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39"/>
  </p:handoutMasterIdLst>
  <p:sldIdLst>
    <p:sldId id="256" r:id="rId4"/>
    <p:sldId id="628" r:id="rId6"/>
    <p:sldId id="315" r:id="rId7"/>
    <p:sldId id="697" r:id="rId8"/>
    <p:sldId id="666" r:id="rId9"/>
    <p:sldId id="530" r:id="rId10"/>
    <p:sldId id="532" r:id="rId11"/>
    <p:sldId id="360" r:id="rId12"/>
    <p:sldId id="533" r:id="rId13"/>
    <p:sldId id="602" r:id="rId14"/>
    <p:sldId id="818" r:id="rId15"/>
    <p:sldId id="819" r:id="rId16"/>
    <p:sldId id="791" r:id="rId17"/>
    <p:sldId id="792" r:id="rId18"/>
    <p:sldId id="793" r:id="rId19"/>
    <p:sldId id="817" r:id="rId20"/>
    <p:sldId id="794" r:id="rId21"/>
    <p:sldId id="795" r:id="rId22"/>
    <p:sldId id="796" r:id="rId23"/>
    <p:sldId id="555" r:id="rId24"/>
    <p:sldId id="420" r:id="rId25"/>
    <p:sldId id="573" r:id="rId26"/>
    <p:sldId id="766" r:id="rId27"/>
    <p:sldId id="767" r:id="rId28"/>
    <p:sldId id="768" r:id="rId29"/>
    <p:sldId id="769" r:id="rId30"/>
    <p:sldId id="773" r:id="rId31"/>
    <p:sldId id="774" r:id="rId32"/>
    <p:sldId id="586" r:id="rId33"/>
    <p:sldId id="426" r:id="rId34"/>
    <p:sldId id="588" r:id="rId35"/>
    <p:sldId id="779" r:id="rId36"/>
    <p:sldId id="591" r:id="rId37"/>
    <p:sldId id="846"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0D1C"/>
    <a:srgbClr val="060F1E"/>
    <a:srgbClr val="061D35"/>
    <a:srgbClr val="061524"/>
    <a:srgbClr val="1B3043"/>
    <a:srgbClr val="081831"/>
    <a:srgbClr val="051023"/>
    <a:srgbClr val="0A1C34"/>
    <a:srgbClr val="113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6" autoAdjust="0"/>
    <p:restoredTop sz="94660"/>
  </p:normalViewPr>
  <p:slideViewPr>
    <p:cSldViewPr snapToGrid="0">
      <p:cViewPr varScale="1">
        <p:scale>
          <a:sx n="85" d="100"/>
          <a:sy n="85" d="100"/>
        </p:scale>
        <p:origin x="120" y="114"/>
      </p:cViewPr>
      <p:guideLst>
        <p:guide orient="horz" pos="2190"/>
        <p:guide pos="358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tags" Target="tags/tag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handoutMaster" Target="handoutMasters/handoutMaster1.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2C38-442E-4A34-B087-99D2F692CC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C8CD7-FFBC-403A-AAB7-CE7ABB3301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5</a:t>
            </a:r>
            <a:r>
              <a:rPr lang="zh-CN" altLang="en-US"/>
              <a:t>前面加个箭头</a:t>
            </a:r>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5</a:t>
            </a:r>
            <a:r>
              <a:rPr lang="zh-CN" altLang="en-US"/>
              <a:t>前面加个箭头</a:t>
            </a:r>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系统</a:t>
            </a:r>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可行性？</a:t>
            </a:r>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加上平台架构的</a:t>
            </a:r>
            <a:r>
              <a:rPr lang="en-US" altLang="zh-CN"/>
              <a:t>TITLE</a:t>
            </a:r>
            <a:endParaRPr lang="en-US" altLang="zh-CN"/>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加参考文献</a:t>
            </a:r>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7C8CD7-FFBC-403A-AAB7-CE7ABB3301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5000" b="5000"/>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A2E29C6-0111-42B2-975B-ABC1085A3B4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2F8D383-689C-46E9-A7EE-4BEEA1EBC01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A2E29C6-0111-42B2-975B-ABC1085A3B4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2F8D383-689C-46E9-A7EE-4BEEA1EBC0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165600" y="6245225"/>
            <a:ext cx="3860800" cy="476250"/>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737600" y="6245225"/>
            <a:ext cx="2844800" cy="476250"/>
          </a:xfrm>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3CE24D-E048-4BCA-AB6F-EDBD67B5F3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09EB9F-EB2F-437E-9B0C-BB39F432A87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文本框 2"/>
          <p:cNvSpPr txBox="1"/>
          <p:nvPr userDrawn="1"/>
        </p:nvSpPr>
        <p:spPr>
          <a:xfrm>
            <a:off x="11351895" y="6366510"/>
            <a:ext cx="527050" cy="368300"/>
          </a:xfrm>
          <a:prstGeom prst="rect">
            <a:avLst/>
          </a:prstGeom>
          <a:noFill/>
          <a:effectLst>
            <a:outerShdw blurRad="50800" dist="50800" dir="5400000" algn="ctr" rotWithShape="0">
              <a:srgbClr val="000000">
                <a:alpha val="0"/>
              </a:srgbClr>
            </a:outerShdw>
          </a:effectLst>
        </p:spPr>
        <p:txBody>
          <a:bodyPr wrap="square" rtlCol="0">
            <a:spAutoFit/>
          </a:bodyPr>
          <a:p>
            <a:fld id="{9A0DB2DC-4C9A-4742-B13C-FB6460FD3503}" type="slidenum">
              <a:rPr lang="zh-CN" altLang="en-US">
                <a:solidFill>
                  <a:schemeClr val="bg1"/>
                </a:solidFill>
              </a:rPr>
            </a:fld>
            <a:endParaRPr lang="zh-CN" alt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CE24D-E048-4BCA-AB6F-EDBD67B5F3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9EB9F-EB2F-437E-9B0C-BB39F432A87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4.xml"/><Relationship Id="rId2" Type="http://schemas.openxmlformats.org/officeDocument/2006/relationships/image" Target="../media/image19.emf"/><Relationship Id="rId1"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1" Type="http://schemas.openxmlformats.org/officeDocument/2006/relationships/notesSlide" Target="../notesSlides/notesSlide30.xml"/><Relationship Id="rId10" Type="http://schemas.openxmlformats.org/officeDocument/2006/relationships/slideLayout" Target="../slideLayouts/slideLayout2.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2" Type="http://schemas.openxmlformats.org/officeDocument/2006/relationships/notesSlide" Target="../notesSlides/notesSlide31.xml"/><Relationship Id="rId11" Type="http://schemas.openxmlformats.org/officeDocument/2006/relationships/slideLayout" Target="../slideLayouts/slideLayout2.xml"/><Relationship Id="rId10" Type="http://schemas.openxmlformats.org/officeDocument/2006/relationships/image" Target="../media/image39.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直接连接符 112"/>
          <p:cNvCxnSpPr/>
          <p:nvPr/>
        </p:nvCxnSpPr>
        <p:spPr>
          <a:xfrm>
            <a:off x="-529" y="3429000"/>
            <a:ext cx="6096528" cy="0"/>
          </a:xfrm>
          <a:prstGeom prst="line">
            <a:avLst/>
          </a:prstGeom>
          <a:ln w="19050">
            <a:solidFill>
              <a:schemeClr val="bg1"/>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6096000" y="3443514"/>
            <a:ext cx="6096528" cy="0"/>
          </a:xfrm>
          <a:prstGeom prst="line">
            <a:avLst/>
          </a:prstGeom>
          <a:ln w="19050">
            <a:solidFill>
              <a:schemeClr val="bg1"/>
            </a:solidFill>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5791200" y="3124200"/>
            <a:ext cx="609600" cy="609600"/>
          </a:xfrm>
          <a:prstGeom prst="ellipse">
            <a:avLst/>
          </a:prstGeom>
          <a:solidFill>
            <a:schemeClr val="bg1">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191000" y="1524000"/>
            <a:ext cx="3810000" cy="3810000"/>
          </a:xfrm>
          <a:prstGeom prst="ellipse">
            <a:avLst/>
          </a:prstGeom>
          <a:noFill/>
          <a:ln w="12700">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a:off x="5837766" y="1336373"/>
            <a:ext cx="530608" cy="4280656"/>
            <a:chOff x="5936381" y="2131945"/>
            <a:chExt cx="333377" cy="2689511"/>
          </a:xfrm>
        </p:grpSpPr>
        <p:sp>
          <p:nvSpPr>
            <p:cNvPr id="118" name="椭圆 117"/>
            <p:cNvSpPr/>
            <p:nvPr/>
          </p:nvSpPr>
          <p:spPr>
            <a:xfrm rot="18632258">
              <a:off x="5936381" y="4488080"/>
              <a:ext cx="333376" cy="333376"/>
            </a:xfrm>
            <a:prstGeom prst="ellipse">
              <a:avLst/>
            </a:prstGeom>
            <a:solidFill>
              <a:schemeClr val="bg1">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rot="18632258">
              <a:off x="5936382" y="2131945"/>
              <a:ext cx="333376" cy="333376"/>
            </a:xfrm>
            <a:prstGeom prst="ellipse">
              <a:avLst/>
            </a:prstGeom>
            <a:solidFill>
              <a:schemeClr val="bg1">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4215562" y="1543118"/>
            <a:ext cx="3798970" cy="3809868"/>
            <a:chOff x="8216066" y="530686"/>
            <a:chExt cx="2384407" cy="2391248"/>
          </a:xfrm>
        </p:grpSpPr>
        <p:pic>
          <p:nvPicPr>
            <p:cNvPr id="122" name="图片 1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16066" y="530686"/>
              <a:ext cx="2378242" cy="2391248"/>
            </a:xfrm>
            <a:prstGeom prst="ellipse">
              <a:avLst/>
            </a:prstGeom>
          </p:spPr>
        </p:pic>
        <p:sp>
          <p:nvSpPr>
            <p:cNvPr id="123" name="椭圆 122"/>
            <p:cNvSpPr/>
            <p:nvPr/>
          </p:nvSpPr>
          <p:spPr>
            <a:xfrm>
              <a:off x="8238273" y="533252"/>
              <a:ext cx="2362200" cy="2362200"/>
            </a:xfrm>
            <a:prstGeom prst="ellipse">
              <a:avLst/>
            </a:prstGeom>
            <a:noFill/>
            <a:ln w="12700">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8" name="图片 2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 y="19050"/>
            <a:ext cx="12192000" cy="6857999"/>
          </a:xfrm>
          <a:prstGeom prst="rect">
            <a:avLst/>
          </a:prstGeom>
        </p:spPr>
      </p:pic>
      <p:sp>
        <p:nvSpPr>
          <p:cNvPr id="472" name="[动画大师]_Oval 426"/>
          <p:cNvSpPr>
            <a:spLocks noChangeArrowheads="1"/>
          </p:cNvSpPr>
          <p:nvPr/>
        </p:nvSpPr>
        <p:spPr bwMode="auto">
          <a:xfrm>
            <a:off x="11688763" y="-160849"/>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3" name="[动画大师]_Oval 426"/>
          <p:cNvSpPr>
            <a:spLocks noChangeArrowheads="1"/>
          </p:cNvSpPr>
          <p:nvPr/>
        </p:nvSpPr>
        <p:spPr bwMode="auto">
          <a:xfrm>
            <a:off x="11361738" y="-186249"/>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4" name="[动画大师]_Oval 426"/>
          <p:cNvSpPr>
            <a:spLocks noChangeArrowheads="1"/>
          </p:cNvSpPr>
          <p:nvPr/>
        </p:nvSpPr>
        <p:spPr bwMode="auto">
          <a:xfrm>
            <a:off x="10993438" y="-192599"/>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5" name="[动画大师]_Oval 426"/>
          <p:cNvSpPr>
            <a:spLocks noChangeArrowheads="1"/>
          </p:cNvSpPr>
          <p:nvPr/>
        </p:nvSpPr>
        <p:spPr bwMode="auto">
          <a:xfrm>
            <a:off x="10428288" y="-157674"/>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6" name="[动画大师]_Oval 426"/>
          <p:cNvSpPr>
            <a:spLocks noChangeArrowheads="1"/>
          </p:cNvSpPr>
          <p:nvPr/>
        </p:nvSpPr>
        <p:spPr bwMode="auto">
          <a:xfrm>
            <a:off x="12084000" y="-164024"/>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7" name="[动画大师]_Oval 426"/>
          <p:cNvSpPr>
            <a:spLocks noChangeArrowheads="1"/>
          </p:cNvSpPr>
          <p:nvPr/>
        </p:nvSpPr>
        <p:spPr bwMode="auto">
          <a:xfrm>
            <a:off x="10058350" y="-148149"/>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8" name="[动画大师]_Oval 426"/>
          <p:cNvSpPr>
            <a:spLocks noChangeArrowheads="1"/>
          </p:cNvSpPr>
          <p:nvPr/>
        </p:nvSpPr>
        <p:spPr bwMode="auto">
          <a:xfrm>
            <a:off x="8960803" y="-198949"/>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79" name="[动画大师]_Oval 426"/>
          <p:cNvSpPr>
            <a:spLocks noChangeArrowheads="1"/>
          </p:cNvSpPr>
          <p:nvPr/>
        </p:nvSpPr>
        <p:spPr bwMode="auto">
          <a:xfrm>
            <a:off x="-373745" y="3092057"/>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0" name="[动画大师]_Oval 426"/>
          <p:cNvSpPr>
            <a:spLocks noChangeArrowheads="1"/>
          </p:cNvSpPr>
          <p:nvPr/>
        </p:nvSpPr>
        <p:spPr bwMode="auto">
          <a:xfrm>
            <a:off x="8265478" y="-230699"/>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1" name="[动画大师]_Oval 426"/>
          <p:cNvSpPr>
            <a:spLocks noChangeArrowheads="1"/>
          </p:cNvSpPr>
          <p:nvPr/>
        </p:nvSpPr>
        <p:spPr bwMode="auto">
          <a:xfrm>
            <a:off x="7700328" y="-195774"/>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2" name="[动画大师]_Oval 426"/>
          <p:cNvSpPr>
            <a:spLocks noChangeArrowheads="1"/>
          </p:cNvSpPr>
          <p:nvPr/>
        </p:nvSpPr>
        <p:spPr bwMode="auto">
          <a:xfrm>
            <a:off x="9356040" y="-202124"/>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3" name="[动画大师]_Oval 426"/>
          <p:cNvSpPr>
            <a:spLocks noChangeArrowheads="1"/>
          </p:cNvSpPr>
          <p:nvPr/>
        </p:nvSpPr>
        <p:spPr bwMode="auto">
          <a:xfrm>
            <a:off x="7330390" y="-186249"/>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4" name="[动画大师]_Oval 426"/>
          <p:cNvSpPr>
            <a:spLocks noChangeArrowheads="1"/>
          </p:cNvSpPr>
          <p:nvPr/>
        </p:nvSpPr>
        <p:spPr bwMode="auto">
          <a:xfrm>
            <a:off x="-335768" y="2389671"/>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5" name="[动画大师]_Oval 426"/>
          <p:cNvSpPr>
            <a:spLocks noChangeArrowheads="1"/>
          </p:cNvSpPr>
          <p:nvPr/>
        </p:nvSpPr>
        <p:spPr bwMode="auto">
          <a:xfrm>
            <a:off x="6161088" y="-256099"/>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6" name="[动画大师]_Oval 426"/>
          <p:cNvSpPr>
            <a:spLocks noChangeArrowheads="1"/>
          </p:cNvSpPr>
          <p:nvPr/>
        </p:nvSpPr>
        <p:spPr bwMode="auto">
          <a:xfrm>
            <a:off x="5792788" y="-262449"/>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7" name="[动画大师]_Oval 426"/>
          <p:cNvSpPr>
            <a:spLocks noChangeArrowheads="1"/>
          </p:cNvSpPr>
          <p:nvPr/>
        </p:nvSpPr>
        <p:spPr bwMode="auto">
          <a:xfrm>
            <a:off x="5227638" y="-227524"/>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8" name="[动画大师]_Oval 426"/>
          <p:cNvSpPr>
            <a:spLocks noChangeArrowheads="1"/>
          </p:cNvSpPr>
          <p:nvPr/>
        </p:nvSpPr>
        <p:spPr bwMode="auto">
          <a:xfrm>
            <a:off x="6883350" y="-233874"/>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89" name="[动画大师]_Oval 426"/>
          <p:cNvSpPr>
            <a:spLocks noChangeArrowheads="1"/>
          </p:cNvSpPr>
          <p:nvPr/>
        </p:nvSpPr>
        <p:spPr bwMode="auto">
          <a:xfrm>
            <a:off x="-246563" y="161080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0" name="[动画大师]_Oval 426"/>
          <p:cNvSpPr>
            <a:spLocks noChangeArrowheads="1"/>
          </p:cNvSpPr>
          <p:nvPr/>
        </p:nvSpPr>
        <p:spPr bwMode="auto">
          <a:xfrm>
            <a:off x="-334176" y="1000443"/>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1" name="[动画大师]_Oval 426"/>
          <p:cNvSpPr>
            <a:spLocks noChangeArrowheads="1"/>
          </p:cNvSpPr>
          <p:nvPr/>
        </p:nvSpPr>
        <p:spPr bwMode="auto">
          <a:xfrm>
            <a:off x="3433128" y="-294199"/>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2" name="[动画大师]_Oval 426"/>
          <p:cNvSpPr>
            <a:spLocks noChangeArrowheads="1"/>
          </p:cNvSpPr>
          <p:nvPr/>
        </p:nvSpPr>
        <p:spPr bwMode="auto">
          <a:xfrm>
            <a:off x="3064828" y="-300549"/>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3" name="[动画大师]_Oval 426"/>
          <p:cNvSpPr>
            <a:spLocks noChangeArrowheads="1"/>
          </p:cNvSpPr>
          <p:nvPr/>
        </p:nvSpPr>
        <p:spPr bwMode="auto">
          <a:xfrm>
            <a:off x="2499678" y="-265624"/>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4" name="[动画大师]_Oval 426"/>
          <p:cNvSpPr>
            <a:spLocks noChangeArrowheads="1"/>
          </p:cNvSpPr>
          <p:nvPr/>
        </p:nvSpPr>
        <p:spPr bwMode="auto">
          <a:xfrm>
            <a:off x="4155390" y="-271974"/>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5" name="[动画大师]_Oval 426"/>
          <p:cNvSpPr>
            <a:spLocks noChangeArrowheads="1"/>
          </p:cNvSpPr>
          <p:nvPr/>
        </p:nvSpPr>
        <p:spPr bwMode="auto">
          <a:xfrm>
            <a:off x="-365810" y="50590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6" name="[动画大师]_Oval 426"/>
          <p:cNvSpPr>
            <a:spLocks noChangeArrowheads="1"/>
          </p:cNvSpPr>
          <p:nvPr/>
        </p:nvSpPr>
        <p:spPr bwMode="auto">
          <a:xfrm>
            <a:off x="11180763" y="7168865"/>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7" name="[动画大师]_Oval 426"/>
          <p:cNvSpPr>
            <a:spLocks noChangeArrowheads="1"/>
          </p:cNvSpPr>
          <p:nvPr/>
        </p:nvSpPr>
        <p:spPr bwMode="auto">
          <a:xfrm>
            <a:off x="10853738" y="7143465"/>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8" name="[动画大师]_Oval 426"/>
          <p:cNvSpPr>
            <a:spLocks noChangeArrowheads="1"/>
          </p:cNvSpPr>
          <p:nvPr/>
        </p:nvSpPr>
        <p:spPr bwMode="auto">
          <a:xfrm>
            <a:off x="10485438" y="7137115"/>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499" name="[动画大师]_Oval 426"/>
          <p:cNvSpPr>
            <a:spLocks noChangeArrowheads="1"/>
          </p:cNvSpPr>
          <p:nvPr/>
        </p:nvSpPr>
        <p:spPr bwMode="auto">
          <a:xfrm>
            <a:off x="9920288" y="7172040"/>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0" name="[动画大师]_Oval 426"/>
          <p:cNvSpPr>
            <a:spLocks noChangeArrowheads="1"/>
          </p:cNvSpPr>
          <p:nvPr/>
        </p:nvSpPr>
        <p:spPr bwMode="auto">
          <a:xfrm>
            <a:off x="11576000" y="7165690"/>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1" name="[动画大师]_Oval 426"/>
          <p:cNvSpPr>
            <a:spLocks noChangeArrowheads="1"/>
          </p:cNvSpPr>
          <p:nvPr/>
        </p:nvSpPr>
        <p:spPr bwMode="auto">
          <a:xfrm>
            <a:off x="9550350" y="7181565"/>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2" name="[动画大师]_Oval 426"/>
          <p:cNvSpPr>
            <a:spLocks noChangeArrowheads="1"/>
          </p:cNvSpPr>
          <p:nvPr/>
        </p:nvSpPr>
        <p:spPr bwMode="auto">
          <a:xfrm>
            <a:off x="8452803" y="7130765"/>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3" name="[动画大师]_Oval 426"/>
          <p:cNvSpPr>
            <a:spLocks noChangeArrowheads="1"/>
          </p:cNvSpPr>
          <p:nvPr/>
        </p:nvSpPr>
        <p:spPr bwMode="auto">
          <a:xfrm>
            <a:off x="8125778" y="7105365"/>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4" name="[动画大师]_Oval 426"/>
          <p:cNvSpPr>
            <a:spLocks noChangeArrowheads="1"/>
          </p:cNvSpPr>
          <p:nvPr/>
        </p:nvSpPr>
        <p:spPr bwMode="auto">
          <a:xfrm>
            <a:off x="7757478" y="7099015"/>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5" name="[动画大师]_Oval 426"/>
          <p:cNvSpPr>
            <a:spLocks noChangeArrowheads="1"/>
          </p:cNvSpPr>
          <p:nvPr/>
        </p:nvSpPr>
        <p:spPr bwMode="auto">
          <a:xfrm>
            <a:off x="7192328" y="7133940"/>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6" name="[动画大师]_Oval 426"/>
          <p:cNvSpPr>
            <a:spLocks noChangeArrowheads="1"/>
          </p:cNvSpPr>
          <p:nvPr/>
        </p:nvSpPr>
        <p:spPr bwMode="auto">
          <a:xfrm>
            <a:off x="8848040" y="7127590"/>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7" name="[动画大师]_Oval 426"/>
          <p:cNvSpPr>
            <a:spLocks noChangeArrowheads="1"/>
          </p:cNvSpPr>
          <p:nvPr/>
        </p:nvSpPr>
        <p:spPr bwMode="auto">
          <a:xfrm>
            <a:off x="6822390" y="7143465"/>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8" name="[动画大师]_Oval 426"/>
          <p:cNvSpPr>
            <a:spLocks noChangeArrowheads="1"/>
          </p:cNvSpPr>
          <p:nvPr/>
        </p:nvSpPr>
        <p:spPr bwMode="auto">
          <a:xfrm>
            <a:off x="5980113" y="7099015"/>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09" name="[动画大师]_Oval 426"/>
          <p:cNvSpPr>
            <a:spLocks noChangeArrowheads="1"/>
          </p:cNvSpPr>
          <p:nvPr/>
        </p:nvSpPr>
        <p:spPr bwMode="auto">
          <a:xfrm>
            <a:off x="5653088" y="7073615"/>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0" name="[动画大师]_Oval 426"/>
          <p:cNvSpPr>
            <a:spLocks noChangeArrowheads="1"/>
          </p:cNvSpPr>
          <p:nvPr/>
        </p:nvSpPr>
        <p:spPr bwMode="auto">
          <a:xfrm>
            <a:off x="5284788" y="7067265"/>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1" name="[动画大师]_Oval 426"/>
          <p:cNvSpPr>
            <a:spLocks noChangeArrowheads="1"/>
          </p:cNvSpPr>
          <p:nvPr/>
        </p:nvSpPr>
        <p:spPr bwMode="auto">
          <a:xfrm>
            <a:off x="4719638" y="7102190"/>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2" name="[动画大师]_Oval 426"/>
          <p:cNvSpPr>
            <a:spLocks noChangeArrowheads="1"/>
          </p:cNvSpPr>
          <p:nvPr/>
        </p:nvSpPr>
        <p:spPr bwMode="auto">
          <a:xfrm>
            <a:off x="6375350" y="7095840"/>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3" name="[动画大师]_Oval 426"/>
          <p:cNvSpPr>
            <a:spLocks noChangeArrowheads="1"/>
          </p:cNvSpPr>
          <p:nvPr/>
        </p:nvSpPr>
        <p:spPr bwMode="auto">
          <a:xfrm>
            <a:off x="4349700" y="7111715"/>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4" name="[动画大师]_Oval 426"/>
          <p:cNvSpPr>
            <a:spLocks noChangeArrowheads="1"/>
          </p:cNvSpPr>
          <p:nvPr/>
        </p:nvSpPr>
        <p:spPr bwMode="auto">
          <a:xfrm>
            <a:off x="3252153" y="7060915"/>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5" name="[动画大师]_Oval 426"/>
          <p:cNvSpPr>
            <a:spLocks noChangeArrowheads="1"/>
          </p:cNvSpPr>
          <p:nvPr/>
        </p:nvSpPr>
        <p:spPr bwMode="auto">
          <a:xfrm>
            <a:off x="2925128" y="7035515"/>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6" name="[动画大师]_Oval 426"/>
          <p:cNvSpPr>
            <a:spLocks noChangeArrowheads="1"/>
          </p:cNvSpPr>
          <p:nvPr/>
        </p:nvSpPr>
        <p:spPr bwMode="auto">
          <a:xfrm>
            <a:off x="2556828" y="7029165"/>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7" name="[动画大师]_Oval 426"/>
          <p:cNvSpPr>
            <a:spLocks noChangeArrowheads="1"/>
          </p:cNvSpPr>
          <p:nvPr/>
        </p:nvSpPr>
        <p:spPr bwMode="auto">
          <a:xfrm>
            <a:off x="1991678" y="7064090"/>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8" name="[动画大师]_Oval 426"/>
          <p:cNvSpPr>
            <a:spLocks noChangeArrowheads="1"/>
          </p:cNvSpPr>
          <p:nvPr/>
        </p:nvSpPr>
        <p:spPr bwMode="auto">
          <a:xfrm>
            <a:off x="3647390" y="7057740"/>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19" name="[动画大师]_Oval 426"/>
          <p:cNvSpPr>
            <a:spLocks noChangeArrowheads="1"/>
          </p:cNvSpPr>
          <p:nvPr/>
        </p:nvSpPr>
        <p:spPr bwMode="auto">
          <a:xfrm>
            <a:off x="-397560" y="7016465"/>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0" name="[动画大师]_Oval 426"/>
          <p:cNvSpPr>
            <a:spLocks noChangeArrowheads="1"/>
          </p:cNvSpPr>
          <p:nvPr/>
        </p:nvSpPr>
        <p:spPr bwMode="auto">
          <a:xfrm>
            <a:off x="12628563" y="2008311"/>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1" name="[动画大师]_Oval 426"/>
          <p:cNvSpPr>
            <a:spLocks noChangeArrowheads="1"/>
          </p:cNvSpPr>
          <p:nvPr/>
        </p:nvSpPr>
        <p:spPr bwMode="auto">
          <a:xfrm>
            <a:off x="12766358" y="1700971"/>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2" name="[动画大师]_Oval 426"/>
          <p:cNvSpPr>
            <a:spLocks noChangeArrowheads="1"/>
          </p:cNvSpPr>
          <p:nvPr/>
        </p:nvSpPr>
        <p:spPr bwMode="auto">
          <a:xfrm>
            <a:off x="12619038" y="1389821"/>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3" name="[动画大师]_Oval 426"/>
          <p:cNvSpPr>
            <a:spLocks noChangeArrowheads="1"/>
          </p:cNvSpPr>
          <p:nvPr/>
        </p:nvSpPr>
        <p:spPr bwMode="auto">
          <a:xfrm>
            <a:off x="12640628" y="1028506"/>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4" name="[动画大师]_Oval 426"/>
          <p:cNvSpPr>
            <a:spLocks noChangeArrowheads="1"/>
          </p:cNvSpPr>
          <p:nvPr/>
        </p:nvSpPr>
        <p:spPr bwMode="auto">
          <a:xfrm>
            <a:off x="12825680" y="238613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5" name="[动画大师]_Oval 426"/>
          <p:cNvSpPr>
            <a:spLocks noChangeArrowheads="1"/>
          </p:cNvSpPr>
          <p:nvPr/>
        </p:nvSpPr>
        <p:spPr bwMode="auto">
          <a:xfrm>
            <a:off x="12644070" y="68751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6" name="[动画大师]_Oval 426"/>
          <p:cNvSpPr>
            <a:spLocks noChangeArrowheads="1"/>
          </p:cNvSpPr>
          <p:nvPr/>
        </p:nvSpPr>
        <p:spPr bwMode="auto">
          <a:xfrm>
            <a:off x="12520880" y="30587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7" name="[动画大师]_Oval 426"/>
          <p:cNvSpPr>
            <a:spLocks noChangeArrowheads="1"/>
          </p:cNvSpPr>
          <p:nvPr/>
        </p:nvSpPr>
        <p:spPr bwMode="auto">
          <a:xfrm>
            <a:off x="12476163" y="5386511"/>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8" name="[动画大师]_Oval 426"/>
          <p:cNvSpPr>
            <a:spLocks noChangeArrowheads="1"/>
          </p:cNvSpPr>
          <p:nvPr/>
        </p:nvSpPr>
        <p:spPr bwMode="auto">
          <a:xfrm>
            <a:off x="12613958" y="5079171"/>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29" name="[动画大师]_Oval 426"/>
          <p:cNvSpPr>
            <a:spLocks noChangeArrowheads="1"/>
          </p:cNvSpPr>
          <p:nvPr/>
        </p:nvSpPr>
        <p:spPr bwMode="auto">
          <a:xfrm>
            <a:off x="12466638" y="4768021"/>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0" name="[动画大师]_Oval 426"/>
          <p:cNvSpPr>
            <a:spLocks noChangeArrowheads="1"/>
          </p:cNvSpPr>
          <p:nvPr/>
        </p:nvSpPr>
        <p:spPr bwMode="auto">
          <a:xfrm>
            <a:off x="12488228" y="4406706"/>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1" name="[动画大师]_Oval 426"/>
          <p:cNvSpPr>
            <a:spLocks noChangeArrowheads="1"/>
          </p:cNvSpPr>
          <p:nvPr/>
        </p:nvSpPr>
        <p:spPr bwMode="auto">
          <a:xfrm>
            <a:off x="12673280" y="576433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2" name="[动画大师]_Oval 426"/>
          <p:cNvSpPr>
            <a:spLocks noChangeArrowheads="1"/>
          </p:cNvSpPr>
          <p:nvPr/>
        </p:nvSpPr>
        <p:spPr bwMode="auto">
          <a:xfrm>
            <a:off x="12491670" y="406571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3" name="[动画大师]_Oval 426"/>
          <p:cNvSpPr>
            <a:spLocks noChangeArrowheads="1"/>
          </p:cNvSpPr>
          <p:nvPr/>
        </p:nvSpPr>
        <p:spPr bwMode="auto">
          <a:xfrm>
            <a:off x="12368480" y="368407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4" name="[动画大师]_Oval 426"/>
          <p:cNvSpPr>
            <a:spLocks noChangeArrowheads="1"/>
          </p:cNvSpPr>
          <p:nvPr/>
        </p:nvSpPr>
        <p:spPr bwMode="auto">
          <a:xfrm>
            <a:off x="-842346" y="2758511"/>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5" name="[动画大师]_Oval 426"/>
          <p:cNvSpPr>
            <a:spLocks noChangeArrowheads="1"/>
          </p:cNvSpPr>
          <p:nvPr/>
        </p:nvSpPr>
        <p:spPr bwMode="auto">
          <a:xfrm>
            <a:off x="-704551" y="2451171"/>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6" name="[动画大师]_Oval 426"/>
          <p:cNvSpPr>
            <a:spLocks noChangeArrowheads="1"/>
          </p:cNvSpPr>
          <p:nvPr/>
        </p:nvSpPr>
        <p:spPr bwMode="auto">
          <a:xfrm>
            <a:off x="-851871" y="2140021"/>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7" name="[动画大师]_Oval 426"/>
          <p:cNvSpPr>
            <a:spLocks noChangeArrowheads="1"/>
          </p:cNvSpPr>
          <p:nvPr/>
        </p:nvSpPr>
        <p:spPr bwMode="auto">
          <a:xfrm>
            <a:off x="-830281" y="1778706"/>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8" name="[动画大师]_Oval 426"/>
          <p:cNvSpPr>
            <a:spLocks noChangeArrowheads="1"/>
          </p:cNvSpPr>
          <p:nvPr/>
        </p:nvSpPr>
        <p:spPr bwMode="auto">
          <a:xfrm>
            <a:off x="-645229" y="313633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39" name="[动画大师]_Oval 426"/>
          <p:cNvSpPr>
            <a:spLocks noChangeArrowheads="1"/>
          </p:cNvSpPr>
          <p:nvPr/>
        </p:nvSpPr>
        <p:spPr bwMode="auto">
          <a:xfrm>
            <a:off x="-826839" y="143771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0" name="[动画大师]_Oval 426"/>
          <p:cNvSpPr>
            <a:spLocks noChangeArrowheads="1"/>
          </p:cNvSpPr>
          <p:nvPr/>
        </p:nvSpPr>
        <p:spPr bwMode="auto">
          <a:xfrm>
            <a:off x="-994746" y="6136711"/>
            <a:ext cx="108000" cy="108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1" name="[动画大师]_Oval 426"/>
          <p:cNvSpPr>
            <a:spLocks noChangeArrowheads="1"/>
          </p:cNvSpPr>
          <p:nvPr/>
        </p:nvSpPr>
        <p:spPr bwMode="auto">
          <a:xfrm>
            <a:off x="-856951" y="5829371"/>
            <a:ext cx="72000" cy="72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2" name="[动画大师]_Oval 426"/>
          <p:cNvSpPr>
            <a:spLocks noChangeArrowheads="1"/>
          </p:cNvSpPr>
          <p:nvPr/>
        </p:nvSpPr>
        <p:spPr bwMode="auto">
          <a:xfrm>
            <a:off x="-1004271" y="5518221"/>
            <a:ext cx="36000" cy="36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3" name="[动画大师]_Oval 426"/>
          <p:cNvSpPr>
            <a:spLocks noChangeArrowheads="1"/>
          </p:cNvSpPr>
          <p:nvPr/>
        </p:nvSpPr>
        <p:spPr bwMode="auto">
          <a:xfrm>
            <a:off x="-982681" y="5156906"/>
            <a:ext cx="25200" cy="252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4" name="[动画大师]_Oval 426"/>
          <p:cNvSpPr>
            <a:spLocks noChangeArrowheads="1"/>
          </p:cNvSpPr>
          <p:nvPr/>
        </p:nvSpPr>
        <p:spPr bwMode="auto">
          <a:xfrm>
            <a:off x="-797629" y="651453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5" name="[动画大师]_Oval 426"/>
          <p:cNvSpPr>
            <a:spLocks noChangeArrowheads="1"/>
          </p:cNvSpPr>
          <p:nvPr/>
        </p:nvSpPr>
        <p:spPr bwMode="auto">
          <a:xfrm>
            <a:off x="-979239" y="4815911"/>
            <a:ext cx="90000" cy="90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6" name="[动画大师]_Oval 426"/>
          <p:cNvSpPr>
            <a:spLocks noChangeArrowheads="1"/>
          </p:cNvSpPr>
          <p:nvPr/>
        </p:nvSpPr>
        <p:spPr bwMode="auto">
          <a:xfrm>
            <a:off x="-1102429" y="4434276"/>
            <a:ext cx="54000" cy="54000"/>
          </a:xfrm>
          <a:prstGeom prst="ellipse">
            <a:avLst/>
          </a:prstGeom>
          <a:solidFill>
            <a:schemeClr val="bg1">
              <a:alpha val="59000"/>
            </a:schemeClr>
          </a:solidFill>
          <a:ln>
            <a:noFill/>
          </a:ln>
        </p:spPr>
        <p:txBody>
          <a:bodyPr vert="horz" wrap="square" lIns="91440" tIns="45720" rIns="91440" bIns="45720" numCol="1" anchor="t" anchorCtr="0" compatLnSpc="1"/>
          <a:lstStyle/>
          <a:p>
            <a:endParaRPr lang="zh-CN" altLang="en-US"/>
          </a:p>
        </p:txBody>
      </p:sp>
      <p:sp>
        <p:nvSpPr>
          <p:cNvPr id="547" name="Oval 426"/>
          <p:cNvSpPr>
            <a:spLocks noChangeArrowheads="1"/>
          </p:cNvSpPr>
          <p:nvPr/>
        </p:nvSpPr>
        <p:spPr bwMode="auto">
          <a:xfrm>
            <a:off x="12390438" y="632901"/>
            <a:ext cx="108000" cy="108000"/>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矩形 350"/>
          <p:cNvSpPr/>
          <p:nvPr/>
        </p:nvSpPr>
        <p:spPr>
          <a:xfrm>
            <a:off x="1899826" y="3187425"/>
            <a:ext cx="8256272" cy="1506855"/>
          </a:xfrm>
          <a:prstGeom prst="rect">
            <a:avLst/>
          </a:prstGeom>
        </p:spPr>
        <p:txBody>
          <a:bodyPr wrap="square">
            <a:spAutoFit/>
          </a:bodyPr>
          <a:lstStyle/>
          <a:p>
            <a:pPr algn="ctr"/>
            <a:r>
              <a:rPr lang="zh-CN" altLang="en-US"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报告人：徐灵哲</a:t>
            </a:r>
            <a:endParaRPr lang="zh-CN" altLang="en-US"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en-US" altLang="zh-CN" sz="32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2019.11.29 </a:t>
            </a:r>
            <a:r>
              <a:rPr lang="zh-CN" altLang="en-US" sz="32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大庆</a:t>
            </a:r>
            <a:endParaRPr lang="zh-CN" altLang="en-US" sz="32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322070" y="447675"/>
            <a:ext cx="9590405" cy="1938020"/>
          </a:xfrm>
          <a:prstGeom prst="rect">
            <a:avLst/>
          </a:prstGeom>
          <a:noFill/>
        </p:spPr>
        <p:txBody>
          <a:bodyPr wrap="square" rtlCol="0">
            <a:spAutoFit/>
          </a:bodyPr>
          <a:p>
            <a:pPr algn="ctr">
              <a:buClrTx/>
              <a:buSzTx/>
              <a:buFontTx/>
            </a:pPr>
            <a:r>
              <a:rPr lang="en-US" altLang="zh-CN"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大型天文光学望远镜</a:t>
            </a:r>
            <a:endParaRPr lang="en-US" altLang="zh-CN"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buClrTx/>
              <a:buSzTx/>
              <a:buFontTx/>
            </a:pPr>
            <a:r>
              <a:rPr lang="en-US" altLang="zh-CN"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控制系统智能化研究</a:t>
            </a:r>
            <a:endParaRPr lang="zh-CN" altLang="en-US" sz="6000" dirty="0">
              <a:gradFill>
                <a:gsLst>
                  <a:gs pos="0">
                    <a:schemeClr val="bg1"/>
                  </a:gs>
                  <a:gs pos="100000">
                    <a:schemeClr val="bg1">
                      <a:lumMod val="50000"/>
                    </a:schemeClr>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3252470" y="5229860"/>
            <a:ext cx="5516880" cy="1014730"/>
          </a:xfrm>
          <a:prstGeom prst="rect">
            <a:avLst/>
          </a:prstGeom>
          <a:noFill/>
        </p:spPr>
        <p:txBody>
          <a:bodyPr wrap="none" rtlCol="0">
            <a:spAutoFit/>
          </a:bodyPr>
          <a:p>
            <a:r>
              <a:rPr lang="zh-CN" altLang="en-US" sz="2000">
                <a:solidFill>
                  <a:schemeClr val="bg1"/>
                </a:solidFill>
                <a:latin typeface="微软雅黑" panose="020B0503020204020204" pitchFamily="34" charset="-122"/>
                <a:ea typeface="微软雅黑" panose="020B0503020204020204" pitchFamily="34" charset="-122"/>
              </a:rPr>
              <a:t>中国科学院国家天文台南京天文光学技术研究所</a:t>
            </a:r>
            <a:endParaRPr lang="zh-CN" altLang="en-US"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                 广州织点</a:t>
            </a:r>
            <a:r>
              <a:rPr lang="zh-CN" altLang="en-US" sz="2000">
                <a:solidFill>
                  <a:schemeClr val="bg1"/>
                </a:solidFill>
                <a:latin typeface="微软雅黑" panose="020B0503020204020204" pitchFamily="34" charset="-122"/>
                <a:ea typeface="微软雅黑" panose="020B0503020204020204" pitchFamily="34" charset="-122"/>
              </a:rPr>
              <a:t>智能有限公司</a:t>
            </a:r>
            <a:endParaRPr lang="zh-CN" altLang="en-US" sz="2000">
              <a:solidFill>
                <a:schemeClr val="bg1"/>
              </a:solidFill>
              <a:latin typeface="微软雅黑" panose="020B0503020204020204" pitchFamily="34" charset="-122"/>
              <a:ea typeface="微软雅黑" panose="020B0503020204020204" pitchFamily="34" charset="-122"/>
            </a:endParaRPr>
          </a:p>
          <a:p>
            <a:r>
              <a:rPr lang="zh-CN" altLang="en-US" sz="2000">
                <a:solidFill>
                  <a:schemeClr val="bg1"/>
                </a:solidFill>
                <a:latin typeface="微软雅黑" panose="020B0503020204020204" pitchFamily="34" charset="-122"/>
                <a:ea typeface="微软雅黑" panose="020B0503020204020204" pitchFamily="34" charset="-122"/>
              </a:rPr>
              <a:t>                 中国科学院国家天文台</a:t>
            </a:r>
            <a:endParaRPr lang="zh-CN" altLang="en-US"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95698"/>
            <a:ext cx="2758440" cy="818913"/>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研究内容</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7" name="组合 6"/>
          <p:cNvGrpSpPr/>
          <p:nvPr/>
        </p:nvGrpSpPr>
        <p:grpSpPr>
          <a:xfrm>
            <a:off x="1905635" y="1509395"/>
            <a:ext cx="3175635" cy="817245"/>
            <a:chOff x="2590726" y="2211965"/>
            <a:chExt cx="4288376" cy="817165"/>
          </a:xfrm>
        </p:grpSpPr>
        <p:sp>
          <p:nvSpPr>
            <p:cNvPr id="8" name="圆角矩形 7"/>
            <p:cNvSpPr/>
            <p:nvPr/>
          </p:nvSpPr>
          <p:spPr bwMode="auto">
            <a:xfrm flipH="1">
              <a:off x="2590726" y="2211965"/>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2883135" y="2328794"/>
              <a:ext cx="3568930" cy="583508"/>
            </a:xfrm>
            <a:prstGeom prst="rect">
              <a:avLst/>
            </a:prstGeom>
            <a:noFill/>
          </p:spPr>
          <p:txBody>
            <a:bodyPr wrap="square" rtlCol="0">
              <a:spAutoFit/>
            </a:bodyPr>
            <a:lstStyle/>
            <a:p>
              <a:r>
                <a:rPr lang="zh-CN" altLang="zh-CN" sz="3200" b="1" dirty="0">
                  <a:solidFill>
                    <a:srgbClr val="FDFDFD"/>
                  </a:solidFill>
                  <a:latin typeface="微软雅黑" panose="020B0503020204020204" pitchFamily="34" charset="-122"/>
                  <a:ea typeface="微软雅黑" panose="020B0503020204020204" pitchFamily="34" charset="-122"/>
                </a:rPr>
                <a:t>智能软件平台</a:t>
              </a:r>
              <a:endParaRPr lang="zh-CN" altLang="zh-CN" sz="3200" b="1" dirty="0">
                <a:solidFill>
                  <a:srgbClr val="FDFDFD"/>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05635" y="3664585"/>
            <a:ext cx="3328035" cy="817245"/>
            <a:chOff x="2590726" y="3745949"/>
            <a:chExt cx="4493308" cy="817165"/>
          </a:xfrm>
        </p:grpSpPr>
        <p:sp>
          <p:nvSpPr>
            <p:cNvPr id="11" name="圆角矩形 10"/>
            <p:cNvSpPr/>
            <p:nvPr/>
          </p:nvSpPr>
          <p:spPr bwMode="auto">
            <a:xfrm flipH="1">
              <a:off x="2590726" y="3745949"/>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785476" y="3857189"/>
              <a:ext cx="4298558" cy="583508"/>
            </a:xfrm>
            <a:prstGeom prst="rect">
              <a:avLst/>
            </a:prstGeom>
            <a:noFill/>
          </p:spPr>
          <p:txBody>
            <a:bodyPr wrap="square" rtlCol="0">
              <a:spAutoFit/>
            </a:bodyPr>
            <a:lstStyle/>
            <a:p>
              <a:r>
                <a:rPr lang="zh-CN" altLang="en-US" sz="3200" b="1" dirty="0">
                  <a:solidFill>
                    <a:srgbClr val="FDFDFD"/>
                  </a:solidFill>
                  <a:latin typeface="微软雅黑" panose="020B0503020204020204" pitchFamily="34" charset="-122"/>
                  <a:ea typeface="微软雅黑" panose="020B0503020204020204" pitchFamily="34" charset="-122"/>
                </a:rPr>
                <a:t>智能可靠性应用</a:t>
              </a:r>
              <a:endParaRPr lang="zh-CN" altLang="en-US" sz="3200" b="1" dirty="0">
                <a:solidFill>
                  <a:srgbClr val="FDFDFD"/>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905635" y="5264150"/>
            <a:ext cx="3175635" cy="817245"/>
            <a:chOff x="2590726" y="5264084"/>
            <a:chExt cx="4288376" cy="817165"/>
          </a:xfrm>
        </p:grpSpPr>
        <p:sp>
          <p:nvSpPr>
            <p:cNvPr id="14" name="圆角矩形 13"/>
            <p:cNvSpPr/>
            <p:nvPr/>
          </p:nvSpPr>
          <p:spPr bwMode="auto">
            <a:xfrm flipH="1">
              <a:off x="2590726" y="5264084"/>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文本框 14"/>
            <p:cNvSpPr txBox="1"/>
            <p:nvPr/>
          </p:nvSpPr>
          <p:spPr>
            <a:xfrm>
              <a:off x="2898570" y="5380913"/>
              <a:ext cx="3659826" cy="583508"/>
            </a:xfrm>
            <a:prstGeom prst="rect">
              <a:avLst/>
            </a:prstGeom>
            <a:noFill/>
          </p:spPr>
          <p:txBody>
            <a:bodyPr wrap="square" rtlCol="0">
              <a:spAutoFit/>
            </a:bodyPr>
            <a:lstStyle/>
            <a:p>
              <a:r>
                <a:rPr lang="zh-CN" altLang="en-US" sz="3200" b="1" dirty="0">
                  <a:solidFill>
                    <a:srgbClr val="FDFDFD"/>
                  </a:solidFill>
                  <a:latin typeface="微软雅黑" panose="020B0503020204020204" pitchFamily="34" charset="-122"/>
                  <a:ea typeface="微软雅黑" panose="020B0503020204020204" pitchFamily="34" charset="-122"/>
                </a:rPr>
                <a:t>观测质量优化</a:t>
              </a:r>
              <a:endParaRPr lang="zh-CN" altLang="en-US" sz="3200" b="1" dirty="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5503" y="149688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551768" y="3521530"/>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grpSp>
        <p:nvGrpSpPr>
          <p:cNvPr id="22" name="组合 21"/>
          <p:cNvGrpSpPr/>
          <p:nvPr/>
        </p:nvGrpSpPr>
        <p:grpSpPr>
          <a:xfrm>
            <a:off x="514545" y="5169581"/>
            <a:ext cx="1030514" cy="997315"/>
            <a:chOff x="1199710" y="5169581"/>
            <a:chExt cx="1030514" cy="997315"/>
          </a:xfrm>
        </p:grpSpPr>
        <p:sp>
          <p:nvSpPr>
            <p:cNvPr id="23"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1199710" y="531429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03</a:t>
              </a:r>
              <a:endParaRPr lang="zh-CN" altLang="en-US" sz="4000" dirty="0">
                <a:solidFill>
                  <a:srgbClr val="273B41"/>
                </a:solidFill>
                <a:latin typeface="Impact" panose="020B0806030902050204" pitchFamily="34" charset="0"/>
              </a:endParaRPr>
            </a:p>
          </p:txBody>
        </p:sp>
      </p:grpSp>
      <p:sp>
        <p:nvSpPr>
          <p:cNvPr id="25" name="TextBox 26"/>
          <p:cNvSpPr txBox="1"/>
          <p:nvPr/>
        </p:nvSpPr>
        <p:spPr bwMode="auto">
          <a:xfrm>
            <a:off x="5407660" y="868680"/>
            <a:ext cx="6576695" cy="2306955"/>
          </a:xfrm>
          <a:prstGeom prst="rect">
            <a:avLst/>
          </a:prstGeom>
          <a:noFill/>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建立一个大型天文光学望远镜控制系统的人工智能软件实验平台。平台将建立一个智能化服务层。该服务层可以为大型天文光学望远镜的各种控制应用，提供智能化支持</a:t>
            </a:r>
            <a:endParaRPr lang="zh-CN" altLang="en-US" sz="2400" dirty="0" smtClean="0">
              <a:solidFill>
                <a:schemeClr val="bg1"/>
              </a:solidFill>
              <a:latin typeface="微软雅黑" panose="020B0503020204020204" pitchFamily="34" charset="-122"/>
              <a:ea typeface="微软雅黑" panose="020B0503020204020204" pitchFamily="34" charset="-122"/>
            </a:endParaRPr>
          </a:p>
        </p:txBody>
      </p:sp>
      <p:sp>
        <p:nvSpPr>
          <p:cNvPr id="26" name="TextBox 26"/>
          <p:cNvSpPr txBox="1"/>
          <p:nvPr/>
        </p:nvSpPr>
        <p:spPr bwMode="auto">
          <a:xfrm>
            <a:off x="5407025" y="3578225"/>
            <a:ext cx="6491605" cy="1198880"/>
          </a:xfrm>
          <a:prstGeom prst="rect">
            <a:avLst/>
          </a:prstGeom>
          <a:noFill/>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在软件实验平台的支持下，进一步研发智能可靠性应用系统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5407660" y="5095240"/>
            <a:ext cx="6490970" cy="1198880"/>
          </a:xfrm>
          <a:prstGeom prst="rect">
            <a:avLst/>
          </a:prstGeom>
          <a:noFill/>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在软件实验平台的支持下，进一步研发观测质量优化应用系统</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87744"/>
            <a:ext cx="9343390" cy="83228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具体研究内容</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人工智能软件实验平台</a:t>
            </a:r>
            <a:endPar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7" name="组合 6"/>
          <p:cNvGrpSpPr/>
          <p:nvPr/>
        </p:nvGrpSpPr>
        <p:grpSpPr>
          <a:xfrm>
            <a:off x="2208530" y="1645285"/>
            <a:ext cx="9263380" cy="1405890"/>
            <a:chOff x="2582647" y="2304061"/>
            <a:chExt cx="8418619" cy="537825"/>
          </a:xfrm>
        </p:grpSpPr>
        <p:sp>
          <p:nvSpPr>
            <p:cNvPr id="8" name="圆角矩形 7"/>
            <p:cNvSpPr/>
            <p:nvPr/>
          </p:nvSpPr>
          <p:spPr bwMode="auto">
            <a:xfrm flipH="1">
              <a:off x="2582647" y="2304061"/>
              <a:ext cx="8418619" cy="53782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2902933" y="2371405"/>
              <a:ext cx="7859994" cy="411749"/>
            </a:xfrm>
            <a:prstGeom prst="rect">
              <a:avLst/>
            </a:prstGeom>
            <a:noFill/>
          </p:spPr>
          <p:txBody>
            <a:bodyPr wrap="square" rtlCol="0">
              <a:spAutoFit/>
            </a:bodyPr>
            <a:lstStyle/>
            <a:p>
              <a:pPr algn="l"/>
              <a:r>
                <a:rPr lang="zh-CN" altLang="en-US" sz="3200" kern="0" dirty="0" smtClean="0">
                  <a:solidFill>
                    <a:srgbClr val="FDFDFD"/>
                  </a:solidFill>
                  <a:latin typeface="微软雅黑" panose="020B0503020204020204" pitchFamily="34" charset="-122"/>
                  <a:ea typeface="微软雅黑" panose="020B0503020204020204" pitchFamily="34" charset="-122"/>
                </a:rPr>
                <a:t>如何采用元服务的技术，搭建为大型天文光学望远镜的控制应用系统做技术支持的实验平台</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08530" y="4095115"/>
            <a:ext cx="9263380" cy="1362710"/>
            <a:chOff x="2590726" y="3745949"/>
            <a:chExt cx="8733790" cy="625021"/>
          </a:xfrm>
        </p:grpSpPr>
        <p:sp>
          <p:nvSpPr>
            <p:cNvPr id="11" name="圆角矩形 10"/>
            <p:cNvSpPr/>
            <p:nvPr/>
          </p:nvSpPr>
          <p:spPr bwMode="auto">
            <a:xfrm flipH="1">
              <a:off x="2590726" y="3745949"/>
              <a:ext cx="8733790" cy="625021"/>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882826" y="3801308"/>
              <a:ext cx="8300085" cy="493668"/>
            </a:xfrm>
            <a:prstGeom prst="rect">
              <a:avLst/>
            </a:prstGeom>
            <a:noFill/>
          </p:spPr>
          <p:txBody>
            <a:bodyPr wrap="square" rtlCol="0">
              <a:spAutoFit/>
            </a:bodyPr>
            <a:lstStyle/>
            <a:p>
              <a:r>
                <a:rPr lang="zh-CN" altLang="en-US" sz="3200" kern="0" dirty="0" smtClean="0">
                  <a:solidFill>
                    <a:srgbClr val="FDFDFD"/>
                  </a:solidFill>
                  <a:latin typeface="微软雅黑" panose="020B0503020204020204" pitchFamily="34" charset="-122"/>
                  <a:ea typeface="微软雅黑" panose="020B0503020204020204" pitchFamily="34" charset="-122"/>
                </a:rPr>
                <a:t>实验平台如何针对不同的望远镜要求，研发定制应用软件</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28398" y="194138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854663" y="4263845"/>
            <a:ext cx="1030514" cy="997315"/>
            <a:chOff x="1236933" y="3517085"/>
            <a:chExt cx="1030514" cy="997315"/>
          </a:xfrm>
        </p:grpSpPr>
        <p:sp>
          <p:nvSpPr>
            <p:cNvPr id="20" name="矩形 10"/>
            <p:cNvSpPr>
              <a:spLocks noChangeAspect="1"/>
            </p:cNvSpPr>
            <p:nvPr/>
          </p:nvSpPr>
          <p:spPr>
            <a:xfrm>
              <a:off x="1288843" y="3517085"/>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647120"/>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88379"/>
            <a:ext cx="7922895" cy="83228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具体研究内容</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智能可靠性应用</a:t>
            </a:r>
            <a:endPar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7" name="组合 6"/>
          <p:cNvGrpSpPr/>
          <p:nvPr/>
        </p:nvGrpSpPr>
        <p:grpSpPr>
          <a:xfrm>
            <a:off x="2199005" y="1181735"/>
            <a:ext cx="9246235" cy="1321435"/>
            <a:chOff x="2590422" y="2231013"/>
            <a:chExt cx="4288376" cy="1321306"/>
          </a:xfrm>
        </p:grpSpPr>
        <p:sp>
          <p:nvSpPr>
            <p:cNvPr id="8" name="圆角矩形 7"/>
            <p:cNvSpPr/>
            <p:nvPr/>
          </p:nvSpPr>
          <p:spPr bwMode="auto">
            <a:xfrm flipH="1">
              <a:off x="2590422" y="2231013"/>
              <a:ext cx="4288376" cy="1321306"/>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2863617" y="2231013"/>
              <a:ext cx="3812566" cy="1076220"/>
            </a:xfrm>
            <a:prstGeom prst="rect">
              <a:avLst/>
            </a:prstGeom>
            <a:noFill/>
          </p:spPr>
          <p:txBody>
            <a:bodyPr wrap="square" rtlCol="0">
              <a:spAutoFit/>
            </a:bodyPr>
            <a:lstStyle/>
            <a:p>
              <a:r>
                <a:rPr lang="zh-CN" altLang="en-US" sz="3200" kern="0" dirty="0" smtClean="0">
                  <a:solidFill>
                    <a:srgbClr val="FDFDFD"/>
                  </a:solidFill>
                  <a:latin typeface="微软雅黑" panose="020B0503020204020204" pitchFamily="34" charset="-122"/>
                  <a:ea typeface="微软雅黑" panose="020B0503020204020204" pitchFamily="34" charset="-122"/>
                </a:rPr>
                <a:t>如何建立大型天文望远镜关键器件运行寿命的预测模型</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199640" y="2955289"/>
            <a:ext cx="9245599" cy="1397000"/>
            <a:chOff x="2590726" y="3359914"/>
            <a:chExt cx="4708461" cy="1396863"/>
          </a:xfrm>
        </p:grpSpPr>
        <p:sp>
          <p:nvSpPr>
            <p:cNvPr id="11" name="圆角矩形 10"/>
            <p:cNvSpPr/>
            <p:nvPr/>
          </p:nvSpPr>
          <p:spPr bwMode="auto">
            <a:xfrm flipH="1">
              <a:off x="2590726" y="3359914"/>
              <a:ext cx="4708461" cy="1396863"/>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888238" y="3502774"/>
              <a:ext cx="4257665" cy="1076219"/>
            </a:xfrm>
            <a:prstGeom prst="rect">
              <a:avLst/>
            </a:prstGeom>
            <a:noFill/>
          </p:spPr>
          <p:txBody>
            <a:bodyPr wrap="square" rtlCol="0">
              <a:spAutoFit/>
            </a:bodyPr>
            <a:lstStyle/>
            <a:p>
              <a:r>
                <a:rPr lang="zh-CN" altLang="en-US" sz="3200" kern="0" dirty="0" smtClean="0">
                  <a:solidFill>
                    <a:srgbClr val="FDFDFD"/>
                  </a:solidFill>
                  <a:latin typeface="微软雅黑" panose="020B0503020204020204" pitchFamily="34" charset="-122"/>
                  <a:ea typeface="微软雅黑" panose="020B0503020204020204" pitchFamily="34" charset="-122"/>
                </a:rPr>
                <a:t>如何基于寿命模型为天文望远镜维修计划的制定做决策依据</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275840" y="4820920"/>
            <a:ext cx="9246235" cy="1403039"/>
            <a:chOff x="2590726" y="5264084"/>
            <a:chExt cx="9246235" cy="817245"/>
          </a:xfrm>
        </p:grpSpPr>
        <p:sp>
          <p:nvSpPr>
            <p:cNvPr id="14" name="圆角矩形 13"/>
            <p:cNvSpPr/>
            <p:nvPr/>
          </p:nvSpPr>
          <p:spPr bwMode="auto">
            <a:xfrm flipH="1">
              <a:off x="2590726" y="5264084"/>
              <a:ext cx="9246235" cy="81724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文本框 14"/>
            <p:cNvSpPr txBox="1"/>
            <p:nvPr/>
          </p:nvSpPr>
          <p:spPr>
            <a:xfrm>
              <a:off x="3355901" y="5311709"/>
              <a:ext cx="8103235" cy="626940"/>
            </a:xfrm>
            <a:prstGeom prst="rect">
              <a:avLst/>
            </a:prstGeom>
            <a:noFill/>
          </p:spPr>
          <p:txBody>
            <a:bodyPr wrap="square" rtlCol="0">
              <a:spAutoFit/>
            </a:bodyPr>
            <a:lstStyle/>
            <a:p>
              <a:r>
                <a:rPr lang="zh-CN" altLang="en-US" sz="3200" kern="0" dirty="0" smtClean="0">
                  <a:solidFill>
                    <a:srgbClr val="FDFDFD"/>
                  </a:solidFill>
                  <a:latin typeface="微软雅黑" panose="020B0503020204020204" pitchFamily="34" charset="-122"/>
                  <a:ea typeface="微软雅黑" panose="020B0503020204020204" pitchFamily="34" charset="-122"/>
                </a:rPr>
                <a:t>如何通过大数据综合分析及智能决策，制定应急管理及预案</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9508" y="135464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845773" y="3211650"/>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grpSp>
        <p:nvGrpSpPr>
          <p:cNvPr id="22" name="组合 21"/>
          <p:cNvGrpSpPr/>
          <p:nvPr/>
        </p:nvGrpSpPr>
        <p:grpSpPr>
          <a:xfrm>
            <a:off x="884750" y="5043216"/>
            <a:ext cx="1030514" cy="997315"/>
            <a:chOff x="1199710" y="5097826"/>
            <a:chExt cx="1030514" cy="997315"/>
          </a:xfrm>
        </p:grpSpPr>
        <p:sp>
          <p:nvSpPr>
            <p:cNvPr id="23" name="矩形 10"/>
            <p:cNvSpPr>
              <a:spLocks noChangeAspect="1"/>
            </p:cNvSpPr>
            <p:nvPr/>
          </p:nvSpPr>
          <p:spPr>
            <a:xfrm>
              <a:off x="1257565" y="5097826"/>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1199710" y="526095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03</a:t>
              </a:r>
              <a:endParaRPr lang="zh-CN" altLang="en-US" sz="4000" dirty="0">
                <a:solidFill>
                  <a:srgbClr val="273B41"/>
                </a:solidFill>
                <a:latin typeface="Impact" panose="020B080603090205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742950" y="129976"/>
            <a:ext cx="11209655" cy="81891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智能可靠性应用</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关键器件运行寿命的预测模型</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7" name="组合 56"/>
          <p:cNvGrpSpPr/>
          <p:nvPr/>
        </p:nvGrpSpPr>
        <p:grpSpPr>
          <a:xfrm>
            <a:off x="9207928" y="2145724"/>
            <a:ext cx="1870365" cy="1787236"/>
            <a:chOff x="9207928" y="2145724"/>
            <a:chExt cx="1870365" cy="1787236"/>
          </a:xfrm>
        </p:grpSpPr>
        <p:sp>
          <p:nvSpPr>
            <p:cNvPr id="58" name="椭圆 57"/>
            <p:cNvSpPr/>
            <p:nvPr/>
          </p:nvSpPr>
          <p:spPr>
            <a:xfrm>
              <a:off x="9291057" y="2145724"/>
              <a:ext cx="1787236" cy="1787236"/>
            </a:xfrm>
            <a:prstGeom prst="ellipse">
              <a:avLst/>
            </a:prstGeom>
            <a:solidFill>
              <a:schemeClr val="bg1">
                <a:alpha val="27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9" name="椭圆 58"/>
            <p:cNvSpPr/>
            <p:nvPr/>
          </p:nvSpPr>
          <p:spPr>
            <a:xfrm>
              <a:off x="9207928" y="2214995"/>
              <a:ext cx="623455" cy="6234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711"/>
                  </a:solidFill>
                  <a:latin typeface="Arial" panose="020B0604020202020204" pitchFamily="34" charset="0"/>
                  <a:ea typeface="Arial Unicode MS" panose="020B0604020202020204" charset="-122"/>
                  <a:cs typeface="Arial" panose="020B0604020202020204" pitchFamily="34" charset="0"/>
                </a:rPr>
                <a:t>4</a:t>
              </a:r>
              <a:endParaRPr lang="zh-CN" altLang="en-US" sz="2400" b="1" dirty="0">
                <a:solidFill>
                  <a:srgbClr val="000711"/>
                </a:solidFill>
                <a:latin typeface="Arial" panose="020B0604020202020204" pitchFamily="34" charset="0"/>
                <a:ea typeface="Arial Unicode MS" panose="020B0604020202020204" charset="-122"/>
                <a:cs typeface="Arial" panose="020B0604020202020204" pitchFamily="34" charset="0"/>
              </a:endParaRPr>
            </a:p>
          </p:txBody>
        </p:sp>
        <p:pic>
          <p:nvPicPr>
            <p:cNvPr id="60" name="图片 5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858277" y="2745903"/>
              <a:ext cx="764900" cy="764900"/>
            </a:xfrm>
            <a:prstGeom prst="rect">
              <a:avLst/>
            </a:prstGeom>
          </p:spPr>
        </p:pic>
      </p:grpSp>
      <p:grpSp>
        <p:nvGrpSpPr>
          <p:cNvPr id="61" name="组合 60"/>
          <p:cNvGrpSpPr/>
          <p:nvPr/>
        </p:nvGrpSpPr>
        <p:grpSpPr>
          <a:xfrm>
            <a:off x="6441636" y="2145724"/>
            <a:ext cx="1870365" cy="1787236"/>
            <a:chOff x="6441636" y="2145724"/>
            <a:chExt cx="1870365" cy="1787236"/>
          </a:xfrm>
        </p:grpSpPr>
        <p:sp>
          <p:nvSpPr>
            <p:cNvPr id="62" name="椭圆 61"/>
            <p:cNvSpPr/>
            <p:nvPr/>
          </p:nvSpPr>
          <p:spPr>
            <a:xfrm>
              <a:off x="6524765" y="2145724"/>
              <a:ext cx="1787236" cy="1787236"/>
            </a:xfrm>
            <a:prstGeom prst="ellipse">
              <a:avLst/>
            </a:prstGeom>
            <a:solidFill>
              <a:schemeClr val="bg1">
                <a:alpha val="27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3" name="椭圆 62"/>
            <p:cNvSpPr/>
            <p:nvPr/>
          </p:nvSpPr>
          <p:spPr>
            <a:xfrm>
              <a:off x="6441636" y="2214995"/>
              <a:ext cx="623455" cy="6234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711"/>
                  </a:solidFill>
                  <a:latin typeface="Arial" panose="020B0604020202020204" pitchFamily="34" charset="0"/>
                  <a:ea typeface="Arial Unicode MS" panose="020B0604020202020204" charset="-122"/>
                  <a:cs typeface="Arial" panose="020B0604020202020204" pitchFamily="34" charset="0"/>
                </a:rPr>
                <a:t>3</a:t>
              </a:r>
              <a:endParaRPr lang="zh-CN" altLang="en-US" sz="2400" b="1" dirty="0">
                <a:solidFill>
                  <a:srgbClr val="000711"/>
                </a:solidFill>
                <a:latin typeface="Arial" panose="020B0604020202020204" pitchFamily="34" charset="0"/>
                <a:ea typeface="Arial Unicode MS" panose="020B0604020202020204" charset="-122"/>
                <a:cs typeface="Arial" panose="020B0604020202020204" pitchFamily="34" charset="0"/>
              </a:endParaRPr>
            </a:p>
          </p:txBody>
        </p:sp>
        <p:pic>
          <p:nvPicPr>
            <p:cNvPr id="64" name="图片 6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074329" y="2762251"/>
              <a:ext cx="803560" cy="803560"/>
            </a:xfrm>
            <a:prstGeom prst="rect">
              <a:avLst/>
            </a:prstGeom>
          </p:spPr>
        </p:pic>
      </p:grpSp>
      <p:grpSp>
        <p:nvGrpSpPr>
          <p:cNvPr id="65" name="组合 64"/>
          <p:cNvGrpSpPr/>
          <p:nvPr/>
        </p:nvGrpSpPr>
        <p:grpSpPr>
          <a:xfrm>
            <a:off x="1003521" y="2145724"/>
            <a:ext cx="1870365" cy="1787236"/>
            <a:chOff x="1003521" y="2145724"/>
            <a:chExt cx="1870365" cy="1787236"/>
          </a:xfrm>
        </p:grpSpPr>
        <p:sp>
          <p:nvSpPr>
            <p:cNvPr id="66" name="椭圆 65"/>
            <p:cNvSpPr/>
            <p:nvPr/>
          </p:nvSpPr>
          <p:spPr>
            <a:xfrm>
              <a:off x="1086650" y="2145724"/>
              <a:ext cx="1787236" cy="1787236"/>
            </a:xfrm>
            <a:prstGeom prst="ellipse">
              <a:avLst/>
            </a:prstGeom>
            <a:solidFill>
              <a:schemeClr val="bg1">
                <a:alpha val="27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7" name="椭圆 66"/>
            <p:cNvSpPr/>
            <p:nvPr/>
          </p:nvSpPr>
          <p:spPr>
            <a:xfrm>
              <a:off x="1003521" y="2214995"/>
              <a:ext cx="623455" cy="6234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rPr>
                <a:t>1</a:t>
              </a:r>
              <a:endParaRPr lang="zh-CN" altLang="en-US" sz="2400" b="1" dirty="0">
                <a:solidFill>
                  <a:srgbClr val="000711"/>
                </a:solidFill>
                <a:latin typeface="Arial" panose="020B0604020202020204" pitchFamily="34" charset="0"/>
                <a:ea typeface="Arial Unicode MS" panose="020B0604020202020204" charset="-122"/>
                <a:cs typeface="Arial" panose="020B0604020202020204" pitchFamily="34" charset="0"/>
              </a:endParaRPr>
            </a:p>
          </p:txBody>
        </p:sp>
        <p:pic>
          <p:nvPicPr>
            <p:cNvPr id="68" name="图片 6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21782" y="2787650"/>
              <a:ext cx="705426" cy="705426"/>
            </a:xfrm>
            <a:prstGeom prst="rect">
              <a:avLst/>
            </a:prstGeom>
          </p:spPr>
        </p:pic>
      </p:grpSp>
      <p:grpSp>
        <p:nvGrpSpPr>
          <p:cNvPr id="69" name="组合 68"/>
          <p:cNvGrpSpPr/>
          <p:nvPr/>
        </p:nvGrpSpPr>
        <p:grpSpPr>
          <a:xfrm>
            <a:off x="764274" y="4362447"/>
            <a:ext cx="2935688" cy="829945"/>
            <a:chOff x="7702870" y="1901661"/>
            <a:chExt cx="2935688" cy="829945"/>
          </a:xfrm>
        </p:grpSpPr>
        <p:sp>
          <p:nvSpPr>
            <p:cNvPr id="70" name="文本框 69"/>
            <p:cNvSpPr txBox="1"/>
            <p:nvPr/>
          </p:nvSpPr>
          <p:spPr>
            <a:xfrm>
              <a:off x="7702870" y="1901661"/>
              <a:ext cx="26748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关键器件的疲劳寿命分析</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1" name="文本框 14"/>
            <p:cNvSpPr txBox="1"/>
            <p:nvPr/>
          </p:nvSpPr>
          <p:spPr>
            <a:xfrm>
              <a:off x="7702870" y="2183065"/>
              <a:ext cx="2935688"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grpSp>
        <p:nvGrpSpPr>
          <p:cNvPr id="72" name="组合 71"/>
          <p:cNvGrpSpPr/>
          <p:nvPr/>
        </p:nvGrpSpPr>
        <p:grpSpPr>
          <a:xfrm>
            <a:off x="3515161" y="4362447"/>
            <a:ext cx="2935688" cy="829945"/>
            <a:chOff x="7702870" y="1901661"/>
            <a:chExt cx="2935688" cy="829945"/>
          </a:xfrm>
        </p:grpSpPr>
        <p:sp>
          <p:nvSpPr>
            <p:cNvPr id="73" name="文本框 72"/>
            <p:cNvSpPr txBox="1"/>
            <p:nvPr/>
          </p:nvSpPr>
          <p:spPr>
            <a:xfrm>
              <a:off x="7702870" y="1901661"/>
              <a:ext cx="2674843"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器件的失效概率和平均失效时间</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4" name="文本框 14"/>
            <p:cNvSpPr txBox="1"/>
            <p:nvPr/>
          </p:nvSpPr>
          <p:spPr>
            <a:xfrm>
              <a:off x="7702870" y="2183065"/>
              <a:ext cx="2935688"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L</a:t>
              </a: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grpSp>
        <p:nvGrpSpPr>
          <p:cNvPr id="75" name="组合 74"/>
          <p:cNvGrpSpPr/>
          <p:nvPr/>
        </p:nvGrpSpPr>
        <p:grpSpPr>
          <a:xfrm>
            <a:off x="6266048" y="4362447"/>
            <a:ext cx="2935688" cy="1357729"/>
            <a:chOff x="7702870" y="1901661"/>
            <a:chExt cx="2935688" cy="1357729"/>
          </a:xfrm>
        </p:grpSpPr>
        <p:sp>
          <p:nvSpPr>
            <p:cNvPr id="76" name="文本框 75"/>
            <p:cNvSpPr txBox="1"/>
            <p:nvPr/>
          </p:nvSpPr>
          <p:spPr>
            <a:xfrm>
              <a:off x="7702870" y="1901661"/>
              <a:ext cx="2674843"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器件内在特性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7" name="文本框 14"/>
            <p:cNvSpPr txBox="1"/>
            <p:nvPr/>
          </p:nvSpPr>
          <p:spPr>
            <a:xfrm>
              <a:off x="7702870" y="2183065"/>
              <a:ext cx="2935688" cy="10763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auto">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静态特性</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fontAlgn="auto">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动态特性</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78" name="组合 77"/>
          <p:cNvGrpSpPr/>
          <p:nvPr/>
        </p:nvGrpSpPr>
        <p:grpSpPr>
          <a:xfrm>
            <a:off x="9016934" y="4362447"/>
            <a:ext cx="2935688" cy="1357729"/>
            <a:chOff x="7702870" y="1901661"/>
            <a:chExt cx="2935688" cy="1357729"/>
          </a:xfrm>
        </p:grpSpPr>
        <p:sp>
          <p:nvSpPr>
            <p:cNvPr id="79" name="文本框 78"/>
            <p:cNvSpPr txBox="1"/>
            <p:nvPr/>
          </p:nvSpPr>
          <p:spPr>
            <a:xfrm>
              <a:off x="7702870" y="1901661"/>
              <a:ext cx="2674843"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器件外部条件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0" name="文本框 14"/>
            <p:cNvSpPr txBox="1"/>
            <p:nvPr/>
          </p:nvSpPr>
          <p:spPr>
            <a:xfrm>
              <a:off x="7702870" y="2183065"/>
              <a:ext cx="2935688" cy="10763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fontAlgn="auto">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环境外因</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fontAlgn="auto">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运行历史</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81" name="组合 80"/>
          <p:cNvGrpSpPr/>
          <p:nvPr/>
        </p:nvGrpSpPr>
        <p:grpSpPr>
          <a:xfrm>
            <a:off x="3764188" y="2145724"/>
            <a:ext cx="1870365" cy="1787236"/>
            <a:chOff x="3758473" y="2145724"/>
            <a:chExt cx="1870365" cy="1787236"/>
          </a:xfrm>
        </p:grpSpPr>
        <p:sp>
          <p:nvSpPr>
            <p:cNvPr id="82" name="椭圆 81"/>
            <p:cNvSpPr/>
            <p:nvPr/>
          </p:nvSpPr>
          <p:spPr>
            <a:xfrm>
              <a:off x="3841602" y="2145724"/>
              <a:ext cx="1787236" cy="1787236"/>
            </a:xfrm>
            <a:prstGeom prst="ellipse">
              <a:avLst/>
            </a:prstGeom>
            <a:solidFill>
              <a:schemeClr val="bg1">
                <a:alpha val="27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3" name="椭圆 82"/>
            <p:cNvSpPr/>
            <p:nvPr/>
          </p:nvSpPr>
          <p:spPr>
            <a:xfrm>
              <a:off x="3758473" y="2214995"/>
              <a:ext cx="623455" cy="6234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0711"/>
                  </a:solidFill>
                  <a:latin typeface="Arial" panose="020B0604020202020204" pitchFamily="34" charset="0"/>
                  <a:ea typeface="Arial Unicode MS" panose="020B0604020202020204" charset="-122"/>
                  <a:cs typeface="Arial" panose="020B0604020202020204" pitchFamily="34" charset="0"/>
                </a:rPr>
                <a:t>2</a:t>
              </a:r>
              <a:endParaRPr lang="zh-CN" altLang="en-US" sz="2400" b="1" dirty="0">
                <a:solidFill>
                  <a:srgbClr val="000711"/>
                </a:solidFill>
                <a:latin typeface="Arial" panose="020B0604020202020204" pitchFamily="34" charset="0"/>
                <a:ea typeface="Arial Unicode MS" panose="020B0604020202020204" charset="-122"/>
                <a:cs typeface="Arial" panose="020B0604020202020204" pitchFamily="34" charset="0"/>
              </a:endParaRPr>
            </a:p>
          </p:txBody>
        </p:sp>
        <p:sp>
          <p:nvSpPr>
            <p:cNvPr id="84" name="Freeform 201"/>
            <p:cNvSpPr>
              <a:spLocks noEditPoints="1"/>
            </p:cNvSpPr>
            <p:nvPr/>
          </p:nvSpPr>
          <p:spPr bwMode="auto">
            <a:xfrm>
              <a:off x="4454650" y="2838450"/>
              <a:ext cx="602271" cy="564502"/>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52 h 120"/>
                <a:gd name="T20" fmla="*/ 128 w 128"/>
                <a:gd name="T21" fmla="*/ 52 h 120"/>
                <a:gd name="T22" fmla="*/ 128 w 128"/>
                <a:gd name="T23" fmla="*/ 32 h 120"/>
                <a:gd name="T24" fmla="*/ 112 w 128"/>
                <a:gd name="T25" fmla="*/ 16 h 120"/>
                <a:gd name="T26" fmla="*/ 80 w 128"/>
                <a:gd name="T27" fmla="*/ 16 h 120"/>
                <a:gd name="T28" fmla="*/ 48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80 w 128"/>
                <a:gd name="T41" fmla="*/ 64 h 120"/>
                <a:gd name="T42" fmla="*/ 64 w 128"/>
                <a:gd name="T43" fmla="*/ 80 h 120"/>
                <a:gd name="T44" fmla="*/ 48 w 128"/>
                <a:gd name="T45" fmla="*/ 64 h 120"/>
                <a:gd name="T46" fmla="*/ 49 w 128"/>
                <a:gd name="T47" fmla="*/ 60 h 120"/>
                <a:gd name="T48" fmla="*/ 0 w 128"/>
                <a:gd name="T49" fmla="*/ 60 h 120"/>
                <a:gd name="T50" fmla="*/ 0 w 128"/>
                <a:gd name="T51" fmla="*/ 104 h 120"/>
                <a:gd name="T52" fmla="*/ 16 w 128"/>
                <a:gd name="T53" fmla="*/ 120 h 120"/>
                <a:gd name="T54" fmla="*/ 112 w 128"/>
                <a:gd name="T55" fmla="*/ 120 h 120"/>
                <a:gd name="T56" fmla="*/ 128 w 128"/>
                <a:gd name="T57" fmla="*/ 104 h 120"/>
                <a:gd name="T58" fmla="*/ 128 w 128"/>
                <a:gd name="T59" fmla="*/ 60 h 120"/>
                <a:gd name="T60" fmla="*/ 79 w 128"/>
                <a:gd name="T61" fmla="*/ 60 h 120"/>
                <a:gd name="T62" fmla="*/ 80 w 128"/>
                <a:gd name="T63" fmla="*/ 64 h 120"/>
                <a:gd name="T64" fmla="*/ 72 w 128"/>
                <a:gd name="T65" fmla="*/ 64 h 120"/>
                <a:gd name="T66" fmla="*/ 71 w 128"/>
                <a:gd name="T67" fmla="*/ 60 h 120"/>
                <a:gd name="T68" fmla="*/ 57 w 128"/>
                <a:gd name="T69" fmla="*/ 60 h 120"/>
                <a:gd name="T70" fmla="*/ 56 w 128"/>
                <a:gd name="T71" fmla="*/ 64 h 120"/>
                <a:gd name="T72" fmla="*/ 64 w 128"/>
                <a:gd name="T73" fmla="*/ 72 h 120"/>
                <a:gd name="T74" fmla="*/ 72 w 128"/>
                <a:gd name="T75"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52"/>
                    <a:pt x="0" y="52"/>
                    <a:pt x="0" y="52"/>
                  </a:cubicBezTo>
                  <a:cubicBezTo>
                    <a:pt x="128" y="52"/>
                    <a:pt x="128" y="52"/>
                    <a:pt x="128" y="52"/>
                  </a:cubicBezTo>
                  <a:cubicBezTo>
                    <a:pt x="128" y="32"/>
                    <a:pt x="128" y="32"/>
                    <a:pt x="128" y="32"/>
                  </a:cubicBezTo>
                  <a:cubicBezTo>
                    <a:pt x="128" y="23"/>
                    <a:pt x="121" y="16"/>
                    <a:pt x="112" y="16"/>
                  </a:cubicBezTo>
                  <a:close/>
                  <a:moveTo>
                    <a:pt x="80" y="16"/>
                  </a:moveTo>
                  <a:cubicBezTo>
                    <a:pt x="48" y="16"/>
                    <a:pt x="48" y="16"/>
                    <a:pt x="48" y="16"/>
                  </a:cubicBezTo>
                  <a:cubicBezTo>
                    <a:pt x="48" y="12"/>
                    <a:pt x="48" y="12"/>
                    <a:pt x="48" y="12"/>
                  </a:cubicBezTo>
                  <a:cubicBezTo>
                    <a:pt x="48" y="10"/>
                    <a:pt x="50" y="8"/>
                    <a:pt x="52" y="8"/>
                  </a:cubicBezTo>
                  <a:cubicBezTo>
                    <a:pt x="76" y="8"/>
                    <a:pt x="76" y="8"/>
                    <a:pt x="76" y="8"/>
                  </a:cubicBezTo>
                  <a:cubicBezTo>
                    <a:pt x="78" y="8"/>
                    <a:pt x="80" y="10"/>
                    <a:pt x="80" y="12"/>
                  </a:cubicBezTo>
                  <a:lnTo>
                    <a:pt x="80" y="16"/>
                  </a:lnTo>
                  <a:close/>
                  <a:moveTo>
                    <a:pt x="80" y="64"/>
                  </a:moveTo>
                  <a:cubicBezTo>
                    <a:pt x="80" y="73"/>
                    <a:pt x="73" y="80"/>
                    <a:pt x="64" y="80"/>
                  </a:cubicBezTo>
                  <a:cubicBezTo>
                    <a:pt x="55" y="80"/>
                    <a:pt x="48" y="73"/>
                    <a:pt x="48" y="64"/>
                  </a:cubicBezTo>
                  <a:cubicBezTo>
                    <a:pt x="48" y="63"/>
                    <a:pt x="48" y="61"/>
                    <a:pt x="49" y="60"/>
                  </a:cubicBezTo>
                  <a:cubicBezTo>
                    <a:pt x="0" y="60"/>
                    <a:pt x="0" y="60"/>
                    <a:pt x="0" y="60"/>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60"/>
                    <a:pt x="128" y="60"/>
                    <a:pt x="128" y="60"/>
                  </a:cubicBezTo>
                  <a:cubicBezTo>
                    <a:pt x="79" y="60"/>
                    <a:pt x="79" y="60"/>
                    <a:pt x="79" y="60"/>
                  </a:cubicBezTo>
                  <a:cubicBezTo>
                    <a:pt x="80" y="61"/>
                    <a:pt x="80" y="63"/>
                    <a:pt x="80" y="64"/>
                  </a:cubicBezTo>
                  <a:close/>
                  <a:moveTo>
                    <a:pt x="72" y="64"/>
                  </a:moveTo>
                  <a:cubicBezTo>
                    <a:pt x="72" y="63"/>
                    <a:pt x="72" y="61"/>
                    <a:pt x="71" y="60"/>
                  </a:cubicBezTo>
                  <a:cubicBezTo>
                    <a:pt x="57" y="60"/>
                    <a:pt x="57" y="60"/>
                    <a:pt x="57" y="60"/>
                  </a:cubicBezTo>
                  <a:cubicBezTo>
                    <a:pt x="56" y="61"/>
                    <a:pt x="56" y="63"/>
                    <a:pt x="56" y="64"/>
                  </a:cubicBezTo>
                  <a:cubicBezTo>
                    <a:pt x="56" y="68"/>
                    <a:pt x="60" y="72"/>
                    <a:pt x="64" y="72"/>
                  </a:cubicBezTo>
                  <a:cubicBezTo>
                    <a:pt x="68" y="72"/>
                    <a:pt x="72" y="68"/>
                    <a:pt x="72"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742950" y="129024"/>
            <a:ext cx="8067040" cy="81891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智能可靠性应用</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智能应对决策</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150406" y="1381615"/>
            <a:ext cx="1723855" cy="1751472"/>
            <a:chOff x="1142104" y="2744325"/>
            <a:chExt cx="1723855" cy="1751472"/>
          </a:xfrm>
        </p:grpSpPr>
        <p:sp>
          <p:nvSpPr>
            <p:cNvPr id="5" name="任意多边形 4"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1124776"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五边形 5"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1142104" y="2788645"/>
              <a:ext cx="1723855" cy="1327216"/>
            </a:xfrm>
            <a:prstGeom prst="homePlate">
              <a:avLst/>
            </a:prstGeom>
            <a:solidFill>
              <a:schemeClr val="bg1">
                <a:alpha val="30000"/>
              </a:schemeClr>
            </a:solidFill>
            <a:ln>
              <a:noFill/>
            </a:ln>
            <a:effectLst>
              <a:outerShdw blurRad="254000" dist="63500" dir="8100000" algn="tr" rotWithShape="0">
                <a:srgbClr val="20344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48"/>
            <p:cNvSpPr>
              <a:spLocks noEditPoints="1"/>
            </p:cNvSpPr>
            <p:nvPr/>
          </p:nvSpPr>
          <p:spPr bwMode="auto">
            <a:xfrm>
              <a:off x="1538827" y="3107497"/>
              <a:ext cx="564680" cy="540511"/>
            </a:xfrm>
            <a:prstGeom prst="ellipse">
              <a:avLst/>
            </a:prstGeom>
            <a:solidFill>
              <a:srgbClr val="FEFEFE"/>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1</a:t>
              </a:r>
              <a:endParaRPr lang="en-US" altLang="zh-CN" sz="2000" b="1">
                <a:solidFill>
                  <a:schemeClr val="accent2"/>
                </a:solidFill>
                <a:latin typeface="华文琥珀" panose="02010800040101010101" charset="-122"/>
                <a:ea typeface="华文琥珀" panose="02010800040101010101" charset="-122"/>
              </a:endParaRPr>
            </a:p>
          </p:txBody>
        </p:sp>
      </p:grpSp>
      <p:grpSp>
        <p:nvGrpSpPr>
          <p:cNvPr id="8" name="组合 7"/>
          <p:cNvGrpSpPr/>
          <p:nvPr/>
        </p:nvGrpSpPr>
        <p:grpSpPr>
          <a:xfrm>
            <a:off x="3912022" y="1381615"/>
            <a:ext cx="1723855" cy="1751472"/>
            <a:chOff x="3871335" y="2744325"/>
            <a:chExt cx="1723855" cy="1751472"/>
          </a:xfrm>
        </p:grpSpPr>
        <p:sp>
          <p:nvSpPr>
            <p:cNvPr id="9" name="任意多边形 8"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3854007"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五边形 9"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3871335" y="2788645"/>
              <a:ext cx="1723855" cy="1327216"/>
            </a:xfrm>
            <a:prstGeom prst="homePlate">
              <a:avLst/>
            </a:prstGeom>
            <a:solidFill>
              <a:schemeClr val="bg1">
                <a:alpha val="30000"/>
              </a:schemeClr>
            </a:solidFill>
            <a:ln>
              <a:noFill/>
            </a:ln>
            <a:effectLst>
              <a:outerShdw blurRad="889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4401560" y="3181205"/>
              <a:ext cx="552450" cy="548005"/>
            </a:xfrm>
            <a:prstGeom prst="ellipse">
              <a:avLst/>
            </a:prstGeom>
            <a:solidFill>
              <a:schemeClr val="bg1"/>
            </a:solidFill>
            <a:ln>
              <a:noFill/>
            </a:ln>
          </p:spPr>
          <p:txBody>
            <a:bodyPr vert="horz" wrap="square" lIns="91440" tIns="45720" rIns="91440" bIns="45720" numCol="1" anchor="t" anchorCtr="0" compatLnSpc="1"/>
            <a:lstStyle/>
            <a:p>
              <a:r>
                <a:rPr lang="en-US" altLang="zh-CN" sz="2400" b="1">
                  <a:solidFill>
                    <a:schemeClr val="tx1"/>
                  </a:solidFill>
                  <a:latin typeface="Arial" panose="020B0604020202020204" pitchFamily="34" charset="0"/>
                  <a:cs typeface="Arial" panose="020B0604020202020204" pitchFamily="34" charset="0"/>
                </a:rPr>
                <a:t>2</a:t>
              </a:r>
              <a:endParaRPr lang="en-US" altLang="zh-CN" sz="2400" b="1">
                <a:solidFill>
                  <a:schemeClr val="tx1"/>
                </a:solidFill>
                <a:latin typeface="Arial" panose="020B0604020202020204" pitchFamily="34" charset="0"/>
                <a:cs typeface="Arial" panose="020B0604020202020204" pitchFamily="34" charset="0"/>
              </a:endParaRPr>
            </a:p>
          </p:txBody>
        </p:sp>
      </p:grpSp>
      <p:grpSp>
        <p:nvGrpSpPr>
          <p:cNvPr id="12" name="组合 11"/>
          <p:cNvGrpSpPr/>
          <p:nvPr/>
        </p:nvGrpSpPr>
        <p:grpSpPr>
          <a:xfrm>
            <a:off x="6608867" y="1352566"/>
            <a:ext cx="1723855" cy="1751472"/>
            <a:chOff x="6600565" y="2715276"/>
            <a:chExt cx="1723855" cy="1751472"/>
          </a:xfrm>
        </p:grpSpPr>
        <p:sp>
          <p:nvSpPr>
            <p:cNvPr id="13" name="任意多边形 12"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6583237"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五边形 13"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6600565" y="2759595"/>
              <a:ext cx="1723855" cy="1327216"/>
            </a:xfrm>
            <a:prstGeom prst="homePlate">
              <a:avLst/>
            </a:prstGeom>
            <a:solidFill>
              <a:schemeClr val="bg1">
                <a:alpha val="30000"/>
              </a:schemeClr>
            </a:solidFill>
            <a:ln>
              <a:noFill/>
            </a:ln>
            <a:effectLst>
              <a:outerShdw blurRad="254000" dist="635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1"/>
            <p:cNvSpPr>
              <a:spLocks noEditPoints="1"/>
            </p:cNvSpPr>
            <p:nvPr/>
          </p:nvSpPr>
          <p:spPr bwMode="auto">
            <a:xfrm>
              <a:off x="7109835" y="3190891"/>
              <a:ext cx="579120" cy="547370"/>
            </a:xfrm>
            <a:prstGeom prst="ellipse">
              <a:avLst/>
            </a:prstGeom>
            <a:solidFill>
              <a:srgbClr val="FEFEFE"/>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3</a:t>
              </a:r>
              <a:endParaRPr lang="en-US" altLang="zh-CN">
                <a:solidFill>
                  <a:schemeClr val="accent2"/>
                </a:solidFill>
              </a:endParaRPr>
            </a:p>
          </p:txBody>
        </p:sp>
      </p:grpSp>
      <p:grpSp>
        <p:nvGrpSpPr>
          <p:cNvPr id="16" name="组合 15"/>
          <p:cNvGrpSpPr/>
          <p:nvPr/>
        </p:nvGrpSpPr>
        <p:grpSpPr>
          <a:xfrm>
            <a:off x="9327938" y="1352566"/>
            <a:ext cx="1723855" cy="1751472"/>
            <a:chOff x="9329796" y="2715276"/>
            <a:chExt cx="1723855" cy="1751472"/>
          </a:xfrm>
        </p:grpSpPr>
        <p:sp>
          <p:nvSpPr>
            <p:cNvPr id="17" name="任意多边形 16"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9312468"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五边形 17"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9329796" y="2759595"/>
              <a:ext cx="1723855" cy="1327216"/>
            </a:xfrm>
            <a:prstGeom prst="homePlate">
              <a:avLst/>
            </a:prstGeom>
            <a:solidFill>
              <a:schemeClr val="bg1">
                <a:alpha val="30000"/>
              </a:schemeClr>
            </a:solidFill>
            <a:ln>
              <a:noFill/>
            </a:ln>
            <a:effectLst>
              <a:outerShdw blurRad="889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6"/>
            <p:cNvSpPr>
              <a:spLocks noEditPoints="1"/>
            </p:cNvSpPr>
            <p:nvPr/>
          </p:nvSpPr>
          <p:spPr bwMode="auto">
            <a:xfrm>
              <a:off x="9756516" y="3197241"/>
              <a:ext cx="561340" cy="510540"/>
            </a:xfrm>
            <a:prstGeom prst="ellipse">
              <a:avLst/>
            </a:prstGeom>
            <a:solidFill>
              <a:schemeClr val="bg1"/>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4</a:t>
              </a:r>
              <a:endParaRPr lang="en-US" altLang="zh-CN">
                <a:solidFill>
                  <a:schemeClr val="accent2"/>
                </a:solidFill>
              </a:endParaRPr>
            </a:p>
          </p:txBody>
        </p:sp>
      </p:grpSp>
      <p:sp>
        <p:nvSpPr>
          <p:cNvPr id="20" name="文本框 19"/>
          <p:cNvSpPr txBox="1"/>
          <p:nvPr/>
        </p:nvSpPr>
        <p:spPr>
          <a:xfrm>
            <a:off x="742950" y="3433237"/>
            <a:ext cx="2282825" cy="614045"/>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收集各种历史数据</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1" name="文本框 20"/>
          <p:cNvSpPr txBox="1"/>
          <p:nvPr/>
        </p:nvSpPr>
        <p:spPr>
          <a:xfrm>
            <a:off x="3400122" y="3442762"/>
            <a:ext cx="2282825" cy="614045"/>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评估当前运行状态</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2" name="文本框 21"/>
          <p:cNvSpPr txBox="1"/>
          <p:nvPr/>
        </p:nvSpPr>
        <p:spPr>
          <a:xfrm>
            <a:off x="6273470" y="3480862"/>
            <a:ext cx="2282825" cy="398780"/>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预测故障发生趋势</a:t>
            </a: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3" name="文本框 22"/>
          <p:cNvSpPr txBox="1"/>
          <p:nvPr/>
        </p:nvSpPr>
        <p:spPr>
          <a:xfrm>
            <a:off x="8930642" y="3480862"/>
            <a:ext cx="2209800" cy="1229995"/>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结合资源数据</a:t>
            </a:r>
            <a:endParaRPr lang="zh-CN" altLang="en-US" sz="2000" dirty="0">
              <a:solidFill>
                <a:schemeClr val="bg1"/>
              </a:solidFill>
              <a:latin typeface="微软雅黑" panose="020B0503020204020204" pitchFamily="34" charset="-122"/>
              <a:ea typeface="微软雅黑" panose="020B0503020204020204" pitchFamily="34" charset="-122"/>
            </a:endParaRPr>
          </a:p>
          <a:p>
            <a:pPr algn="l"/>
            <a:r>
              <a:rPr lang="zh-CN" altLang="en-US" sz="2000" dirty="0">
                <a:solidFill>
                  <a:schemeClr val="bg1"/>
                </a:solidFill>
                <a:latin typeface="微软雅黑" panose="020B0503020204020204" pitchFamily="34" charset="-122"/>
                <a:ea typeface="微软雅黑" panose="020B0503020204020204" pitchFamily="34" charset="-122"/>
              </a:rPr>
              <a:t>(人力, 资金, 备品),  </a:t>
            </a:r>
            <a:endParaRPr lang="zh-CN" altLang="en-US" sz="2000" dirty="0">
              <a:solidFill>
                <a:schemeClr val="bg1"/>
              </a:solidFill>
              <a:latin typeface="微软雅黑" panose="020B0503020204020204" pitchFamily="34" charset="-122"/>
              <a:ea typeface="微软雅黑" panose="020B0503020204020204" pitchFamily="34" charset="-122"/>
            </a:endParaRPr>
          </a:p>
          <a:p>
            <a:pPr algn="l"/>
            <a:r>
              <a:rPr lang="zh-CN" altLang="en-US" sz="2000" dirty="0">
                <a:solidFill>
                  <a:schemeClr val="bg1"/>
                </a:solidFill>
                <a:latin typeface="微软雅黑" panose="020B0503020204020204" pitchFamily="34" charset="-122"/>
                <a:ea typeface="微软雅黑" panose="020B0503020204020204" pitchFamily="34" charset="-122"/>
              </a:rPr>
              <a:t>制定应对计划</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3" name="文本框 2"/>
          <p:cNvSpPr txBox="1"/>
          <p:nvPr/>
        </p:nvSpPr>
        <p:spPr>
          <a:xfrm>
            <a:off x="759460" y="6198027"/>
            <a:ext cx="5250815" cy="614045"/>
          </a:xfrm>
          <a:prstGeom prst="rect">
            <a:avLst/>
          </a:prstGeom>
          <a:noFill/>
          <a:effectLst/>
        </p:spPr>
        <p:txBody>
          <a:bodyPr wrap="none" rtlCol="0">
            <a:spAutoFit/>
          </a:bodyPr>
          <a:p>
            <a:pPr algn="l"/>
            <a:r>
              <a:rPr lang="zh-CN" altLang="en-US" sz="2000" dirty="0">
                <a:solidFill>
                  <a:schemeClr val="bg1"/>
                </a:solidFill>
                <a:latin typeface="微软雅黑" panose="020B0503020204020204" pitchFamily="34" charset="-122"/>
                <a:ea typeface="微软雅黑" panose="020B0503020204020204" pitchFamily="34" charset="-122"/>
              </a:rPr>
              <a:t>评估.  如果不满意, 回到步骤4，修改应对计划</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nvGrpSpPr>
          <p:cNvPr id="2" name="组合 1"/>
          <p:cNvGrpSpPr/>
          <p:nvPr/>
        </p:nvGrpSpPr>
        <p:grpSpPr>
          <a:xfrm>
            <a:off x="1233593" y="4212606"/>
            <a:ext cx="1723855" cy="1751472"/>
            <a:chOff x="9329796" y="2715276"/>
            <a:chExt cx="1723855" cy="1751472"/>
          </a:xfrm>
        </p:grpSpPr>
        <p:sp>
          <p:nvSpPr>
            <p:cNvPr id="24" name="任意多边形 23"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9312468"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5" name="五边形 24"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9329796" y="2759595"/>
              <a:ext cx="1723855" cy="1327216"/>
            </a:xfrm>
            <a:prstGeom prst="homePlate">
              <a:avLst/>
            </a:prstGeom>
            <a:solidFill>
              <a:schemeClr val="bg1">
                <a:alpha val="30000"/>
              </a:schemeClr>
            </a:solidFill>
            <a:ln>
              <a:noFill/>
            </a:ln>
            <a:effectLst>
              <a:outerShdw blurRad="889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Freeform 16"/>
            <p:cNvSpPr>
              <a:spLocks noEditPoints="1"/>
            </p:cNvSpPr>
            <p:nvPr/>
          </p:nvSpPr>
          <p:spPr bwMode="auto">
            <a:xfrm>
              <a:off x="9756516" y="3197241"/>
              <a:ext cx="561340" cy="510540"/>
            </a:xfrm>
            <a:prstGeom prst="ellipse">
              <a:avLst/>
            </a:prstGeom>
            <a:solidFill>
              <a:schemeClr val="bg1"/>
            </a:solidFill>
            <a:ln>
              <a:noFill/>
            </a:ln>
          </p:spPr>
          <p:txBody>
            <a:bodyPr vert="horz" wrap="square" lIns="91440" tIns="45720" rIns="91440" bIns="45720" numCol="1" anchor="t" anchorCtr="0" compatLnSpc="1"/>
            <a:p>
              <a:pPr algn="l">
                <a:buClrTx/>
                <a:buSzTx/>
                <a:buFontTx/>
              </a:pPr>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rPr>
                <a:t>5</a:t>
              </a:r>
              <a:endPar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20" grpId="0" bldLvl="0" animBg="1"/>
      <p:bldP spid="21" grpId="0" bldLvl="0" animBg="1"/>
      <p:bldP spid="22" grpId="0" bldLvl="0" animBg="1"/>
      <p:bldP spid="23"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742950" y="129659"/>
            <a:ext cx="9435465" cy="818913"/>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智能可靠性应用</a:t>
            </a:r>
            <a:r>
              <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制定应急管理及预案</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150406" y="1856595"/>
            <a:ext cx="1723855" cy="1751472"/>
            <a:chOff x="1142104" y="2744325"/>
            <a:chExt cx="1723855" cy="1751472"/>
          </a:xfrm>
        </p:grpSpPr>
        <p:sp>
          <p:nvSpPr>
            <p:cNvPr id="5" name="任意多边形 4"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1124776"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五边形 5"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1142104" y="2788645"/>
              <a:ext cx="1723855" cy="1327216"/>
            </a:xfrm>
            <a:prstGeom prst="homePlate">
              <a:avLst/>
            </a:prstGeom>
            <a:solidFill>
              <a:schemeClr val="bg1">
                <a:alpha val="30000"/>
              </a:schemeClr>
            </a:solidFill>
            <a:ln>
              <a:noFill/>
            </a:ln>
            <a:effectLst>
              <a:outerShdw blurRad="254000" dist="63500" dir="8100000" algn="tr" rotWithShape="0">
                <a:srgbClr val="20344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48"/>
            <p:cNvSpPr>
              <a:spLocks noEditPoints="1"/>
            </p:cNvSpPr>
            <p:nvPr/>
          </p:nvSpPr>
          <p:spPr bwMode="auto">
            <a:xfrm>
              <a:off x="1538827" y="3107497"/>
              <a:ext cx="564680" cy="540511"/>
            </a:xfrm>
            <a:prstGeom prst="ellipse">
              <a:avLst/>
            </a:prstGeom>
            <a:solidFill>
              <a:srgbClr val="FEFEFE"/>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1</a:t>
              </a:r>
              <a:endParaRPr lang="en-US" altLang="zh-CN" sz="2000" b="1">
                <a:solidFill>
                  <a:schemeClr val="accent2"/>
                </a:solidFill>
                <a:latin typeface="华文琥珀" panose="02010800040101010101" charset="-122"/>
                <a:ea typeface="华文琥珀" panose="02010800040101010101" charset="-122"/>
              </a:endParaRPr>
            </a:p>
          </p:txBody>
        </p:sp>
      </p:grpSp>
      <p:grpSp>
        <p:nvGrpSpPr>
          <p:cNvPr id="8" name="组合 7"/>
          <p:cNvGrpSpPr/>
          <p:nvPr/>
        </p:nvGrpSpPr>
        <p:grpSpPr>
          <a:xfrm>
            <a:off x="3912022" y="1856595"/>
            <a:ext cx="1723855" cy="1751472"/>
            <a:chOff x="3871335" y="2744325"/>
            <a:chExt cx="1723855" cy="1751472"/>
          </a:xfrm>
        </p:grpSpPr>
        <p:sp>
          <p:nvSpPr>
            <p:cNvPr id="9" name="任意多边形 8"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3854007" y="2976372"/>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五边形 9"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3871335" y="2788645"/>
              <a:ext cx="1723855" cy="1327216"/>
            </a:xfrm>
            <a:prstGeom prst="homePlate">
              <a:avLst/>
            </a:prstGeom>
            <a:solidFill>
              <a:schemeClr val="bg1">
                <a:alpha val="30000"/>
              </a:schemeClr>
            </a:solidFill>
            <a:ln>
              <a:noFill/>
            </a:ln>
            <a:effectLst>
              <a:outerShdw blurRad="889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26"/>
            <p:cNvSpPr>
              <a:spLocks noEditPoints="1"/>
            </p:cNvSpPr>
            <p:nvPr/>
          </p:nvSpPr>
          <p:spPr bwMode="auto">
            <a:xfrm>
              <a:off x="4401560" y="3181205"/>
              <a:ext cx="552450" cy="548005"/>
            </a:xfrm>
            <a:prstGeom prst="ellipse">
              <a:avLst/>
            </a:prstGeom>
            <a:solidFill>
              <a:schemeClr val="bg1"/>
            </a:solidFill>
            <a:ln>
              <a:noFill/>
            </a:ln>
          </p:spPr>
          <p:txBody>
            <a:bodyPr vert="horz" wrap="square" lIns="91440" tIns="45720" rIns="91440" bIns="45720" numCol="1" anchor="t" anchorCtr="0" compatLnSpc="1"/>
            <a:lstStyle/>
            <a:p>
              <a:r>
                <a:rPr lang="en-US" altLang="zh-CN" sz="2400" b="1">
                  <a:solidFill>
                    <a:schemeClr val="tx1"/>
                  </a:solidFill>
                  <a:latin typeface="Arial" panose="020B0604020202020204" pitchFamily="34" charset="0"/>
                  <a:cs typeface="Arial" panose="020B0604020202020204" pitchFamily="34" charset="0"/>
                </a:rPr>
                <a:t>2</a:t>
              </a:r>
              <a:endParaRPr lang="en-US" altLang="zh-CN" sz="2400" b="1">
                <a:solidFill>
                  <a:schemeClr val="tx1"/>
                </a:solidFill>
                <a:latin typeface="Arial" panose="020B0604020202020204" pitchFamily="34" charset="0"/>
                <a:cs typeface="Arial" panose="020B0604020202020204" pitchFamily="34" charset="0"/>
              </a:endParaRPr>
            </a:p>
          </p:txBody>
        </p:sp>
      </p:grpSp>
      <p:grpSp>
        <p:nvGrpSpPr>
          <p:cNvPr id="12" name="组合 11"/>
          <p:cNvGrpSpPr/>
          <p:nvPr/>
        </p:nvGrpSpPr>
        <p:grpSpPr>
          <a:xfrm>
            <a:off x="6608867" y="1827546"/>
            <a:ext cx="1723855" cy="1751472"/>
            <a:chOff x="6600565" y="2715276"/>
            <a:chExt cx="1723855" cy="1751472"/>
          </a:xfrm>
        </p:grpSpPr>
        <p:sp>
          <p:nvSpPr>
            <p:cNvPr id="13" name="任意多边形 12"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6583237"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五边形 13"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6600565" y="2759595"/>
              <a:ext cx="1723855" cy="1327216"/>
            </a:xfrm>
            <a:prstGeom prst="homePlate">
              <a:avLst/>
            </a:prstGeom>
            <a:solidFill>
              <a:schemeClr val="bg1">
                <a:alpha val="30000"/>
              </a:schemeClr>
            </a:solidFill>
            <a:ln>
              <a:noFill/>
            </a:ln>
            <a:effectLst>
              <a:outerShdw blurRad="254000" dist="635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1"/>
            <p:cNvSpPr>
              <a:spLocks noEditPoints="1"/>
            </p:cNvSpPr>
            <p:nvPr/>
          </p:nvSpPr>
          <p:spPr bwMode="auto">
            <a:xfrm>
              <a:off x="7109835" y="3190891"/>
              <a:ext cx="579120" cy="547370"/>
            </a:xfrm>
            <a:prstGeom prst="ellipse">
              <a:avLst/>
            </a:prstGeom>
            <a:solidFill>
              <a:srgbClr val="FEFEFE"/>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3</a:t>
              </a:r>
              <a:endParaRPr lang="en-US" altLang="zh-CN">
                <a:solidFill>
                  <a:schemeClr val="accent2"/>
                </a:solidFill>
              </a:endParaRPr>
            </a:p>
          </p:txBody>
        </p:sp>
      </p:grpSp>
      <p:grpSp>
        <p:nvGrpSpPr>
          <p:cNvPr id="16" name="组合 15"/>
          <p:cNvGrpSpPr/>
          <p:nvPr/>
        </p:nvGrpSpPr>
        <p:grpSpPr>
          <a:xfrm>
            <a:off x="9327938" y="1827546"/>
            <a:ext cx="1723855" cy="1751472"/>
            <a:chOff x="9329796" y="2715276"/>
            <a:chExt cx="1723855" cy="1751472"/>
          </a:xfrm>
        </p:grpSpPr>
        <p:sp>
          <p:nvSpPr>
            <p:cNvPr id="17" name="任意多边形 16"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rot="8076271">
              <a:off x="9312468" y="2947323"/>
              <a:ext cx="1751472" cy="1287378"/>
            </a:xfrm>
            <a:custGeom>
              <a:avLst/>
              <a:gdLst>
                <a:gd name="connsiteX0" fmla="*/ 0 w 1874689"/>
                <a:gd name="connsiteY0" fmla="*/ 1377945 h 1377945"/>
                <a:gd name="connsiteX1" fmla="*/ 0 w 1874689"/>
                <a:gd name="connsiteY1" fmla="*/ 0 h 1377945"/>
                <a:gd name="connsiteX2" fmla="*/ 1874689 w 1874689"/>
                <a:gd name="connsiteY2" fmla="*/ 0 h 1377945"/>
                <a:gd name="connsiteX3" fmla="*/ 1754155 w 1874689"/>
                <a:gd name="connsiteY3" fmla="*/ 88595 h 1377945"/>
                <a:gd name="connsiteX4" fmla="*/ 87379 w 1874689"/>
                <a:gd name="connsiteY4" fmla="*/ 88595 h 1377945"/>
                <a:gd name="connsiteX5" fmla="*/ 87379 w 1874689"/>
                <a:gd name="connsiteY5" fmla="*/ 1313719 h 137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689" h="1377945">
                  <a:moveTo>
                    <a:pt x="0" y="1377945"/>
                  </a:moveTo>
                  <a:lnTo>
                    <a:pt x="0" y="0"/>
                  </a:lnTo>
                  <a:lnTo>
                    <a:pt x="1874689" y="0"/>
                  </a:lnTo>
                  <a:lnTo>
                    <a:pt x="1754155" y="88595"/>
                  </a:lnTo>
                  <a:lnTo>
                    <a:pt x="87379" y="88595"/>
                  </a:lnTo>
                  <a:lnTo>
                    <a:pt x="87379" y="131371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五边形 17" descr="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
            <p:cNvSpPr/>
            <p:nvPr/>
          </p:nvSpPr>
          <p:spPr>
            <a:xfrm>
              <a:off x="9329796" y="2759595"/>
              <a:ext cx="1723855" cy="1327216"/>
            </a:xfrm>
            <a:prstGeom prst="homePlate">
              <a:avLst/>
            </a:prstGeom>
            <a:solidFill>
              <a:schemeClr val="bg1">
                <a:alpha val="30000"/>
              </a:schemeClr>
            </a:solidFill>
            <a:ln>
              <a:noFill/>
            </a:ln>
            <a:effectLst>
              <a:outerShdw blurRad="889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6"/>
            <p:cNvSpPr>
              <a:spLocks noEditPoints="1"/>
            </p:cNvSpPr>
            <p:nvPr/>
          </p:nvSpPr>
          <p:spPr bwMode="auto">
            <a:xfrm>
              <a:off x="9756516" y="3197241"/>
              <a:ext cx="561340" cy="510540"/>
            </a:xfrm>
            <a:prstGeom prst="ellipse">
              <a:avLst/>
            </a:prstGeom>
            <a:solidFill>
              <a:schemeClr val="bg1"/>
            </a:solidFill>
            <a:ln>
              <a:noFill/>
            </a:ln>
          </p:spPr>
          <p:txBody>
            <a:bodyPr vert="horz" wrap="square" lIns="91440" tIns="45720" rIns="91440" bIns="45720" numCol="1" anchor="t" anchorCtr="0" compatLnSpc="1"/>
            <a:lstStyle/>
            <a:p>
              <a:r>
                <a:rPr lang="en-US" altLang="zh-CN" sz="2400" b="1" dirty="0" smtClean="0">
                  <a:solidFill>
                    <a:srgbClr val="000711"/>
                  </a:solidFill>
                  <a:latin typeface="Arial" panose="020B0604020202020204" pitchFamily="34" charset="0"/>
                  <a:ea typeface="Arial Unicode MS" panose="020B0604020202020204" charset="-122"/>
                  <a:cs typeface="Arial" panose="020B0604020202020204" pitchFamily="34" charset="0"/>
                  <a:sym typeface="+mn-ea"/>
                </a:rPr>
                <a:t>4</a:t>
              </a:r>
              <a:endParaRPr lang="en-US" altLang="zh-CN">
                <a:solidFill>
                  <a:schemeClr val="accent2"/>
                </a:solidFill>
              </a:endParaRPr>
            </a:p>
          </p:txBody>
        </p:sp>
      </p:grpSp>
      <p:sp>
        <p:nvSpPr>
          <p:cNvPr id="20" name="文本框 19"/>
          <p:cNvSpPr txBox="1"/>
          <p:nvPr/>
        </p:nvSpPr>
        <p:spPr>
          <a:xfrm>
            <a:off x="742950" y="3908217"/>
            <a:ext cx="2011680" cy="1045210"/>
          </a:xfrm>
          <a:prstGeom prst="rect">
            <a:avLst/>
          </a:prstGeom>
          <a:noFill/>
          <a:effectLst/>
        </p:spPr>
        <p:txBody>
          <a:bodyPr wrap="none" rtlCol="0">
            <a:spAutoFit/>
          </a:bodyPr>
          <a:lstStyle/>
          <a:p>
            <a:pPr algn="l"/>
            <a:r>
              <a:rPr lang="zh-CN" altLang="en-US" sz="2400" dirty="0">
                <a:solidFill>
                  <a:schemeClr val="bg1"/>
                </a:solidFill>
                <a:latin typeface="微软雅黑" panose="020B0503020204020204" pitchFamily="34" charset="-122"/>
                <a:ea typeface="微软雅黑" panose="020B0503020204020204" pitchFamily="34" charset="-122"/>
                <a:sym typeface="+mn-ea"/>
              </a:rPr>
              <a:t>突发的灾难性</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bg1"/>
                </a:solidFill>
                <a:latin typeface="微软雅黑" panose="020B0503020204020204" pitchFamily="34" charset="-122"/>
                <a:ea typeface="微软雅黑" panose="020B0503020204020204" pitchFamily="34" charset="-122"/>
                <a:sym typeface="+mn-ea"/>
              </a:rPr>
              <a:t>事故的预测</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1" name="文本框 20"/>
          <p:cNvSpPr txBox="1"/>
          <p:nvPr/>
        </p:nvSpPr>
        <p:spPr>
          <a:xfrm>
            <a:off x="3400122" y="3917742"/>
            <a:ext cx="2384425" cy="1045210"/>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sym typeface="+mn-ea"/>
              </a:rPr>
              <a:t>灾难性事故智能</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a:p>
            <a:pPr algn="l"/>
            <a:r>
              <a:rPr lang="zh-CN" altLang="en-US" sz="2400" dirty="0">
                <a:solidFill>
                  <a:schemeClr val="bg1"/>
                </a:solidFill>
                <a:latin typeface="微软雅黑" panose="020B0503020204020204" pitchFamily="34" charset="-122"/>
                <a:ea typeface="微软雅黑" panose="020B0503020204020204" pitchFamily="34" charset="-122"/>
                <a:sym typeface="+mn-ea"/>
              </a:rPr>
              <a:t>评估</a:t>
            </a:r>
            <a:endParaRPr lang="zh-CN" altLang="en-US" sz="2000" dirty="0">
              <a:solidFill>
                <a:schemeClr val="bg1"/>
              </a:solidFill>
              <a:latin typeface="微软雅黑" panose="020B0503020204020204" pitchFamily="34" charset="-122"/>
              <a:ea typeface="微软雅黑" panose="020B0503020204020204" pitchFamily="34" charset="-122"/>
            </a:endParaRPr>
          </a:p>
          <a:p>
            <a:pPr algn="l"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2" name="文本框 21"/>
          <p:cNvSpPr txBox="1"/>
          <p:nvPr/>
        </p:nvSpPr>
        <p:spPr>
          <a:xfrm>
            <a:off x="6182030" y="3955842"/>
            <a:ext cx="2689225" cy="460375"/>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应急方案智能构建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930642" y="3955842"/>
            <a:ext cx="2079625" cy="460375"/>
          </a:xfrm>
          <a:prstGeom prst="rect">
            <a:avLst/>
          </a:prstGeom>
          <a:noFill/>
          <a:effectLst/>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sym typeface="+mn-ea"/>
              </a:rPr>
              <a:t>应急流程管理</a:t>
            </a: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20" grpId="0" bldLvl="0" animBg="1"/>
      <p:bldP spid="21" grpId="0" bldLvl="0" animBg="1"/>
      <p:bldP spid="22" grpId="0" bldLvl="0" animBg="1"/>
      <p:bldP spid="2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88379"/>
            <a:ext cx="7094220" cy="83228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具体研究内容</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观测质量优化</a:t>
            </a:r>
            <a:endPar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7" name="组合 6"/>
          <p:cNvGrpSpPr/>
          <p:nvPr/>
        </p:nvGrpSpPr>
        <p:grpSpPr>
          <a:xfrm>
            <a:off x="2217420" y="2220595"/>
            <a:ext cx="8724900" cy="817245"/>
            <a:chOff x="2590726" y="2211965"/>
            <a:chExt cx="7929245" cy="817245"/>
          </a:xfrm>
        </p:grpSpPr>
        <p:sp>
          <p:nvSpPr>
            <p:cNvPr id="8" name="圆角矩形 7"/>
            <p:cNvSpPr/>
            <p:nvPr/>
          </p:nvSpPr>
          <p:spPr bwMode="auto">
            <a:xfrm flipH="1">
              <a:off x="2590726" y="2211965"/>
              <a:ext cx="7929245" cy="81724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2902991" y="2267158"/>
              <a:ext cx="6819900" cy="583565"/>
            </a:xfrm>
            <a:prstGeom prst="rect">
              <a:avLst/>
            </a:prstGeom>
            <a:noFill/>
          </p:spPr>
          <p:txBody>
            <a:bodyPr wrap="square" rtlCol="0">
              <a:spAutoFit/>
            </a:bodyPr>
            <a:lstStyle/>
            <a:p>
              <a:pPr algn="l"/>
              <a:r>
                <a:rPr lang="zh-CN" altLang="en-US" sz="3200" kern="0" dirty="0" smtClean="0">
                  <a:solidFill>
                    <a:srgbClr val="FDFDFD"/>
                  </a:solidFill>
                  <a:latin typeface="微软雅黑" panose="020B0503020204020204" pitchFamily="34" charset="-122"/>
                  <a:ea typeface="微软雅黑" panose="020B0503020204020204" pitchFamily="34" charset="-122"/>
                </a:rPr>
                <a:t>分析影响圆顶内视宁度的因素</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08456" y="3754839"/>
            <a:ext cx="9848215" cy="817245"/>
            <a:chOff x="2590726" y="3745949"/>
            <a:chExt cx="9848215" cy="817245"/>
          </a:xfrm>
        </p:grpSpPr>
        <p:sp>
          <p:nvSpPr>
            <p:cNvPr id="11" name="圆角矩形 10"/>
            <p:cNvSpPr/>
            <p:nvPr/>
          </p:nvSpPr>
          <p:spPr bwMode="auto">
            <a:xfrm flipH="1">
              <a:off x="2590726" y="3745949"/>
              <a:ext cx="8733790" cy="81724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882826" y="3801194"/>
              <a:ext cx="9556115" cy="583565"/>
            </a:xfrm>
            <a:prstGeom prst="rect">
              <a:avLst/>
            </a:prstGeom>
            <a:noFill/>
          </p:spPr>
          <p:txBody>
            <a:bodyPr wrap="square" rtlCol="0">
              <a:spAutoFit/>
            </a:bodyPr>
            <a:lstStyle/>
            <a:p>
              <a:r>
                <a:rPr lang="zh-CN" altLang="en-US" sz="3200" kern="0" dirty="0" smtClean="0">
                  <a:solidFill>
                    <a:srgbClr val="FDFDFD"/>
                  </a:solidFill>
                  <a:latin typeface="微软雅黑" panose="020B0503020204020204" pitchFamily="34" charset="-122"/>
                  <a:ea typeface="微软雅黑" panose="020B0503020204020204" pitchFamily="34" charset="-122"/>
                </a:rPr>
                <a:t>如何智能规划圆顶内视宁度优化步骤</a:t>
              </a:r>
              <a:endParaRPr lang="zh-CN" altLang="en-US" sz="3200" kern="0" dirty="0" smtClean="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28398" y="220808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854663" y="3611700"/>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841030" y="2821442"/>
            <a:ext cx="3970534" cy="1410549"/>
            <a:chOff x="6841030" y="2449967"/>
            <a:chExt cx="3970534" cy="1410549"/>
          </a:xfrm>
        </p:grpSpPr>
        <p:sp>
          <p:nvSpPr>
            <p:cNvPr id="9" name="圆角矩形 8"/>
            <p:cNvSpPr/>
            <p:nvPr/>
          </p:nvSpPr>
          <p:spPr>
            <a:xfrm rot="16200000">
              <a:off x="8121022" y="1169974"/>
              <a:ext cx="1410549" cy="3970534"/>
            </a:xfrm>
            <a:prstGeom prst="roundRect">
              <a:avLst>
                <a:gd name="adj" fmla="val 50000"/>
              </a:avLst>
            </a:prstGeom>
            <a:solidFill>
              <a:schemeClr val="bg1">
                <a:alpha val="30000"/>
              </a:schemeClr>
            </a:soli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826296" y="2596748"/>
              <a:ext cx="1402080" cy="829945"/>
            </a:xfrm>
            <a:prstGeom prst="rect">
              <a:avLst/>
            </a:prstGeom>
            <a:noFill/>
          </p:spPr>
          <p:txBody>
            <a:bodyPr wrap="none" rtlCol="0">
              <a:spAutoFit/>
            </a:body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知识图谱</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2400" b="1" dirty="0" smtClean="0">
                  <a:solidFill>
                    <a:schemeClr val="bg1"/>
                  </a:solidFill>
                  <a:latin typeface="微软雅黑" panose="020B0503020204020204" pitchFamily="34" charset="-122"/>
                  <a:ea typeface="微软雅黑" panose="020B0503020204020204" pitchFamily="34" charset="-122"/>
                </a:rPr>
                <a:t>模型</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48870" y="2821441"/>
            <a:ext cx="3970534" cy="1410549"/>
            <a:chOff x="1348870" y="2449966"/>
            <a:chExt cx="3970534" cy="1410549"/>
          </a:xfrm>
        </p:grpSpPr>
        <p:sp>
          <p:nvSpPr>
            <p:cNvPr id="6" name="圆角矩形 5"/>
            <p:cNvSpPr/>
            <p:nvPr/>
          </p:nvSpPr>
          <p:spPr>
            <a:xfrm rot="16200000">
              <a:off x="2628862" y="1169973"/>
              <a:ext cx="1410549" cy="3970534"/>
            </a:xfrm>
            <a:prstGeom prst="roundRect">
              <a:avLst>
                <a:gd name="adj" fmla="val 50000"/>
              </a:avLst>
            </a:prstGeom>
            <a:solidFill>
              <a:schemeClr val="bg1">
                <a:alpha val="30000"/>
              </a:schemeClr>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882499" y="2612932"/>
              <a:ext cx="1402080" cy="829945"/>
            </a:xfrm>
            <a:prstGeom prst="rect">
              <a:avLst/>
            </a:prstGeom>
            <a:noFill/>
          </p:spPr>
          <p:txBody>
            <a:bodyPr wrap="none" rtlCol="0">
              <a:spAutoFit/>
            </a:body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深度神经</a:t>
              </a:r>
              <a:endParaRPr lang="zh-CN" altLang="en-US" sz="2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2400" b="1" dirty="0" smtClean="0">
                  <a:solidFill>
                    <a:schemeClr val="bg1"/>
                  </a:solidFill>
                  <a:latin typeface="微软雅黑" panose="020B0503020204020204" pitchFamily="34" charset="-122"/>
                  <a:ea typeface="微软雅黑" panose="020B0503020204020204" pitchFamily="34" charset="-122"/>
                </a:rPr>
                <a:t>网络模型</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354965" y="168391"/>
            <a:ext cx="8826500" cy="818917"/>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观测质量优化</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视宁度模型构建</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0" name="组合 9"/>
          <p:cNvGrpSpPr/>
          <p:nvPr/>
        </p:nvGrpSpPr>
        <p:grpSpPr>
          <a:xfrm>
            <a:off x="3631753" y="2584886"/>
            <a:ext cx="1883660" cy="1883660"/>
            <a:chOff x="3631753" y="2129228"/>
            <a:chExt cx="1883660" cy="1883660"/>
          </a:xfrm>
        </p:grpSpPr>
        <p:sp>
          <p:nvSpPr>
            <p:cNvPr id="11" name="椭圆 10"/>
            <p:cNvSpPr/>
            <p:nvPr/>
          </p:nvSpPr>
          <p:spPr>
            <a:xfrm rot="16200000">
              <a:off x="3631753" y="2129228"/>
              <a:ext cx="1883660" cy="1883660"/>
            </a:xfrm>
            <a:prstGeom prst="ellipse">
              <a:avLst/>
            </a:prstGeom>
            <a:solidFill>
              <a:schemeClr val="bg1">
                <a:alpha val="30000"/>
              </a:schemeClr>
            </a:soli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6200000">
              <a:off x="3764626" y="2266010"/>
              <a:ext cx="1617913" cy="1617913"/>
            </a:xfrm>
            <a:prstGeom prst="ellipse">
              <a:avLst/>
            </a:prstGeom>
            <a:solidFill>
              <a:schemeClr val="bg1"/>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598731" y="2584887"/>
            <a:ext cx="1883660" cy="1883660"/>
            <a:chOff x="6598731" y="2129229"/>
            <a:chExt cx="1883660" cy="1883660"/>
          </a:xfrm>
        </p:grpSpPr>
        <p:sp>
          <p:nvSpPr>
            <p:cNvPr id="15" name="椭圆 14"/>
            <p:cNvSpPr/>
            <p:nvPr/>
          </p:nvSpPr>
          <p:spPr>
            <a:xfrm rot="16200000">
              <a:off x="6598731" y="2129229"/>
              <a:ext cx="1883660" cy="1883660"/>
            </a:xfrm>
            <a:prstGeom prst="ellipse">
              <a:avLst/>
            </a:prstGeom>
            <a:solidFill>
              <a:schemeClr val="bg1">
                <a:alpha val="30000"/>
              </a:schemeClr>
            </a:solidFill>
            <a:ln w="15875">
              <a:no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6200000">
              <a:off x="6731604" y="2266011"/>
              <a:ext cx="1617913" cy="1617913"/>
            </a:xfrm>
            <a:prstGeom prst="ellipse">
              <a:avLst/>
            </a:prstGeom>
            <a:solidFill>
              <a:schemeClr val="bg1"/>
            </a:soli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624589" y="4916577"/>
            <a:ext cx="5974080" cy="829945"/>
          </a:xfrm>
          <a:prstGeom prst="rect">
            <a:avLst/>
          </a:prstGeom>
          <a:noFill/>
          <a:effectLst/>
        </p:spPr>
        <p:txBody>
          <a:bodyPr wrap="none" rtlCol="0">
            <a:spAutoFit/>
          </a:bodyPr>
          <a:lstStyle/>
          <a:p>
            <a:pPr algn="l"/>
            <a:r>
              <a:rPr lang="zh-CN" altLang="en-US" sz="2400" dirty="0">
                <a:solidFill>
                  <a:schemeClr val="bg1"/>
                </a:solidFill>
                <a:latin typeface="微软雅黑" panose="020B0503020204020204" pitchFamily="34" charset="-122"/>
                <a:ea typeface="微软雅黑" panose="020B0503020204020204" pitchFamily="34" charset="-122"/>
              </a:rPr>
              <a:t>基于深度学习的时间序列视宁度预测模型，</a:t>
            </a:r>
            <a:endParaRPr lang="zh-CN" altLang="en-US" sz="2400" dirty="0">
              <a:solidFill>
                <a:schemeClr val="bg1"/>
              </a:solidFill>
              <a:latin typeface="微软雅黑" panose="020B0503020204020204" pitchFamily="34" charset="-122"/>
              <a:ea typeface="微软雅黑" panose="020B0503020204020204" pitchFamily="34" charset="-122"/>
            </a:endParaRPr>
          </a:p>
          <a:p>
            <a:pPr algn="l"/>
            <a:r>
              <a:rPr lang="zh-CN" altLang="en-US" sz="2400" dirty="0">
                <a:solidFill>
                  <a:schemeClr val="bg1"/>
                </a:solidFill>
                <a:latin typeface="微软雅黑" panose="020B0503020204020204" pitchFamily="34" charset="-122"/>
                <a:ea typeface="微软雅黑" panose="020B0503020204020204" pitchFamily="34" charset="-122"/>
              </a:rPr>
              <a:t>应用视宁度相关的历史数据作为训练模型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731635" y="4916805"/>
            <a:ext cx="4938395" cy="829945"/>
          </a:xfrm>
          <a:prstGeom prst="rect">
            <a:avLst/>
          </a:prstGeom>
          <a:noFill/>
          <a:effectLst/>
        </p:spPr>
        <p:txBody>
          <a:bodyPr wrap="square" rtlCol="0">
            <a:spAutoFit/>
          </a:bodyPr>
          <a:lstStyle/>
          <a:p>
            <a:pPr algn="l"/>
            <a:r>
              <a:rPr lang="zh-CN" altLang="en-US" sz="2400" dirty="0">
                <a:solidFill>
                  <a:schemeClr val="bg1"/>
                </a:solidFill>
                <a:latin typeface="微软雅黑" panose="020B0503020204020204" pitchFamily="34" charset="-122"/>
                <a:ea typeface="微软雅黑" panose="020B0503020204020204" pitchFamily="34" charset="-122"/>
              </a:rPr>
              <a:t>视宁度原理及影响因素分析及分类</a:t>
            </a:r>
            <a:endParaRPr lang="zh-CN" altLang="en-US" sz="2400" dirty="0">
              <a:solidFill>
                <a:schemeClr val="bg1"/>
              </a:solidFill>
              <a:latin typeface="微软雅黑" panose="020B0503020204020204" pitchFamily="34" charset="-122"/>
              <a:ea typeface="微软雅黑" panose="020B0503020204020204" pitchFamily="34" charset="-122"/>
            </a:endParaRPr>
          </a:p>
          <a:p>
            <a:pPr algn="l"/>
            <a:r>
              <a:rPr lang="zh-CN" altLang="en-US" sz="2400" dirty="0">
                <a:solidFill>
                  <a:schemeClr val="bg1"/>
                </a:solidFill>
                <a:latin typeface="微软雅黑" panose="020B0503020204020204" pitchFamily="34" charset="-122"/>
                <a:ea typeface="微软雅黑" panose="020B0503020204020204" pitchFamily="34" charset="-122"/>
              </a:rPr>
              <a:t>建立影响因素和视宁度的本体模型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41070" y="1277620"/>
            <a:ext cx="6941185" cy="460375"/>
          </a:xfrm>
          <a:prstGeom prst="rect">
            <a:avLst/>
          </a:prstGeom>
          <a:noFill/>
        </p:spPr>
        <p:txBody>
          <a:bodyPr wrap="none" rtlCol="0">
            <a:spAutoFit/>
          </a:bodyPr>
          <a:p>
            <a:pPr algn="l">
              <a:buClrTx/>
              <a:buSzTx/>
              <a:buFontTx/>
            </a:pPr>
            <a:r>
              <a:rPr lang="en-US" altLang="zh-CN"/>
              <a:t>l</a:t>
            </a:r>
            <a:r>
              <a:rPr lang="zh-CN" altLang="en-US" sz="2400" dirty="0">
                <a:solidFill>
                  <a:schemeClr val="bg1"/>
                </a:solidFill>
                <a:latin typeface="微软雅黑" panose="020B0503020204020204" pitchFamily="34" charset="-122"/>
                <a:ea typeface="微软雅黑" panose="020B0503020204020204" pitchFamily="34" charset="-122"/>
              </a:rPr>
              <a:t>系统基于</a:t>
            </a:r>
            <a:r>
              <a:rPr lang="zh-CN" altLang="en-US" sz="2400" dirty="0">
                <a:solidFill>
                  <a:schemeClr val="bg1"/>
                </a:solidFill>
                <a:latin typeface="微软雅黑" panose="020B0503020204020204" pitchFamily="34" charset="-122"/>
                <a:ea typeface="微软雅黑" panose="020B0503020204020204" pitchFamily="34" charset="-122"/>
                <a:sym typeface="+mn-ea"/>
              </a:rPr>
              <a:t>大样本和小样本数据来构建</a:t>
            </a:r>
            <a:r>
              <a:rPr lang="zh-CN" altLang="en-US" sz="2400" dirty="0">
                <a:solidFill>
                  <a:schemeClr val="bg1"/>
                </a:solidFill>
                <a:latin typeface="微软雅黑" panose="020B0503020204020204" pitchFamily="34" charset="-122"/>
                <a:ea typeface="微软雅黑" panose="020B0503020204020204" pitchFamily="34" charset="-122"/>
              </a:rPr>
              <a:t>两种不同模型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bldLst>
      <p:bldP spid="20" grpId="0" bldLvl="0" animBg="1"/>
      <p:bldP spid="2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95061"/>
            <a:ext cx="7952105" cy="818917"/>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观测质量优化</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视宁度模型调用</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7" name="组合 6"/>
          <p:cNvGrpSpPr/>
          <p:nvPr/>
        </p:nvGrpSpPr>
        <p:grpSpPr>
          <a:xfrm>
            <a:off x="2590726" y="1735715"/>
            <a:ext cx="4288376" cy="817165"/>
            <a:chOff x="2590726" y="2211965"/>
            <a:chExt cx="4288376" cy="817165"/>
          </a:xfrm>
        </p:grpSpPr>
        <p:sp>
          <p:nvSpPr>
            <p:cNvPr id="8" name="圆角矩形 7"/>
            <p:cNvSpPr/>
            <p:nvPr/>
          </p:nvSpPr>
          <p:spPr bwMode="auto">
            <a:xfrm flipH="1">
              <a:off x="2590726" y="2211965"/>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3111696" y="2267158"/>
              <a:ext cx="3246120" cy="706755"/>
            </a:xfrm>
            <a:prstGeom prst="rect">
              <a:avLst/>
            </a:prstGeom>
            <a:noFill/>
          </p:spPr>
          <p:txBody>
            <a:bodyPr wrap="none" rtlCol="0">
              <a:spAutoFit/>
            </a:bodyPr>
            <a:lstStyle/>
            <a:p>
              <a:pPr algn="l"/>
              <a:r>
                <a:rPr lang="zh-CN" altLang="en-US" sz="4000" b="1" kern="0" dirty="0" smtClean="0">
                  <a:solidFill>
                    <a:srgbClr val="FDFDFD"/>
                  </a:solidFill>
                  <a:latin typeface="幼圆" panose="02010509060101010101" pitchFamily="49" charset="-122"/>
                  <a:ea typeface="幼圆" panose="02010509060101010101" pitchFamily="49" charset="-122"/>
                </a:rPr>
                <a:t>实时数据收集</a:t>
              </a:r>
              <a:endParaRPr lang="zh-CN" altLang="en-US" sz="4000" b="1" kern="0" dirty="0" smtClean="0">
                <a:solidFill>
                  <a:srgbClr val="FDFDFD"/>
                </a:solidFill>
                <a:latin typeface="幼圆" panose="02010509060101010101" pitchFamily="49" charset="-122"/>
                <a:ea typeface="幼圆" panose="02010509060101010101" pitchFamily="49" charset="-122"/>
              </a:endParaRPr>
            </a:p>
          </p:txBody>
        </p:sp>
      </p:grpSp>
      <p:grpSp>
        <p:nvGrpSpPr>
          <p:cNvPr id="10" name="组合 9"/>
          <p:cNvGrpSpPr/>
          <p:nvPr/>
        </p:nvGrpSpPr>
        <p:grpSpPr>
          <a:xfrm>
            <a:off x="2590726" y="3269699"/>
            <a:ext cx="4630298" cy="817165"/>
            <a:chOff x="2590726" y="3745949"/>
            <a:chExt cx="4630298" cy="817165"/>
          </a:xfrm>
        </p:grpSpPr>
        <p:sp>
          <p:nvSpPr>
            <p:cNvPr id="11" name="圆角矩形 10"/>
            <p:cNvSpPr/>
            <p:nvPr/>
          </p:nvSpPr>
          <p:spPr bwMode="auto">
            <a:xfrm flipH="1">
              <a:off x="2590726" y="3745949"/>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922466" y="3748609"/>
              <a:ext cx="4298558" cy="706755"/>
            </a:xfrm>
            <a:prstGeom prst="rect">
              <a:avLst/>
            </a:prstGeom>
            <a:noFill/>
          </p:spPr>
          <p:txBody>
            <a:bodyPr wrap="square" rtlCol="0">
              <a:spAutoFit/>
            </a:bodyPr>
            <a:lstStyle/>
            <a:p>
              <a:r>
                <a:rPr lang="zh-CN" altLang="en-US" sz="4000" b="1" kern="0" dirty="0" smtClean="0">
                  <a:solidFill>
                    <a:srgbClr val="FDFDFD"/>
                  </a:solidFill>
                  <a:latin typeface="幼圆" panose="02010509060101010101" pitchFamily="49" charset="-122"/>
                  <a:ea typeface="幼圆" panose="02010509060101010101" pitchFamily="49" charset="-122"/>
                </a:rPr>
                <a:t>实时数据预处理</a:t>
              </a:r>
              <a:endParaRPr lang="zh-CN" altLang="en-US" sz="4000" b="1" kern="0" dirty="0" smtClean="0">
                <a:solidFill>
                  <a:srgbClr val="FDFDFD"/>
                </a:solidFill>
                <a:latin typeface="幼圆" panose="02010509060101010101" pitchFamily="49" charset="-122"/>
                <a:ea typeface="幼圆" panose="02010509060101010101" pitchFamily="49" charset="-122"/>
              </a:endParaRPr>
            </a:p>
          </p:txBody>
        </p:sp>
      </p:grpSp>
      <p:grpSp>
        <p:nvGrpSpPr>
          <p:cNvPr id="13" name="组合 12"/>
          <p:cNvGrpSpPr/>
          <p:nvPr/>
        </p:nvGrpSpPr>
        <p:grpSpPr>
          <a:xfrm>
            <a:off x="2590726" y="4787834"/>
            <a:ext cx="5316196" cy="817165"/>
            <a:chOff x="2590726" y="5264084"/>
            <a:chExt cx="5316196" cy="817165"/>
          </a:xfrm>
        </p:grpSpPr>
        <p:sp>
          <p:nvSpPr>
            <p:cNvPr id="14" name="圆角矩形 13"/>
            <p:cNvSpPr/>
            <p:nvPr/>
          </p:nvSpPr>
          <p:spPr bwMode="auto">
            <a:xfrm flipH="1">
              <a:off x="2590726" y="5264084"/>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文本框 14"/>
            <p:cNvSpPr txBox="1"/>
            <p:nvPr/>
          </p:nvSpPr>
          <p:spPr>
            <a:xfrm>
              <a:off x="3011366" y="5301680"/>
              <a:ext cx="4895556" cy="706755"/>
            </a:xfrm>
            <a:prstGeom prst="rect">
              <a:avLst/>
            </a:prstGeom>
            <a:noFill/>
          </p:spPr>
          <p:txBody>
            <a:bodyPr wrap="square" rtlCol="0">
              <a:spAutoFit/>
            </a:bodyPr>
            <a:lstStyle/>
            <a:p>
              <a:r>
                <a:rPr lang="zh-CN" altLang="en-US" sz="4000" b="1" kern="0" dirty="0" smtClean="0">
                  <a:solidFill>
                    <a:srgbClr val="FDFDFD"/>
                  </a:solidFill>
                  <a:latin typeface="幼圆" panose="02010509060101010101" pitchFamily="49" charset="-122"/>
                  <a:ea typeface="幼圆" panose="02010509060101010101" pitchFamily="49" charset="-122"/>
                </a:rPr>
                <a:t>实时数据导入</a:t>
              </a:r>
              <a:endParaRPr lang="zh-CN" altLang="en-US" sz="4000" b="1" kern="0" dirty="0" smtClean="0">
                <a:solidFill>
                  <a:srgbClr val="FDFDFD"/>
                </a:solidFill>
                <a:latin typeface="幼圆" panose="02010509060101010101" pitchFamily="49" charset="-122"/>
                <a:ea typeface="幼圆" panose="02010509060101010101" pitchFamily="49" charset="-122"/>
              </a:endParaRPr>
            </a:p>
          </p:txBody>
        </p:sp>
      </p:grpSp>
      <p:grpSp>
        <p:nvGrpSpPr>
          <p:cNvPr id="16" name="组合 15"/>
          <p:cNvGrpSpPr/>
          <p:nvPr/>
        </p:nvGrpSpPr>
        <p:grpSpPr>
          <a:xfrm>
            <a:off x="1210668" y="172294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1236933" y="3126560"/>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grpSp>
        <p:nvGrpSpPr>
          <p:cNvPr id="22" name="组合 21"/>
          <p:cNvGrpSpPr/>
          <p:nvPr/>
        </p:nvGrpSpPr>
        <p:grpSpPr>
          <a:xfrm>
            <a:off x="1199710" y="4693331"/>
            <a:ext cx="1030514" cy="997315"/>
            <a:chOff x="1199710" y="5169581"/>
            <a:chExt cx="1030514" cy="997315"/>
          </a:xfrm>
        </p:grpSpPr>
        <p:sp>
          <p:nvSpPr>
            <p:cNvPr id="23"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1199710" y="531429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03</a:t>
              </a:r>
              <a:endParaRPr lang="zh-CN" altLang="en-US" sz="4000" dirty="0">
                <a:solidFill>
                  <a:srgbClr val="273B41"/>
                </a:solidFill>
                <a:latin typeface="Impact" panose="020B0806030902050204" pitchFamily="34" charset="0"/>
              </a:endParaRPr>
            </a:p>
          </p:txBody>
        </p:sp>
      </p:grpSp>
      <p:sp>
        <p:nvSpPr>
          <p:cNvPr id="25" name="TextBox 26"/>
          <p:cNvSpPr txBox="1"/>
          <p:nvPr/>
        </p:nvSpPr>
        <p:spPr bwMode="auto">
          <a:xfrm>
            <a:off x="7335407" y="1579901"/>
            <a:ext cx="4225744" cy="1198880"/>
          </a:xfrm>
          <a:prstGeom prst="rect">
            <a:avLst/>
          </a:prstGeom>
          <a:noFill/>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室内外各个温度传感器的实时数据、仪器运行状态和天气等</a:t>
            </a:r>
            <a:endParaRPr lang="zh-CN" altLang="en-US" sz="2400" dirty="0" smtClean="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7335787" y="4607607"/>
            <a:ext cx="4225744" cy="1198880"/>
          </a:xfrm>
          <a:prstGeom prst="rect">
            <a:avLst/>
          </a:prstGeom>
          <a:noFill/>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实时数据导入视宁度模型, 获得预测数据</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bldLst>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3750943" y="2110737"/>
            <a:ext cx="0" cy="46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549275" y="195696"/>
            <a:ext cx="9451340" cy="818917"/>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观测质量优化</a:t>
            </a: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视宁度优化决策计划</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4" name="直接连接符 3"/>
          <p:cNvCxnSpPr/>
          <p:nvPr/>
        </p:nvCxnSpPr>
        <p:spPr>
          <a:xfrm>
            <a:off x="3545205" y="2345055"/>
            <a:ext cx="5715" cy="29540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3768943" y="5038942"/>
            <a:ext cx="0" cy="432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86778" y="2725420"/>
            <a:ext cx="2193925" cy="2193925"/>
          </a:xfrm>
          <a:prstGeom prst="ellipse">
            <a:avLst/>
          </a:prstGeom>
          <a:blipFill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2" name="组合 11"/>
          <p:cNvGrpSpPr/>
          <p:nvPr/>
        </p:nvGrpSpPr>
        <p:grpSpPr>
          <a:xfrm>
            <a:off x="3969385" y="4742180"/>
            <a:ext cx="7287895" cy="1333786"/>
            <a:chOff x="3900805" y="3249728"/>
            <a:chExt cx="7287895" cy="774700"/>
          </a:xfrm>
        </p:grpSpPr>
        <p:sp>
          <p:nvSpPr>
            <p:cNvPr id="13" name="圆角矩形 12"/>
            <p:cNvSpPr/>
            <p:nvPr/>
          </p:nvSpPr>
          <p:spPr>
            <a:xfrm>
              <a:off x="3900805" y="3249728"/>
              <a:ext cx="7287895" cy="774700"/>
            </a:xfrm>
            <a:prstGeom prst="roundRect">
              <a:avLst/>
            </a:prstGeom>
            <a:solidFill>
              <a:schemeClr val="bg1"/>
            </a:solidFill>
            <a:ln>
              <a:noFill/>
            </a:ln>
            <a:effectLst>
              <a:outerShdw blurRad="508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文本框 1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070350" y="3288927"/>
              <a:ext cx="6948170" cy="696343"/>
            </a:xfrm>
            <a:prstGeom prst="rect">
              <a:avLst/>
            </a:prstGeom>
            <a:noFill/>
            <a:effectLst/>
          </p:spPr>
          <p:txBody>
            <a:bodyPr wrap="square" rtlCol="0">
              <a:spAutoFit/>
            </a:bodyPr>
            <a:lstStyle/>
            <a:p>
              <a:pPr algn="l"/>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在执行计划以前</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把优化</a:t>
              </a:r>
              <a:r>
                <a:rPr lang="zh-CN"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决策计划</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输入</a:t>
              </a:r>
              <a:r>
                <a:rPr lang="zh-CN"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视宁度模型</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来评估优化</a:t>
              </a:r>
              <a:r>
                <a:rPr lang="zh-CN"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计划</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的有效性</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如果评估结果不佳</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系统重新产生新的计划</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 name="组合 1"/>
          <p:cNvGrpSpPr/>
          <p:nvPr/>
        </p:nvGrpSpPr>
        <p:grpSpPr>
          <a:xfrm>
            <a:off x="3952875" y="1787208"/>
            <a:ext cx="7218680" cy="1189355"/>
            <a:chOff x="3952875" y="5324158"/>
            <a:chExt cx="7218680" cy="1189355"/>
          </a:xfrm>
        </p:grpSpPr>
        <p:sp>
          <p:nvSpPr>
            <p:cNvPr id="21" name="文本框 2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410380" y="5538102"/>
              <a:ext cx="309880" cy="645160"/>
            </a:xfrm>
            <a:prstGeom prst="rect">
              <a:avLst/>
            </a:prstGeom>
            <a:noFill/>
            <a:effectLst/>
          </p:spPr>
          <p:txBody>
            <a:bodyPr wrap="none" rtlCol="0">
              <a:spAutoFit/>
            </a:bodyPr>
            <a:p>
              <a:endParaRPr lang="en-US" altLang="zh-CN" sz="3600" b="1" dirty="0">
                <a:solidFill>
                  <a:srgbClr val="F2F2F2"/>
                </a:solidFill>
                <a:latin typeface="幼圆" panose="02010509060101010101" pitchFamily="49" charset="-122"/>
                <a:ea typeface="幼圆" panose="02010509060101010101" pitchFamily="49" charset="-122"/>
                <a:cs typeface="Kartika" panose="02020503030404060203" pitchFamily="18" charset="0"/>
              </a:endParaRPr>
            </a:p>
          </p:txBody>
        </p:sp>
        <p:sp>
          <p:nvSpPr>
            <p:cNvPr id="3" name="圆角矩形 2"/>
            <p:cNvSpPr/>
            <p:nvPr/>
          </p:nvSpPr>
          <p:spPr>
            <a:xfrm>
              <a:off x="3952875" y="5324158"/>
              <a:ext cx="7218680" cy="1189355"/>
            </a:xfrm>
            <a:prstGeom prst="roundRect">
              <a:avLst/>
            </a:prstGeom>
            <a:solidFill>
              <a:schemeClr val="bg1">
                <a:alpha val="30000"/>
              </a:schemeClr>
            </a:solidFill>
            <a:ln>
              <a:noFill/>
            </a:ln>
            <a:effectLst>
              <a:outerShdw blurRad="88900" dist="63500" dir="270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r>
                <a:rPr lang="zh-CN" altLang="en-US" sz="2400" b="1" noProof="1">
                  <a:latin typeface="微软雅黑" panose="020B0503020204020204" pitchFamily="34" charset="-122"/>
                  <a:ea typeface="微软雅黑" panose="020B0503020204020204" pitchFamily="34" charset="-122"/>
                  <a:cs typeface="微软雅黑" panose="020B0503020204020204" pitchFamily="34" charset="-122"/>
                </a:rPr>
                <a:t>把视宁度预测数据导入观测质量优化模型, 获得视宁度优化决策计划，包括温度控制（制冷和通风等方式）；机械控制</a:t>
              </a:r>
              <a:endParaRPr lang="zh-CN" altLang="en-US" sz="2400" b="1" noProof="1">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9" name="直接连接符 8"/>
          <p:cNvCxnSpPr/>
          <p:nvPr/>
        </p:nvCxnSpPr>
        <p:spPr>
          <a:xfrm flipH="1" flipV="1">
            <a:off x="3138805" y="3798570"/>
            <a:ext cx="433705" cy="38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300355" y="195698"/>
            <a:ext cx="3958590" cy="818913"/>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项目简介</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圆角矩形 23"/>
          <p:cNvSpPr/>
          <p:nvPr/>
        </p:nvSpPr>
        <p:spPr>
          <a:xfrm>
            <a:off x="1221105" y="1977390"/>
            <a:ext cx="9893300" cy="2646680"/>
          </a:xfrm>
          <a:prstGeom prst="roundRect">
            <a:avLst>
              <a:gd name="adj" fmla="val 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93"/>
          <p:cNvSpPr/>
          <p:nvPr/>
        </p:nvSpPr>
        <p:spPr>
          <a:xfrm>
            <a:off x="1220705" y="1976819"/>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93"/>
          <p:cNvSpPr/>
          <p:nvPr/>
        </p:nvSpPr>
        <p:spPr>
          <a:xfrm rot="10800000">
            <a:off x="10730440" y="4242601"/>
            <a:ext cx="383924" cy="38392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1525410" y="2107416"/>
            <a:ext cx="9397627" cy="2306955"/>
          </a:xfrm>
          <a:prstGeom prst="rect">
            <a:avLst/>
          </a:prstGeom>
        </p:spPr>
        <p:txBody>
          <a:bodyPr wrap="square">
            <a:spAutoFit/>
          </a:bodyPr>
          <a:lstStyle/>
          <a:p>
            <a:pPr marL="342900" indent="-342900" algn="l" latinLnBrk="1">
              <a:lnSpc>
                <a:spcPct val="150000"/>
              </a:lnSpc>
              <a:buFont typeface="Wingdings" panose="05000000000000000000" charset="0"/>
              <a:buChar char="l"/>
            </a:pPr>
            <a:r>
              <a:rPr lang="zh-CN" altLang="en-US" sz="2400" dirty="0">
                <a:solidFill>
                  <a:schemeClr val="bg1"/>
                </a:solidFill>
                <a:latin typeface="微软雅黑" panose="020B0503020204020204" pitchFamily="34" charset="-122"/>
                <a:ea typeface="微软雅黑" panose="020B0503020204020204" pitchFamily="34" charset="-122"/>
              </a:rPr>
              <a:t>本项目依据</a:t>
            </a:r>
            <a:r>
              <a:rPr lang="zh-CN" altLang="en-US" sz="2400" dirty="0">
                <a:solidFill>
                  <a:schemeClr val="bg1"/>
                </a:solidFill>
                <a:latin typeface="微软雅黑" panose="020B0503020204020204" pitchFamily="34" charset="-122"/>
                <a:ea typeface="微软雅黑" panose="020B0503020204020204" pitchFamily="34" charset="-122"/>
              </a:rPr>
              <a:t>天文联合基金2019年度项目指南</a:t>
            </a:r>
            <a:r>
              <a:rPr lang="en-US" altLang="zh-CN" sz="2400" dirty="0">
                <a:solidFill>
                  <a:schemeClr val="bg1"/>
                </a:solidFill>
                <a:latin typeface="微软雅黑" panose="020B0503020204020204" pitchFamily="34" charset="-122"/>
                <a:ea typeface="微软雅黑" panose="020B0503020204020204" pitchFamily="34" charset="-122"/>
              </a:rPr>
              <a:t>A0903</a:t>
            </a:r>
            <a:r>
              <a:rPr lang="zh-CN" altLang="en-US" sz="2400" dirty="0">
                <a:solidFill>
                  <a:schemeClr val="bg1"/>
                </a:solidFill>
                <a:latin typeface="微软雅黑" panose="020B0503020204020204" pitchFamily="34" charset="-122"/>
                <a:ea typeface="微软雅黑" panose="020B0503020204020204" pitchFamily="34" charset="-122"/>
              </a:rPr>
              <a:t>以及A0310</a:t>
            </a:r>
            <a:endParaRPr lang="zh-CN" altLang="en-US" sz="2400" dirty="0">
              <a:solidFill>
                <a:schemeClr val="bg1"/>
              </a:solidFill>
              <a:latin typeface="微软雅黑" panose="020B0503020204020204" pitchFamily="34" charset="-122"/>
              <a:ea typeface="微软雅黑" panose="020B0503020204020204" pitchFamily="34" charset="-122"/>
            </a:endParaRPr>
          </a:p>
          <a:p>
            <a:pPr marL="342900" indent="-342900" algn="l" latinLnBrk="1">
              <a:lnSpc>
                <a:spcPct val="150000"/>
              </a:lnSpc>
              <a:buFont typeface="Wingdings" panose="05000000000000000000" charset="0"/>
              <a:buChar char="l"/>
            </a:pPr>
            <a:r>
              <a:rPr lang="zh-CN" altLang="en-US" sz="2400" dirty="0">
                <a:solidFill>
                  <a:schemeClr val="bg1"/>
                </a:solidFill>
                <a:latin typeface="微软雅黑" panose="020B0503020204020204" pitchFamily="34" charset="-122"/>
                <a:ea typeface="微软雅黑" panose="020B0503020204020204" pitchFamily="34" charset="-122"/>
              </a:rPr>
              <a:t>构建望远镜的控制系统和人工智能相结合的理论体系及技术方法</a:t>
            </a:r>
            <a:endParaRPr lang="zh-CN" altLang="en-US" sz="2400" dirty="0">
              <a:solidFill>
                <a:schemeClr val="bg1"/>
              </a:solidFill>
              <a:latin typeface="微软雅黑" panose="020B0503020204020204" pitchFamily="34" charset="-122"/>
              <a:ea typeface="微软雅黑" panose="020B0503020204020204" pitchFamily="34" charset="-122"/>
            </a:endParaRPr>
          </a:p>
          <a:p>
            <a:pPr marL="342900" indent="-342900" algn="l" latinLnBrk="1">
              <a:lnSpc>
                <a:spcPct val="150000"/>
              </a:lnSpc>
              <a:buFont typeface="Wingdings" panose="05000000000000000000" charset="0"/>
              <a:buChar char="l"/>
            </a:pPr>
            <a:r>
              <a:rPr lang="zh-CN" altLang="en-US" sz="2400" dirty="0">
                <a:solidFill>
                  <a:schemeClr val="bg1"/>
                </a:solidFill>
                <a:latin typeface="微软雅黑" panose="020B0503020204020204" pitchFamily="34" charset="-122"/>
                <a:ea typeface="微软雅黑" panose="020B0503020204020204" pitchFamily="34" charset="-122"/>
                <a:sym typeface="+mn-ea"/>
              </a:rPr>
              <a:t>为提高望远镜</a:t>
            </a:r>
            <a:r>
              <a:rPr lang="zh-CN" altLang="en-US" sz="2400" dirty="0">
                <a:solidFill>
                  <a:schemeClr val="bg1"/>
                </a:solidFill>
                <a:latin typeface="微软雅黑" panose="020B0503020204020204" pitchFamily="34" charset="-122"/>
                <a:ea typeface="微软雅黑" panose="020B0503020204020204" pitchFamily="34" charset="-122"/>
              </a:rPr>
              <a:t>运行可靠性和</a:t>
            </a:r>
            <a:r>
              <a:rPr lang="zh-CN" altLang="en-US" sz="2400" dirty="0">
                <a:solidFill>
                  <a:schemeClr val="bg1"/>
                </a:solidFill>
                <a:latin typeface="微软雅黑" panose="020B0503020204020204" pitchFamily="34" charset="-122"/>
                <a:ea typeface="微软雅黑" panose="020B0503020204020204" pitchFamily="34" charset="-122"/>
              </a:rPr>
              <a:t>观测质量做前期研究</a:t>
            </a:r>
            <a:endParaRPr lang="zh-CN" altLang="en-US" sz="2400" dirty="0">
              <a:solidFill>
                <a:schemeClr val="bg1"/>
              </a:solidFill>
              <a:latin typeface="微软雅黑" panose="020B0503020204020204" pitchFamily="34" charset="-122"/>
              <a:ea typeface="微软雅黑" panose="020B0503020204020204" pitchFamily="34" charset="-122"/>
            </a:endParaRPr>
          </a:p>
          <a:p>
            <a:pPr marL="342900" indent="-342900" algn="l" latinLnBrk="1">
              <a:lnSpc>
                <a:spcPct val="150000"/>
              </a:lnSpc>
              <a:buFont typeface="Wingdings" panose="05000000000000000000" charset="0"/>
              <a:buChar char="l"/>
            </a:pPr>
            <a:r>
              <a:rPr lang="zh-CN" altLang="en-US" sz="2400" dirty="0">
                <a:solidFill>
                  <a:schemeClr val="bg1"/>
                </a:solidFill>
                <a:latin typeface="微软雅黑" panose="020B0503020204020204" pitchFamily="34" charset="-122"/>
                <a:ea typeface="微软雅黑" panose="020B0503020204020204" pitchFamily="34" charset="-122"/>
              </a:rPr>
              <a:t>以</a:t>
            </a:r>
            <a:r>
              <a:rPr lang="en-US" altLang="zh-CN" sz="2400" dirty="0">
                <a:solidFill>
                  <a:schemeClr val="bg1"/>
                </a:solidFill>
                <a:latin typeface="微软雅黑" panose="020B0503020204020204" pitchFamily="34" charset="-122"/>
                <a:ea typeface="微软雅黑" panose="020B0503020204020204" pitchFamily="34" charset="-122"/>
              </a:rPr>
              <a:t>LAMOST</a:t>
            </a:r>
            <a:r>
              <a:rPr lang="zh-CN" altLang="en-US" sz="2400" dirty="0">
                <a:solidFill>
                  <a:schemeClr val="bg1"/>
                </a:solidFill>
                <a:latin typeface="微软雅黑" panose="020B0503020204020204" pitchFamily="34" charset="-122"/>
                <a:ea typeface="微软雅黑" panose="020B0503020204020204" pitchFamily="34" charset="-122"/>
              </a:rPr>
              <a:t>运行数据为基础重点研究故障预测及视宁度流程</a:t>
            </a:r>
            <a:r>
              <a:rPr lang="zh-CN" altLang="en-US" sz="2400" dirty="0">
                <a:solidFill>
                  <a:schemeClr val="bg1"/>
                </a:solidFill>
                <a:latin typeface="微软雅黑" panose="020B0503020204020204" pitchFamily="34" charset="-122"/>
                <a:ea typeface="微软雅黑" panose="020B0503020204020204" pitchFamily="34" charset="-122"/>
              </a:rPr>
              <a:t>优化</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par>
    </p:tnLst>
    <p:bldLst>
      <p:bldP spid="24" grpId="0" bldLvl="0" animBg="1"/>
      <p:bldP spid="25" grpId="0" bldLvl="0" animBg="1"/>
      <p:bldP spid="26" grpId="0"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999490" y="194590"/>
            <a:ext cx="6471285" cy="820495"/>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拟解决的关键科学问题</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4" name="组合 43"/>
          <p:cNvGrpSpPr/>
          <p:nvPr/>
        </p:nvGrpSpPr>
        <p:grpSpPr>
          <a:xfrm>
            <a:off x="7833553" y="1442789"/>
            <a:ext cx="2895600" cy="1328738"/>
            <a:chOff x="7833553" y="1442789"/>
            <a:chExt cx="2895600" cy="1328738"/>
          </a:xfrm>
        </p:grpSpPr>
        <p:sp>
          <p:nvSpPr>
            <p:cNvPr id="45" name="Freeform 5"/>
            <p:cNvSpPr/>
            <p:nvPr/>
          </p:nvSpPr>
          <p:spPr bwMode="auto">
            <a:xfrm>
              <a:off x="7833553" y="1442789"/>
              <a:ext cx="2895600" cy="1328738"/>
            </a:xfrm>
            <a:custGeom>
              <a:avLst/>
              <a:gdLst>
                <a:gd name="T0" fmla="*/ 509 w 535"/>
                <a:gd name="T1" fmla="*/ 177 h 246"/>
                <a:gd name="T2" fmla="*/ 208 w 535"/>
                <a:gd name="T3" fmla="*/ 47 h 246"/>
                <a:gd name="T4" fmla="*/ 0 w 535"/>
                <a:gd name="T5" fmla="*/ 246 h 246"/>
                <a:gd name="T6" fmla="*/ 535 w 535"/>
                <a:gd name="T7" fmla="*/ 246 h 246"/>
                <a:gd name="T8" fmla="*/ 509 w 535"/>
                <a:gd name="T9" fmla="*/ 177 h 246"/>
              </a:gdLst>
              <a:ahLst/>
              <a:cxnLst>
                <a:cxn ang="0">
                  <a:pos x="T0" y="T1"/>
                </a:cxn>
                <a:cxn ang="0">
                  <a:pos x="T2" y="T3"/>
                </a:cxn>
                <a:cxn ang="0">
                  <a:pos x="T4" y="T5"/>
                </a:cxn>
                <a:cxn ang="0">
                  <a:pos x="T6" y="T7"/>
                </a:cxn>
                <a:cxn ang="0">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Segoe UI" panose="020B0502040204020203" pitchFamily="34" charset="0"/>
                <a:cs typeface="Segoe UI" panose="020B0502040204020203" pitchFamily="34" charset="0"/>
              </a:endParaRPr>
            </a:p>
          </p:txBody>
        </p:sp>
        <p:sp>
          <p:nvSpPr>
            <p:cNvPr id="46" name="矩形 45"/>
            <p:cNvSpPr/>
            <p:nvPr/>
          </p:nvSpPr>
          <p:spPr>
            <a:xfrm>
              <a:off x="8750302" y="2107158"/>
              <a:ext cx="795020" cy="460375"/>
            </a:xfrm>
            <a:prstGeom prst="rect">
              <a:avLst/>
            </a:prstGeom>
          </p:spPr>
          <p:txBody>
            <a:bodyPr wrap="none">
              <a:spAutoFit/>
            </a:bodyPr>
            <a:lstStyle/>
            <a:p>
              <a:r>
                <a:rPr lang="zh-CN" altLang="en-US" sz="2400" b="1" dirty="0">
                  <a:solidFill>
                    <a:prstClr val="white"/>
                  </a:solidFill>
                </a:rPr>
                <a:t>关键</a:t>
              </a:r>
              <a:endParaRPr lang="zh-CN" altLang="en-US" sz="2400" b="1" dirty="0">
                <a:solidFill>
                  <a:prstClr val="white"/>
                </a:solidFill>
              </a:endParaRPr>
            </a:p>
          </p:txBody>
        </p:sp>
      </p:grpSp>
      <p:grpSp>
        <p:nvGrpSpPr>
          <p:cNvPr id="50" name="组合 49"/>
          <p:cNvGrpSpPr/>
          <p:nvPr/>
        </p:nvGrpSpPr>
        <p:grpSpPr>
          <a:xfrm>
            <a:off x="7574790" y="2771527"/>
            <a:ext cx="3278188" cy="1101725"/>
            <a:chOff x="7574790" y="2771527"/>
            <a:chExt cx="3278188" cy="1101725"/>
          </a:xfrm>
        </p:grpSpPr>
        <p:sp>
          <p:nvSpPr>
            <p:cNvPr id="51" name="Freeform 6"/>
            <p:cNvSpPr/>
            <p:nvPr/>
          </p:nvSpPr>
          <p:spPr bwMode="auto">
            <a:xfrm>
              <a:off x="7574790" y="2771527"/>
              <a:ext cx="3278188" cy="1101725"/>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sz="1400">
                <a:solidFill>
                  <a:schemeClr val="bg1"/>
                </a:solidFill>
                <a:latin typeface="Segoe UI" panose="020B0502040204020203" pitchFamily="34" charset="0"/>
                <a:cs typeface="Segoe UI" panose="020B0502040204020203" pitchFamily="34" charset="0"/>
              </a:endParaRPr>
            </a:p>
          </p:txBody>
        </p:sp>
        <p:sp>
          <p:nvSpPr>
            <p:cNvPr id="52" name="矩形 51"/>
            <p:cNvSpPr/>
            <p:nvPr/>
          </p:nvSpPr>
          <p:spPr>
            <a:xfrm>
              <a:off x="8743598" y="3003791"/>
              <a:ext cx="795020" cy="460375"/>
            </a:xfrm>
            <a:prstGeom prst="rect">
              <a:avLst/>
            </a:prstGeom>
          </p:spPr>
          <p:txBody>
            <a:bodyPr wrap="none">
              <a:spAutoFit/>
            </a:bodyPr>
            <a:lstStyle/>
            <a:p>
              <a:r>
                <a:rPr lang="zh-CN" altLang="en-US" sz="2400" b="1" dirty="0">
                  <a:solidFill>
                    <a:srgbClr val="000711"/>
                  </a:solidFill>
                </a:rPr>
                <a:t>科学</a:t>
              </a:r>
              <a:endParaRPr lang="zh-CN" altLang="en-US" sz="2400" b="1" dirty="0">
                <a:solidFill>
                  <a:srgbClr val="000711"/>
                </a:solidFill>
              </a:endParaRPr>
            </a:p>
          </p:txBody>
        </p:sp>
      </p:grpSp>
      <p:grpSp>
        <p:nvGrpSpPr>
          <p:cNvPr id="53" name="组合 52"/>
          <p:cNvGrpSpPr/>
          <p:nvPr/>
        </p:nvGrpSpPr>
        <p:grpSpPr>
          <a:xfrm>
            <a:off x="7552565" y="3873252"/>
            <a:ext cx="3106738" cy="1096963"/>
            <a:chOff x="7552565" y="3873252"/>
            <a:chExt cx="3106738" cy="1096963"/>
          </a:xfrm>
        </p:grpSpPr>
        <p:sp>
          <p:nvSpPr>
            <p:cNvPr id="54" name="Freeform 7"/>
            <p:cNvSpPr/>
            <p:nvPr/>
          </p:nvSpPr>
          <p:spPr bwMode="auto">
            <a:xfrm>
              <a:off x="7552565" y="3873252"/>
              <a:ext cx="3106738" cy="1096963"/>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5" name="矩形 54"/>
            <p:cNvSpPr/>
            <p:nvPr/>
          </p:nvSpPr>
          <p:spPr>
            <a:xfrm>
              <a:off x="8753758" y="4099244"/>
              <a:ext cx="795020" cy="460375"/>
            </a:xfrm>
            <a:prstGeom prst="rect">
              <a:avLst/>
            </a:prstGeom>
          </p:spPr>
          <p:txBody>
            <a:bodyPr wrap="none">
              <a:spAutoFit/>
            </a:bodyPr>
            <a:lstStyle/>
            <a:p>
              <a:pPr lvl="0"/>
              <a:r>
                <a:rPr lang="zh-CN" altLang="en-US" sz="2400" b="1" dirty="0">
                  <a:solidFill>
                    <a:prstClr val="white"/>
                  </a:solidFill>
                </a:rPr>
                <a:t>问题</a:t>
              </a:r>
              <a:endParaRPr lang="zh-CN" altLang="en-US" sz="2400" b="1" dirty="0">
                <a:solidFill>
                  <a:prstClr val="white"/>
                </a:solidFill>
              </a:endParaRPr>
            </a:p>
          </p:txBody>
        </p:sp>
      </p:grpSp>
      <p:sp>
        <p:nvSpPr>
          <p:cNvPr id="57" name="Freeform 8"/>
          <p:cNvSpPr/>
          <p:nvPr/>
        </p:nvSpPr>
        <p:spPr bwMode="auto">
          <a:xfrm>
            <a:off x="7997190" y="4970145"/>
            <a:ext cx="2764155" cy="1101725"/>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sz="1400">
              <a:solidFill>
                <a:schemeClr val="bg1"/>
              </a:solidFill>
              <a:latin typeface="Segoe UI" panose="020B0502040204020203" pitchFamily="34" charset="0"/>
              <a:cs typeface="Segoe UI" panose="020B0502040204020203" pitchFamily="34" charset="0"/>
            </a:endParaRPr>
          </a:p>
        </p:txBody>
      </p:sp>
      <p:grpSp>
        <p:nvGrpSpPr>
          <p:cNvPr id="59" name="组合 58"/>
          <p:cNvGrpSpPr/>
          <p:nvPr/>
        </p:nvGrpSpPr>
        <p:grpSpPr>
          <a:xfrm>
            <a:off x="1239250" y="1287988"/>
            <a:ext cx="5422106" cy="829945"/>
            <a:chOff x="1239250" y="1674068"/>
            <a:chExt cx="5422106" cy="829945"/>
          </a:xfrm>
        </p:grpSpPr>
        <p:grpSp>
          <p:nvGrpSpPr>
            <p:cNvPr id="60" name="组合 59"/>
            <p:cNvGrpSpPr/>
            <p:nvPr/>
          </p:nvGrpSpPr>
          <p:grpSpPr>
            <a:xfrm>
              <a:off x="1870281" y="1674068"/>
              <a:ext cx="4791075" cy="829945"/>
              <a:chOff x="7702869" y="1901661"/>
              <a:chExt cx="4791075" cy="829945"/>
            </a:xfrm>
          </p:grpSpPr>
          <p:sp>
            <p:nvSpPr>
              <p:cNvPr id="62" name="文本框 61"/>
              <p:cNvSpPr txBox="1"/>
              <p:nvPr/>
            </p:nvSpPr>
            <p:spPr>
              <a:xfrm>
                <a:off x="7702869" y="1901661"/>
                <a:ext cx="4791075" cy="829945"/>
              </a:xfrm>
              <a:prstGeom prst="rect">
                <a:avLst/>
              </a:prstGeom>
              <a:noFill/>
            </p:spPr>
            <p:txBody>
              <a:bodyPr wrap="square" rtlCol="0">
                <a:spAutoFit/>
              </a:bodyPr>
              <a:lstStyle/>
              <a:p>
                <a:pPr>
                  <a:buNone/>
                </a:pPr>
                <a:r>
                  <a:rPr lang="zh-CN" altLang="en-US" sz="2400" dirty="0">
                    <a:solidFill>
                      <a:schemeClr val="bg1"/>
                    </a:solidFill>
                    <a:latin typeface="微软雅黑" panose="020B0503020204020204" pitchFamily="34" charset="-122"/>
                    <a:ea typeface="微软雅黑" panose="020B0503020204020204" pitchFamily="34" charset="-122"/>
                  </a:rPr>
                  <a:t>如何把人工智能技术和大型天文光学望远镜控制系统</a:t>
                </a:r>
                <a:r>
                  <a:rPr lang="zh-CN" altLang="en-US" sz="2400" dirty="0">
                    <a:solidFill>
                      <a:schemeClr val="bg1"/>
                    </a:solidFill>
                    <a:latin typeface="微软雅黑" panose="020B0503020204020204" pitchFamily="34" charset="-122"/>
                    <a:ea typeface="微软雅黑" panose="020B0503020204020204" pitchFamily="34" charset="-122"/>
                  </a:rPr>
                  <a:t>融合</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3" name="文本框 14"/>
              <p:cNvSpPr txBox="1"/>
              <p:nvPr/>
            </p:nvSpPr>
            <p:spPr>
              <a:xfrm>
                <a:off x="7702869" y="2183065"/>
                <a:ext cx="4003021"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sp>
          <p:nvSpPr>
            <p:cNvPr id="61" name="Freeform 45"/>
            <p:cNvSpPr>
              <a:spLocks noEditPoints="1"/>
            </p:cNvSpPr>
            <p:nvPr/>
          </p:nvSpPr>
          <p:spPr bwMode="auto">
            <a:xfrm>
              <a:off x="1239250" y="1857071"/>
              <a:ext cx="501650" cy="503238"/>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4" name="组合 63"/>
          <p:cNvGrpSpPr/>
          <p:nvPr/>
        </p:nvGrpSpPr>
        <p:grpSpPr>
          <a:xfrm>
            <a:off x="1198880" y="2283460"/>
            <a:ext cx="5782945" cy="1198880"/>
            <a:chOff x="1239250" y="2812041"/>
            <a:chExt cx="4634052" cy="1198880"/>
          </a:xfrm>
        </p:grpSpPr>
        <p:grpSp>
          <p:nvGrpSpPr>
            <p:cNvPr id="65" name="组合 64"/>
            <p:cNvGrpSpPr/>
            <p:nvPr/>
          </p:nvGrpSpPr>
          <p:grpSpPr>
            <a:xfrm>
              <a:off x="1797003" y="2812041"/>
              <a:ext cx="4076299" cy="1198880"/>
              <a:chOff x="7629591" y="1901661"/>
              <a:chExt cx="4076299" cy="1198880"/>
            </a:xfrm>
          </p:grpSpPr>
          <p:sp>
            <p:nvSpPr>
              <p:cNvPr id="67" name="文本框 66"/>
              <p:cNvSpPr txBox="1"/>
              <p:nvPr/>
            </p:nvSpPr>
            <p:spPr>
              <a:xfrm>
                <a:off x="7629591" y="1901661"/>
                <a:ext cx="3823276" cy="1198880"/>
              </a:xfrm>
              <a:prstGeom prst="rect">
                <a:avLst/>
              </a:prstGeom>
              <a:noFill/>
            </p:spPr>
            <p:txBody>
              <a:bodyPr wrap="square" rtlCol="0">
                <a:spAutoFit/>
              </a:bodyPr>
              <a:lstStyle/>
              <a:p>
                <a:pPr>
                  <a:buNone/>
                </a:pPr>
                <a:r>
                  <a:rPr lang="zh-CN" altLang="en-US" sz="2400" dirty="0">
                    <a:solidFill>
                      <a:schemeClr val="bg1"/>
                    </a:solidFill>
                    <a:latin typeface="微软雅黑" panose="020B0503020204020204" pitchFamily="34" charset="-122"/>
                    <a:ea typeface="微软雅黑" panose="020B0503020204020204" pitchFamily="34" charset="-122"/>
                  </a:rPr>
                  <a:t>如何在人工智能的机器学习方法和知识图谱方法有机融合的基础上，构建人工智能软件实验平台</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8" name="文本框 14"/>
              <p:cNvSpPr txBox="1"/>
              <p:nvPr/>
            </p:nvSpPr>
            <p:spPr>
              <a:xfrm>
                <a:off x="7702869" y="2183065"/>
                <a:ext cx="4003021"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sp>
          <p:nvSpPr>
            <p:cNvPr id="66" name="Freeform 46"/>
            <p:cNvSpPr>
              <a:spLocks noEditPoints="1"/>
            </p:cNvSpPr>
            <p:nvPr/>
          </p:nvSpPr>
          <p:spPr bwMode="auto">
            <a:xfrm>
              <a:off x="1239250" y="2994533"/>
              <a:ext cx="503238" cy="503238"/>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1239520" y="3949700"/>
            <a:ext cx="5420995" cy="829945"/>
            <a:chOff x="1239250" y="3950014"/>
            <a:chExt cx="5194776" cy="829945"/>
          </a:xfrm>
        </p:grpSpPr>
        <p:grpSp>
          <p:nvGrpSpPr>
            <p:cNvPr id="70" name="组合 69"/>
            <p:cNvGrpSpPr/>
            <p:nvPr/>
          </p:nvGrpSpPr>
          <p:grpSpPr>
            <a:xfrm>
              <a:off x="1870281" y="3950014"/>
              <a:ext cx="4563745" cy="829945"/>
              <a:chOff x="7702869" y="1901661"/>
              <a:chExt cx="4563745" cy="829945"/>
            </a:xfrm>
          </p:grpSpPr>
          <p:sp>
            <p:nvSpPr>
              <p:cNvPr id="72" name="文本框 71"/>
              <p:cNvSpPr txBox="1"/>
              <p:nvPr/>
            </p:nvSpPr>
            <p:spPr>
              <a:xfrm>
                <a:off x="7702869" y="1901661"/>
                <a:ext cx="4563745" cy="829945"/>
              </a:xfrm>
              <a:prstGeom prst="rect">
                <a:avLst/>
              </a:prstGeom>
              <a:noFill/>
            </p:spPr>
            <p:txBody>
              <a:bodyPr wrap="square" rtlCol="0">
                <a:spAutoFit/>
              </a:bodyPr>
              <a:lstStyle/>
              <a:p>
                <a:pPr>
                  <a:buNone/>
                </a:pPr>
                <a:r>
                  <a:rPr lang="zh-CN" altLang="en-US" sz="2400" dirty="0">
                    <a:solidFill>
                      <a:schemeClr val="bg1"/>
                    </a:solidFill>
                    <a:latin typeface="微软雅黑" panose="020B0503020204020204" pitchFamily="34" charset="-122"/>
                    <a:ea typeface="微软雅黑" panose="020B0503020204020204" pitchFamily="34" charset="-122"/>
                  </a:rPr>
                  <a:t>如何应用人工智能来提高</a:t>
                </a:r>
                <a:r>
                  <a:rPr lang="zh-CN" altLang="en-US" sz="2400" dirty="0">
                    <a:solidFill>
                      <a:schemeClr val="bg1"/>
                    </a:solidFill>
                    <a:latin typeface="微软雅黑" panose="020B0503020204020204" pitchFamily="34" charset="-122"/>
                    <a:ea typeface="微软雅黑" panose="020B0503020204020204" pitchFamily="34" charset="-122"/>
                  </a:rPr>
                  <a:t>天文光学望远镜的可靠性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3" name="文本框 14"/>
              <p:cNvSpPr txBox="1"/>
              <p:nvPr/>
            </p:nvSpPr>
            <p:spPr>
              <a:xfrm>
                <a:off x="7702869" y="2183065"/>
                <a:ext cx="4003021"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sp>
          <p:nvSpPr>
            <p:cNvPr id="71" name="Freeform 52"/>
            <p:cNvSpPr>
              <a:spLocks noEditPoints="1"/>
            </p:cNvSpPr>
            <p:nvPr/>
          </p:nvSpPr>
          <p:spPr bwMode="auto">
            <a:xfrm>
              <a:off x="1239250" y="4131995"/>
              <a:ext cx="503238" cy="503238"/>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1239250" y="5087986"/>
            <a:ext cx="5422106" cy="829945"/>
            <a:chOff x="1239250" y="5087986"/>
            <a:chExt cx="5422106" cy="829945"/>
          </a:xfrm>
        </p:grpSpPr>
        <p:grpSp>
          <p:nvGrpSpPr>
            <p:cNvPr id="75" name="组合 74"/>
            <p:cNvGrpSpPr/>
            <p:nvPr/>
          </p:nvGrpSpPr>
          <p:grpSpPr>
            <a:xfrm>
              <a:off x="1870281" y="5087986"/>
              <a:ext cx="4791075" cy="829945"/>
              <a:chOff x="7702869" y="1901661"/>
              <a:chExt cx="4791075" cy="829945"/>
            </a:xfrm>
          </p:grpSpPr>
          <p:sp>
            <p:nvSpPr>
              <p:cNvPr id="77" name="文本框 76"/>
              <p:cNvSpPr txBox="1"/>
              <p:nvPr/>
            </p:nvSpPr>
            <p:spPr>
              <a:xfrm>
                <a:off x="7702869" y="1901661"/>
                <a:ext cx="4791075" cy="829945"/>
              </a:xfrm>
              <a:prstGeom prst="rect">
                <a:avLst/>
              </a:prstGeom>
              <a:noFill/>
            </p:spPr>
            <p:txBody>
              <a:bodyPr wrap="square" rtlCol="0">
                <a:spAutoFit/>
              </a:bodyPr>
              <a:lstStyle/>
              <a:p>
                <a:pPr>
                  <a:buNone/>
                </a:pPr>
                <a:r>
                  <a:rPr lang="zh-CN" altLang="en-US" sz="2400" dirty="0">
                    <a:solidFill>
                      <a:schemeClr val="bg1"/>
                    </a:solidFill>
                    <a:latin typeface="微软雅黑" panose="020B0503020204020204" pitchFamily="34" charset="-122"/>
                    <a:ea typeface="微软雅黑" panose="020B0503020204020204" pitchFamily="34" charset="-122"/>
                  </a:rPr>
                  <a:t>如何应用人工智能来优化</a:t>
                </a:r>
                <a:r>
                  <a:rPr lang="zh-CN" altLang="en-US" sz="2400" dirty="0">
                    <a:solidFill>
                      <a:schemeClr val="bg1"/>
                    </a:solidFill>
                    <a:latin typeface="微软雅黑" panose="020B0503020204020204" pitchFamily="34" charset="-122"/>
                    <a:ea typeface="微软雅黑" panose="020B0503020204020204" pitchFamily="34" charset="-122"/>
                  </a:rPr>
                  <a:t>天文光学望远镜的观测质量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8" name="文本框 14"/>
              <p:cNvSpPr txBox="1"/>
              <p:nvPr/>
            </p:nvSpPr>
            <p:spPr>
              <a:xfrm>
                <a:off x="7702869" y="2183065"/>
                <a:ext cx="4003021"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sp>
          <p:nvSpPr>
            <p:cNvPr id="76" name="Freeform 55"/>
            <p:cNvSpPr>
              <a:spLocks noEditPoints="1"/>
            </p:cNvSpPr>
            <p:nvPr/>
          </p:nvSpPr>
          <p:spPr bwMode="auto">
            <a:xfrm>
              <a:off x="1239250" y="5269457"/>
              <a:ext cx="503238" cy="503238"/>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2 h 144"/>
                <a:gd name="T12" fmla="*/ 30 w 144"/>
                <a:gd name="T13" fmla="*/ 102 h 144"/>
                <a:gd name="T14" fmla="*/ 30 w 144"/>
                <a:gd name="T15" fmla="*/ 62 h 144"/>
                <a:gd name="T16" fmla="*/ 59 w 144"/>
                <a:gd name="T17" fmla="*/ 82 h 144"/>
                <a:gd name="T18" fmla="*/ 72 w 144"/>
                <a:gd name="T19" fmla="*/ 86 h 144"/>
                <a:gd name="T20" fmla="*/ 85 w 144"/>
                <a:gd name="T21" fmla="*/ 82 h 144"/>
                <a:gd name="T22" fmla="*/ 114 w 144"/>
                <a:gd name="T23" fmla="*/ 62 h 144"/>
                <a:gd name="T24" fmla="*/ 114 w 144"/>
                <a:gd name="T25" fmla="*/ 102 h 144"/>
                <a:gd name="T26" fmla="*/ 114 w 144"/>
                <a:gd name="T27" fmla="*/ 50 h 144"/>
                <a:gd name="T28" fmla="*/ 79 w 144"/>
                <a:gd name="T29" fmla="*/ 74 h 144"/>
                <a:gd name="T30" fmla="*/ 72 w 144"/>
                <a:gd name="T31" fmla="*/ 76 h 144"/>
                <a:gd name="T32" fmla="*/ 65 w 144"/>
                <a:gd name="T33" fmla="*/ 74 h 144"/>
                <a:gd name="T34" fmla="*/ 30 w 144"/>
                <a:gd name="T35" fmla="*/ 50 h 144"/>
                <a:gd name="T36" fmla="*/ 30 w 144"/>
                <a:gd name="T37" fmla="*/ 42 h 144"/>
                <a:gd name="T38" fmla="*/ 114 w 144"/>
                <a:gd name="T39" fmla="*/ 42 h 144"/>
                <a:gd name="T40" fmla="*/ 114 w 144"/>
                <a:gd name="T41"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30" y="102"/>
                    <a:pt x="30" y="102"/>
                    <a:pt x="30" y="102"/>
                  </a:cubicBezTo>
                  <a:cubicBezTo>
                    <a:pt x="30" y="62"/>
                    <a:pt x="30" y="62"/>
                    <a:pt x="30" y="62"/>
                  </a:cubicBezTo>
                  <a:cubicBezTo>
                    <a:pt x="59" y="82"/>
                    <a:pt x="59" y="82"/>
                    <a:pt x="59" y="82"/>
                  </a:cubicBezTo>
                  <a:cubicBezTo>
                    <a:pt x="63" y="85"/>
                    <a:pt x="68" y="86"/>
                    <a:pt x="72" y="86"/>
                  </a:cubicBezTo>
                  <a:cubicBezTo>
                    <a:pt x="76" y="86"/>
                    <a:pt x="81" y="85"/>
                    <a:pt x="85" y="82"/>
                  </a:cubicBezTo>
                  <a:cubicBezTo>
                    <a:pt x="114" y="62"/>
                    <a:pt x="114" y="62"/>
                    <a:pt x="114" y="62"/>
                  </a:cubicBezTo>
                  <a:lnTo>
                    <a:pt x="114" y="102"/>
                  </a:lnTo>
                  <a:close/>
                  <a:moveTo>
                    <a:pt x="114" y="50"/>
                  </a:moveTo>
                  <a:cubicBezTo>
                    <a:pt x="79" y="74"/>
                    <a:pt x="79" y="74"/>
                    <a:pt x="79" y="74"/>
                  </a:cubicBezTo>
                  <a:cubicBezTo>
                    <a:pt x="77" y="76"/>
                    <a:pt x="75" y="76"/>
                    <a:pt x="72" y="76"/>
                  </a:cubicBezTo>
                  <a:cubicBezTo>
                    <a:pt x="69" y="76"/>
                    <a:pt x="67" y="76"/>
                    <a:pt x="65" y="74"/>
                  </a:cubicBezTo>
                  <a:cubicBezTo>
                    <a:pt x="30" y="50"/>
                    <a:pt x="30" y="50"/>
                    <a:pt x="30" y="50"/>
                  </a:cubicBezTo>
                  <a:cubicBezTo>
                    <a:pt x="30" y="42"/>
                    <a:pt x="30" y="42"/>
                    <a:pt x="30" y="42"/>
                  </a:cubicBezTo>
                  <a:cubicBezTo>
                    <a:pt x="114" y="42"/>
                    <a:pt x="114" y="42"/>
                    <a:pt x="114" y="42"/>
                  </a:cubicBezTo>
                  <a:lnTo>
                    <a:pt x="114"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bldLst>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435610" y="4568765"/>
            <a:ext cx="11320780" cy="1581906"/>
          </a:xfrm>
          <a:prstGeom prst="roundRect">
            <a:avLst>
              <a:gd name="adj" fmla="val 23381"/>
            </a:avLst>
          </a:prstGeom>
          <a:solidFill>
            <a:srgbClr val="000711">
              <a:alpha val="56000"/>
            </a:srgbClr>
          </a:solidFill>
        </p:spPr>
        <p:txBody>
          <a:bodyPr wrap="square" anchor="ctr">
            <a:spAutoFit/>
          </a:bodyPr>
          <a:lstStyle/>
          <a:p>
            <a:pPr algn="ctr"/>
            <a:r>
              <a:rPr lang="zh-CN" altLang="en-US" sz="44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本项目的特色与创新之处和拟采取的研究方案及可行性分析</a:t>
            </a:r>
            <a:endParaRPr lang="zh-CN" altLang="en-US" sz="44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51" name="图片 50"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4101109" y="1534507"/>
            <a:ext cx="3718882" cy="3712786"/>
          </a:xfrm>
          <a:prstGeom prst="rect">
            <a:avLst/>
          </a:prstGeom>
        </p:spPr>
      </p:pic>
      <p:pic>
        <p:nvPicPr>
          <p:cNvPr id="3" name="图片 2"/>
          <p:cNvPicPr>
            <a:picLocks noChangeAspect="1"/>
          </p:cNvPicPr>
          <p:nvPr/>
        </p:nvPicPr>
        <p:blipFill>
          <a:blip r:embed="rId5"/>
          <a:stretch>
            <a:fillRect/>
          </a:stretch>
        </p:blipFill>
        <p:spPr>
          <a:xfrm>
            <a:off x="12645797" y="1534507"/>
            <a:ext cx="3712786" cy="3712786"/>
          </a:xfrm>
          <a:prstGeom prst="rect">
            <a:avLst/>
          </a:prstGeom>
        </p:spPr>
      </p:pic>
      <p:grpSp>
        <p:nvGrpSpPr>
          <p:cNvPr id="4" name="组合 3"/>
          <p:cNvGrpSpPr/>
          <p:nvPr/>
        </p:nvGrpSpPr>
        <p:grpSpPr>
          <a:xfrm>
            <a:off x="4424363" y="1560500"/>
            <a:ext cx="3359012" cy="2328888"/>
            <a:chOff x="4424363" y="1560500"/>
            <a:chExt cx="3359012" cy="2328888"/>
          </a:xfrm>
        </p:grpSpPr>
        <p:grpSp>
          <p:nvGrpSpPr>
            <p:cNvPr id="12" name="组合 11"/>
            <p:cNvGrpSpPr/>
            <p:nvPr/>
          </p:nvGrpSpPr>
          <p:grpSpPr>
            <a:xfrm>
              <a:off x="4424363" y="1649412"/>
              <a:ext cx="1558925" cy="2127251"/>
              <a:chOff x="4424363" y="1649412"/>
              <a:chExt cx="1558925" cy="2127251"/>
            </a:xfrm>
          </p:grpSpPr>
          <p:sp>
            <p:nvSpPr>
              <p:cNvPr id="13" name="Freeform 22"/>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3"/>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4"/>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6265909" y="1560500"/>
              <a:ext cx="1517466" cy="2328888"/>
              <a:chOff x="4629150" y="3400425"/>
              <a:chExt cx="457200" cy="701675"/>
            </a:xfrm>
          </p:grpSpPr>
          <p:sp>
            <p:nvSpPr>
              <p:cNvPr id="41" name="Freeform 49"/>
              <p:cNvSpPr/>
              <p:nvPr/>
            </p:nvSpPr>
            <p:spPr bwMode="auto">
              <a:xfrm>
                <a:off x="4783138" y="3636963"/>
                <a:ext cx="227013" cy="103188"/>
              </a:xfrm>
              <a:custGeom>
                <a:avLst/>
                <a:gdLst>
                  <a:gd name="T0" fmla="*/ 58 w 59"/>
                  <a:gd name="T1" fmla="*/ 27 h 27"/>
                  <a:gd name="T2" fmla="*/ 57 w 59"/>
                  <a:gd name="T3" fmla="*/ 27 h 27"/>
                  <a:gd name="T4" fmla="*/ 1 w 59"/>
                  <a:gd name="T5" fmla="*/ 2 h 27"/>
                  <a:gd name="T6" fmla="*/ 0 w 59"/>
                  <a:gd name="T7" fmla="*/ 1 h 27"/>
                  <a:gd name="T8" fmla="*/ 1 w 59"/>
                  <a:gd name="T9" fmla="*/ 0 h 27"/>
                  <a:gd name="T10" fmla="*/ 58 w 59"/>
                  <a:gd name="T11" fmla="*/ 25 h 27"/>
                  <a:gd name="T12" fmla="*/ 58 w 59"/>
                  <a:gd name="T13" fmla="*/ 26 h 27"/>
                  <a:gd name="T14" fmla="*/ 58 w 5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7">
                    <a:moveTo>
                      <a:pt x="58" y="27"/>
                    </a:moveTo>
                    <a:cubicBezTo>
                      <a:pt x="57" y="27"/>
                      <a:pt x="57" y="27"/>
                      <a:pt x="57" y="27"/>
                    </a:cubicBezTo>
                    <a:cubicBezTo>
                      <a:pt x="1" y="2"/>
                      <a:pt x="1" y="2"/>
                      <a:pt x="1" y="2"/>
                    </a:cubicBezTo>
                    <a:cubicBezTo>
                      <a:pt x="0" y="2"/>
                      <a:pt x="0" y="1"/>
                      <a:pt x="0" y="1"/>
                    </a:cubicBezTo>
                    <a:cubicBezTo>
                      <a:pt x="0" y="0"/>
                      <a:pt x="1" y="0"/>
                      <a:pt x="1" y="0"/>
                    </a:cubicBezTo>
                    <a:cubicBezTo>
                      <a:pt x="58" y="25"/>
                      <a:pt x="58" y="25"/>
                      <a:pt x="58" y="25"/>
                    </a:cubicBezTo>
                    <a:cubicBezTo>
                      <a:pt x="58" y="25"/>
                      <a:pt x="59" y="26"/>
                      <a:pt x="58" y="26"/>
                    </a:cubicBezTo>
                    <a:cubicBezTo>
                      <a:pt x="58" y="27"/>
                      <a:pt x="58" y="27"/>
                      <a:pt x="58" y="2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0"/>
              <p:cNvSpPr/>
              <p:nvPr/>
            </p:nvSpPr>
            <p:spPr bwMode="auto">
              <a:xfrm>
                <a:off x="4759325" y="3732213"/>
                <a:ext cx="250825" cy="125413"/>
              </a:xfrm>
              <a:custGeom>
                <a:avLst/>
                <a:gdLst>
                  <a:gd name="T0" fmla="*/ 1 w 65"/>
                  <a:gd name="T1" fmla="*/ 33 h 33"/>
                  <a:gd name="T2" fmla="*/ 0 w 65"/>
                  <a:gd name="T3" fmla="*/ 33 h 33"/>
                  <a:gd name="T4" fmla="*/ 1 w 65"/>
                  <a:gd name="T5" fmla="*/ 32 h 33"/>
                  <a:gd name="T6" fmla="*/ 63 w 65"/>
                  <a:gd name="T7" fmla="*/ 0 h 33"/>
                  <a:gd name="T8" fmla="*/ 64 w 65"/>
                  <a:gd name="T9" fmla="*/ 1 h 33"/>
                  <a:gd name="T10" fmla="*/ 64 w 65"/>
                  <a:gd name="T11" fmla="*/ 2 h 33"/>
                  <a:gd name="T12" fmla="*/ 2 w 65"/>
                  <a:gd name="T13" fmla="*/ 33 h 33"/>
                  <a:gd name="T14" fmla="*/ 1 w 65"/>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3">
                    <a:moveTo>
                      <a:pt x="1" y="33"/>
                    </a:moveTo>
                    <a:cubicBezTo>
                      <a:pt x="1" y="33"/>
                      <a:pt x="0" y="33"/>
                      <a:pt x="0" y="33"/>
                    </a:cubicBezTo>
                    <a:cubicBezTo>
                      <a:pt x="0" y="32"/>
                      <a:pt x="0" y="32"/>
                      <a:pt x="1" y="32"/>
                    </a:cubicBezTo>
                    <a:cubicBezTo>
                      <a:pt x="63" y="0"/>
                      <a:pt x="63" y="0"/>
                      <a:pt x="63" y="0"/>
                    </a:cubicBezTo>
                    <a:cubicBezTo>
                      <a:pt x="64" y="0"/>
                      <a:pt x="64" y="0"/>
                      <a:pt x="64" y="1"/>
                    </a:cubicBezTo>
                    <a:cubicBezTo>
                      <a:pt x="65" y="1"/>
                      <a:pt x="64" y="2"/>
                      <a:pt x="64" y="2"/>
                    </a:cubicBezTo>
                    <a:cubicBezTo>
                      <a:pt x="2" y="33"/>
                      <a:pt x="2" y="33"/>
                      <a:pt x="2" y="33"/>
                    </a:cubicBezTo>
                    <a:cubicBezTo>
                      <a:pt x="1" y="33"/>
                      <a:pt x="1" y="33"/>
                      <a:pt x="1" y="3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1"/>
              <p:cNvSpPr/>
              <p:nvPr/>
            </p:nvSpPr>
            <p:spPr bwMode="auto">
              <a:xfrm>
                <a:off x="4783138" y="3444875"/>
                <a:ext cx="200025" cy="198438"/>
              </a:xfrm>
              <a:custGeom>
                <a:avLst/>
                <a:gdLst>
                  <a:gd name="T0" fmla="*/ 1 w 52"/>
                  <a:gd name="T1" fmla="*/ 52 h 52"/>
                  <a:gd name="T2" fmla="*/ 0 w 52"/>
                  <a:gd name="T3" fmla="*/ 52 h 52"/>
                  <a:gd name="T4" fmla="*/ 0 w 52"/>
                  <a:gd name="T5" fmla="*/ 50 h 52"/>
                  <a:gd name="T6" fmla="*/ 51 w 52"/>
                  <a:gd name="T7" fmla="*/ 0 h 52"/>
                  <a:gd name="T8" fmla="*/ 52 w 52"/>
                  <a:gd name="T9" fmla="*/ 0 h 52"/>
                  <a:gd name="T10" fmla="*/ 52 w 52"/>
                  <a:gd name="T11" fmla="*/ 1 h 52"/>
                  <a:gd name="T12" fmla="*/ 2 w 52"/>
                  <a:gd name="T13" fmla="*/ 52 h 52"/>
                  <a:gd name="T14" fmla="*/ 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1" y="52"/>
                    </a:moveTo>
                    <a:cubicBezTo>
                      <a:pt x="1" y="52"/>
                      <a:pt x="0" y="52"/>
                      <a:pt x="0" y="52"/>
                    </a:cubicBezTo>
                    <a:cubicBezTo>
                      <a:pt x="0" y="51"/>
                      <a:pt x="0" y="51"/>
                      <a:pt x="0" y="50"/>
                    </a:cubicBezTo>
                    <a:cubicBezTo>
                      <a:pt x="51" y="0"/>
                      <a:pt x="51" y="0"/>
                      <a:pt x="51" y="0"/>
                    </a:cubicBezTo>
                    <a:cubicBezTo>
                      <a:pt x="51" y="0"/>
                      <a:pt x="52" y="0"/>
                      <a:pt x="52" y="0"/>
                    </a:cubicBezTo>
                    <a:cubicBezTo>
                      <a:pt x="52" y="0"/>
                      <a:pt x="52" y="1"/>
                      <a:pt x="52" y="1"/>
                    </a:cubicBezTo>
                    <a:cubicBezTo>
                      <a:pt x="2" y="52"/>
                      <a:pt x="2" y="52"/>
                      <a:pt x="2" y="52"/>
                    </a:cubicBezTo>
                    <a:cubicBezTo>
                      <a:pt x="1" y="52"/>
                      <a:pt x="1" y="52"/>
                      <a:pt x="1" y="5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2"/>
              <p:cNvSpPr/>
              <p:nvPr/>
            </p:nvSpPr>
            <p:spPr bwMode="auto">
              <a:xfrm>
                <a:off x="4759325" y="3441700"/>
                <a:ext cx="223838" cy="415925"/>
              </a:xfrm>
              <a:custGeom>
                <a:avLst/>
                <a:gdLst>
                  <a:gd name="T0" fmla="*/ 1 w 58"/>
                  <a:gd name="T1" fmla="*/ 109 h 109"/>
                  <a:gd name="T2" fmla="*/ 1 w 58"/>
                  <a:gd name="T3" fmla="*/ 109 h 109"/>
                  <a:gd name="T4" fmla="*/ 0 w 58"/>
                  <a:gd name="T5" fmla="*/ 108 h 109"/>
                  <a:gd name="T6" fmla="*/ 57 w 58"/>
                  <a:gd name="T7" fmla="*/ 1 h 109"/>
                  <a:gd name="T8" fmla="*/ 58 w 58"/>
                  <a:gd name="T9" fmla="*/ 1 h 109"/>
                  <a:gd name="T10" fmla="*/ 58 w 58"/>
                  <a:gd name="T11" fmla="*/ 2 h 109"/>
                  <a:gd name="T12" fmla="*/ 2 w 58"/>
                  <a:gd name="T13" fmla="*/ 109 h 109"/>
                  <a:gd name="T14" fmla="*/ 1 w 58"/>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9">
                    <a:moveTo>
                      <a:pt x="1" y="109"/>
                    </a:moveTo>
                    <a:cubicBezTo>
                      <a:pt x="1" y="109"/>
                      <a:pt x="1" y="109"/>
                      <a:pt x="1" y="109"/>
                    </a:cubicBezTo>
                    <a:cubicBezTo>
                      <a:pt x="0" y="109"/>
                      <a:pt x="0" y="109"/>
                      <a:pt x="0" y="108"/>
                    </a:cubicBezTo>
                    <a:cubicBezTo>
                      <a:pt x="57" y="1"/>
                      <a:pt x="57" y="1"/>
                      <a:pt x="57" y="1"/>
                    </a:cubicBezTo>
                    <a:cubicBezTo>
                      <a:pt x="57" y="1"/>
                      <a:pt x="57" y="0"/>
                      <a:pt x="58" y="1"/>
                    </a:cubicBezTo>
                    <a:cubicBezTo>
                      <a:pt x="58" y="1"/>
                      <a:pt x="58" y="1"/>
                      <a:pt x="58" y="2"/>
                    </a:cubicBezTo>
                    <a:cubicBezTo>
                      <a:pt x="2" y="109"/>
                      <a:pt x="2" y="109"/>
                      <a:pt x="2" y="109"/>
                    </a:cubicBezTo>
                    <a:cubicBezTo>
                      <a:pt x="2" y="109"/>
                      <a:pt x="1" y="109"/>
                      <a:pt x="1" y="10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3"/>
              <p:cNvSpPr/>
              <p:nvPr/>
            </p:nvSpPr>
            <p:spPr bwMode="auto">
              <a:xfrm>
                <a:off x="4783138" y="3406775"/>
                <a:ext cx="84138" cy="236538"/>
              </a:xfrm>
              <a:custGeom>
                <a:avLst/>
                <a:gdLst>
                  <a:gd name="T0" fmla="*/ 1 w 22"/>
                  <a:gd name="T1" fmla="*/ 62 h 62"/>
                  <a:gd name="T2" fmla="*/ 1 w 22"/>
                  <a:gd name="T3" fmla="*/ 62 h 62"/>
                  <a:gd name="T4" fmla="*/ 0 w 22"/>
                  <a:gd name="T5" fmla="*/ 61 h 62"/>
                  <a:gd name="T6" fmla="*/ 20 w 22"/>
                  <a:gd name="T7" fmla="*/ 1 h 62"/>
                  <a:gd name="T8" fmla="*/ 21 w 22"/>
                  <a:gd name="T9" fmla="*/ 1 h 62"/>
                  <a:gd name="T10" fmla="*/ 22 w 22"/>
                  <a:gd name="T11" fmla="*/ 2 h 62"/>
                  <a:gd name="T12" fmla="*/ 2 w 22"/>
                  <a:gd name="T13" fmla="*/ 61 h 62"/>
                  <a:gd name="T14" fmla="*/ 1 w 2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62">
                    <a:moveTo>
                      <a:pt x="1" y="62"/>
                    </a:moveTo>
                    <a:cubicBezTo>
                      <a:pt x="1" y="62"/>
                      <a:pt x="1" y="62"/>
                      <a:pt x="1" y="62"/>
                    </a:cubicBezTo>
                    <a:cubicBezTo>
                      <a:pt x="0" y="62"/>
                      <a:pt x="0" y="61"/>
                      <a:pt x="0" y="61"/>
                    </a:cubicBezTo>
                    <a:cubicBezTo>
                      <a:pt x="20" y="1"/>
                      <a:pt x="20" y="1"/>
                      <a:pt x="20" y="1"/>
                    </a:cubicBezTo>
                    <a:cubicBezTo>
                      <a:pt x="20" y="1"/>
                      <a:pt x="21" y="0"/>
                      <a:pt x="21" y="1"/>
                    </a:cubicBezTo>
                    <a:cubicBezTo>
                      <a:pt x="22" y="1"/>
                      <a:pt x="22" y="1"/>
                      <a:pt x="22" y="2"/>
                    </a:cubicBezTo>
                    <a:cubicBezTo>
                      <a:pt x="2" y="61"/>
                      <a:pt x="2" y="61"/>
                      <a:pt x="2" y="61"/>
                    </a:cubicBezTo>
                    <a:cubicBezTo>
                      <a:pt x="2" y="62"/>
                      <a:pt x="1" y="62"/>
                      <a:pt x="1" y="6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4"/>
              <p:cNvSpPr/>
              <p:nvPr/>
            </p:nvSpPr>
            <p:spPr bwMode="auto">
              <a:xfrm>
                <a:off x="4759325" y="3854450"/>
                <a:ext cx="315913" cy="3175"/>
              </a:xfrm>
              <a:custGeom>
                <a:avLst/>
                <a:gdLst>
                  <a:gd name="T0" fmla="*/ 81 w 82"/>
                  <a:gd name="T1" fmla="*/ 1 h 1"/>
                  <a:gd name="T2" fmla="*/ 1 w 82"/>
                  <a:gd name="T3" fmla="*/ 1 h 1"/>
                  <a:gd name="T4" fmla="*/ 0 w 82"/>
                  <a:gd name="T5" fmla="*/ 0 h 1"/>
                  <a:gd name="T6" fmla="*/ 1 w 82"/>
                  <a:gd name="T7" fmla="*/ 0 h 1"/>
                  <a:gd name="T8" fmla="*/ 81 w 82"/>
                  <a:gd name="T9" fmla="*/ 0 h 1"/>
                  <a:gd name="T10" fmla="*/ 82 w 82"/>
                  <a:gd name="T11" fmla="*/ 0 h 1"/>
                  <a:gd name="T12" fmla="*/ 81 w 8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82" h="1">
                    <a:moveTo>
                      <a:pt x="81" y="1"/>
                    </a:moveTo>
                    <a:cubicBezTo>
                      <a:pt x="1" y="1"/>
                      <a:pt x="1" y="1"/>
                      <a:pt x="1" y="1"/>
                    </a:cubicBezTo>
                    <a:cubicBezTo>
                      <a:pt x="1" y="1"/>
                      <a:pt x="0" y="1"/>
                      <a:pt x="0" y="0"/>
                    </a:cubicBezTo>
                    <a:cubicBezTo>
                      <a:pt x="0" y="0"/>
                      <a:pt x="1" y="0"/>
                      <a:pt x="1" y="0"/>
                    </a:cubicBezTo>
                    <a:cubicBezTo>
                      <a:pt x="81" y="0"/>
                      <a:pt x="81" y="0"/>
                      <a:pt x="81" y="0"/>
                    </a:cubicBezTo>
                    <a:cubicBezTo>
                      <a:pt x="82" y="0"/>
                      <a:pt x="82" y="0"/>
                      <a:pt x="82" y="0"/>
                    </a:cubicBezTo>
                    <a:cubicBezTo>
                      <a:pt x="82" y="1"/>
                      <a:pt x="82" y="1"/>
                      <a:pt x="81" y="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5"/>
              <p:cNvSpPr/>
              <p:nvPr/>
            </p:nvSpPr>
            <p:spPr bwMode="auto">
              <a:xfrm>
                <a:off x="4859338" y="3406775"/>
                <a:ext cx="150813" cy="333375"/>
              </a:xfrm>
              <a:custGeom>
                <a:avLst/>
                <a:gdLst>
                  <a:gd name="T0" fmla="*/ 38 w 39"/>
                  <a:gd name="T1" fmla="*/ 87 h 87"/>
                  <a:gd name="T2" fmla="*/ 37 w 39"/>
                  <a:gd name="T3" fmla="*/ 86 h 87"/>
                  <a:gd name="T4" fmla="*/ 0 w 39"/>
                  <a:gd name="T5" fmla="*/ 2 h 87"/>
                  <a:gd name="T6" fmla="*/ 0 w 39"/>
                  <a:gd name="T7" fmla="*/ 1 h 87"/>
                  <a:gd name="T8" fmla="*/ 2 w 39"/>
                  <a:gd name="T9" fmla="*/ 1 h 87"/>
                  <a:gd name="T10" fmla="*/ 38 w 39"/>
                  <a:gd name="T11" fmla="*/ 86 h 87"/>
                  <a:gd name="T12" fmla="*/ 38 w 39"/>
                  <a:gd name="T13" fmla="*/ 87 h 87"/>
                  <a:gd name="T14" fmla="*/ 38 w 39"/>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7">
                    <a:moveTo>
                      <a:pt x="38" y="87"/>
                    </a:moveTo>
                    <a:cubicBezTo>
                      <a:pt x="37" y="87"/>
                      <a:pt x="37" y="87"/>
                      <a:pt x="37" y="86"/>
                    </a:cubicBezTo>
                    <a:cubicBezTo>
                      <a:pt x="0" y="2"/>
                      <a:pt x="0" y="2"/>
                      <a:pt x="0" y="2"/>
                    </a:cubicBezTo>
                    <a:cubicBezTo>
                      <a:pt x="0" y="1"/>
                      <a:pt x="0" y="1"/>
                      <a:pt x="0" y="1"/>
                    </a:cubicBezTo>
                    <a:cubicBezTo>
                      <a:pt x="1" y="0"/>
                      <a:pt x="1" y="1"/>
                      <a:pt x="2" y="1"/>
                    </a:cubicBezTo>
                    <a:cubicBezTo>
                      <a:pt x="38" y="86"/>
                      <a:pt x="38" y="86"/>
                      <a:pt x="38" y="86"/>
                    </a:cubicBezTo>
                    <a:cubicBezTo>
                      <a:pt x="39" y="86"/>
                      <a:pt x="38" y="87"/>
                      <a:pt x="38" y="87"/>
                    </a:cubicBezTo>
                    <a:cubicBezTo>
                      <a:pt x="38" y="87"/>
                      <a:pt x="38" y="87"/>
                      <a:pt x="38" y="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6"/>
              <p:cNvSpPr/>
              <p:nvPr/>
            </p:nvSpPr>
            <p:spPr bwMode="auto">
              <a:xfrm>
                <a:off x="4851400" y="3732213"/>
                <a:ext cx="158750" cy="358775"/>
              </a:xfrm>
              <a:custGeom>
                <a:avLst/>
                <a:gdLst>
                  <a:gd name="T0" fmla="*/ 1 w 41"/>
                  <a:gd name="T1" fmla="*/ 94 h 94"/>
                  <a:gd name="T2" fmla="*/ 0 w 41"/>
                  <a:gd name="T3" fmla="*/ 94 h 94"/>
                  <a:gd name="T4" fmla="*/ 0 w 41"/>
                  <a:gd name="T5" fmla="*/ 93 h 94"/>
                  <a:gd name="T6" fmla="*/ 39 w 41"/>
                  <a:gd name="T7" fmla="*/ 1 h 94"/>
                  <a:gd name="T8" fmla="*/ 40 w 41"/>
                  <a:gd name="T9" fmla="*/ 0 h 94"/>
                  <a:gd name="T10" fmla="*/ 40 w 41"/>
                  <a:gd name="T11" fmla="*/ 1 h 94"/>
                  <a:gd name="T12" fmla="*/ 2 w 41"/>
                  <a:gd name="T13" fmla="*/ 94 h 94"/>
                  <a:gd name="T14" fmla="*/ 1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1" y="94"/>
                    </a:moveTo>
                    <a:cubicBezTo>
                      <a:pt x="1" y="94"/>
                      <a:pt x="1" y="94"/>
                      <a:pt x="0" y="94"/>
                    </a:cubicBezTo>
                    <a:cubicBezTo>
                      <a:pt x="0" y="94"/>
                      <a:pt x="0" y="93"/>
                      <a:pt x="0" y="93"/>
                    </a:cubicBezTo>
                    <a:cubicBezTo>
                      <a:pt x="39" y="1"/>
                      <a:pt x="39" y="1"/>
                      <a:pt x="39" y="1"/>
                    </a:cubicBezTo>
                    <a:cubicBezTo>
                      <a:pt x="39" y="0"/>
                      <a:pt x="39" y="0"/>
                      <a:pt x="40" y="0"/>
                    </a:cubicBezTo>
                    <a:cubicBezTo>
                      <a:pt x="40" y="0"/>
                      <a:pt x="41" y="1"/>
                      <a:pt x="40" y="1"/>
                    </a:cubicBezTo>
                    <a:cubicBezTo>
                      <a:pt x="2" y="94"/>
                      <a:pt x="2" y="94"/>
                      <a:pt x="2" y="94"/>
                    </a:cubicBezTo>
                    <a:cubicBezTo>
                      <a:pt x="2" y="94"/>
                      <a:pt x="1" y="94"/>
                      <a:pt x="1" y="9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7"/>
              <p:cNvSpPr/>
              <p:nvPr/>
            </p:nvSpPr>
            <p:spPr bwMode="auto">
              <a:xfrm>
                <a:off x="4851400" y="3849688"/>
                <a:ext cx="223838" cy="241300"/>
              </a:xfrm>
              <a:custGeom>
                <a:avLst/>
                <a:gdLst>
                  <a:gd name="T0" fmla="*/ 1 w 58"/>
                  <a:gd name="T1" fmla="*/ 63 h 63"/>
                  <a:gd name="T2" fmla="*/ 0 w 58"/>
                  <a:gd name="T3" fmla="*/ 63 h 63"/>
                  <a:gd name="T4" fmla="*/ 0 w 58"/>
                  <a:gd name="T5" fmla="*/ 62 h 63"/>
                  <a:gd name="T6" fmla="*/ 56 w 58"/>
                  <a:gd name="T7" fmla="*/ 1 h 63"/>
                  <a:gd name="T8" fmla="*/ 58 w 58"/>
                  <a:gd name="T9" fmla="*/ 1 h 63"/>
                  <a:gd name="T10" fmla="*/ 58 w 58"/>
                  <a:gd name="T11" fmla="*/ 2 h 63"/>
                  <a:gd name="T12" fmla="*/ 2 w 58"/>
                  <a:gd name="T13" fmla="*/ 63 h 63"/>
                  <a:gd name="T14" fmla="*/ 1 w 58"/>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1" y="63"/>
                    </a:moveTo>
                    <a:cubicBezTo>
                      <a:pt x="1" y="63"/>
                      <a:pt x="0" y="63"/>
                      <a:pt x="0" y="63"/>
                    </a:cubicBezTo>
                    <a:cubicBezTo>
                      <a:pt x="0" y="63"/>
                      <a:pt x="0" y="62"/>
                      <a:pt x="0" y="62"/>
                    </a:cubicBezTo>
                    <a:cubicBezTo>
                      <a:pt x="56" y="1"/>
                      <a:pt x="56" y="1"/>
                      <a:pt x="56" y="1"/>
                    </a:cubicBezTo>
                    <a:cubicBezTo>
                      <a:pt x="57" y="0"/>
                      <a:pt x="57" y="0"/>
                      <a:pt x="58" y="1"/>
                    </a:cubicBezTo>
                    <a:cubicBezTo>
                      <a:pt x="58" y="1"/>
                      <a:pt x="58" y="2"/>
                      <a:pt x="58" y="2"/>
                    </a:cubicBezTo>
                    <a:cubicBezTo>
                      <a:pt x="2" y="63"/>
                      <a:pt x="2" y="63"/>
                      <a:pt x="2" y="63"/>
                    </a:cubicBezTo>
                    <a:cubicBezTo>
                      <a:pt x="1" y="63"/>
                      <a:pt x="1" y="63"/>
                      <a:pt x="1" y="6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8"/>
              <p:cNvSpPr/>
              <p:nvPr/>
            </p:nvSpPr>
            <p:spPr bwMode="auto">
              <a:xfrm>
                <a:off x="4629150" y="3400425"/>
                <a:ext cx="457200" cy="701675"/>
              </a:xfrm>
              <a:custGeom>
                <a:avLst/>
                <a:gdLst>
                  <a:gd name="T0" fmla="*/ 59 w 119"/>
                  <a:gd name="T1" fmla="*/ 184 h 184"/>
                  <a:gd name="T2" fmla="*/ 37 w 119"/>
                  <a:gd name="T3" fmla="*/ 180 h 184"/>
                  <a:gd name="T4" fmla="*/ 18 w 119"/>
                  <a:gd name="T5" fmla="*/ 168 h 184"/>
                  <a:gd name="T6" fmla="*/ 5 w 119"/>
                  <a:gd name="T7" fmla="*/ 148 h 184"/>
                  <a:gd name="T8" fmla="*/ 0 w 119"/>
                  <a:gd name="T9" fmla="*/ 120 h 184"/>
                  <a:gd name="T10" fmla="*/ 1 w 119"/>
                  <a:gd name="T11" fmla="*/ 117 h 184"/>
                  <a:gd name="T12" fmla="*/ 4 w 119"/>
                  <a:gd name="T13" fmla="*/ 116 h 184"/>
                  <a:gd name="T14" fmla="*/ 35 w 119"/>
                  <a:gd name="T15" fmla="*/ 116 h 184"/>
                  <a:gd name="T16" fmla="*/ 39 w 119"/>
                  <a:gd name="T17" fmla="*/ 119 h 184"/>
                  <a:gd name="T18" fmla="*/ 35 w 119"/>
                  <a:gd name="T19" fmla="*/ 123 h 184"/>
                  <a:gd name="T20" fmla="*/ 7 w 119"/>
                  <a:gd name="T21" fmla="*/ 123 h 184"/>
                  <a:gd name="T22" fmla="*/ 12 w 119"/>
                  <a:gd name="T23" fmla="*/ 145 h 184"/>
                  <a:gd name="T24" fmla="*/ 23 w 119"/>
                  <a:gd name="T25" fmla="*/ 163 h 184"/>
                  <a:gd name="T26" fmla="*/ 40 w 119"/>
                  <a:gd name="T27" fmla="*/ 173 h 184"/>
                  <a:gd name="T28" fmla="*/ 59 w 119"/>
                  <a:gd name="T29" fmla="*/ 177 h 184"/>
                  <a:gd name="T30" fmla="*/ 81 w 119"/>
                  <a:gd name="T31" fmla="*/ 173 h 184"/>
                  <a:gd name="T32" fmla="*/ 97 w 119"/>
                  <a:gd name="T33" fmla="*/ 161 h 184"/>
                  <a:gd name="T34" fmla="*/ 108 w 119"/>
                  <a:gd name="T35" fmla="*/ 145 h 184"/>
                  <a:gd name="T36" fmla="*/ 111 w 119"/>
                  <a:gd name="T37" fmla="*/ 125 h 184"/>
                  <a:gd name="T38" fmla="*/ 95 w 119"/>
                  <a:gd name="T39" fmla="*/ 91 h 184"/>
                  <a:gd name="T40" fmla="*/ 94 w 119"/>
                  <a:gd name="T41" fmla="*/ 88 h 184"/>
                  <a:gd name="T42" fmla="*/ 95 w 119"/>
                  <a:gd name="T43" fmla="*/ 85 h 184"/>
                  <a:gd name="T44" fmla="*/ 109 w 119"/>
                  <a:gd name="T45" fmla="*/ 53 h 184"/>
                  <a:gd name="T46" fmla="*/ 105 w 119"/>
                  <a:gd name="T47" fmla="*/ 34 h 184"/>
                  <a:gd name="T48" fmla="*/ 95 w 119"/>
                  <a:gd name="T49" fmla="*/ 20 h 184"/>
                  <a:gd name="T50" fmla="*/ 79 w 119"/>
                  <a:gd name="T51" fmla="*/ 11 h 184"/>
                  <a:gd name="T52" fmla="*/ 61 w 119"/>
                  <a:gd name="T53" fmla="*/ 7 h 184"/>
                  <a:gd name="T54" fmla="*/ 26 w 119"/>
                  <a:gd name="T55" fmla="*/ 21 h 184"/>
                  <a:gd name="T56" fmla="*/ 13 w 119"/>
                  <a:gd name="T57" fmla="*/ 59 h 184"/>
                  <a:gd name="T58" fmla="*/ 41 w 119"/>
                  <a:gd name="T59" fmla="*/ 59 h 184"/>
                  <a:gd name="T60" fmla="*/ 45 w 119"/>
                  <a:gd name="T61" fmla="*/ 63 h 184"/>
                  <a:gd name="T62" fmla="*/ 41 w 119"/>
                  <a:gd name="T63" fmla="*/ 67 h 184"/>
                  <a:gd name="T64" fmla="*/ 9 w 119"/>
                  <a:gd name="T65" fmla="*/ 67 h 184"/>
                  <a:gd name="T66" fmla="*/ 5 w 119"/>
                  <a:gd name="T67" fmla="*/ 63 h 184"/>
                  <a:gd name="T68" fmla="*/ 21 w 119"/>
                  <a:gd name="T69" fmla="*/ 16 h 184"/>
                  <a:gd name="T70" fmla="*/ 61 w 119"/>
                  <a:gd name="T71" fmla="*/ 0 h 184"/>
                  <a:gd name="T72" fmla="*/ 82 w 119"/>
                  <a:gd name="T73" fmla="*/ 4 h 184"/>
                  <a:gd name="T74" fmla="*/ 100 w 119"/>
                  <a:gd name="T75" fmla="*/ 15 h 184"/>
                  <a:gd name="T76" fmla="*/ 112 w 119"/>
                  <a:gd name="T77" fmla="*/ 31 h 184"/>
                  <a:gd name="T78" fmla="*/ 116 w 119"/>
                  <a:gd name="T79" fmla="*/ 53 h 184"/>
                  <a:gd name="T80" fmla="*/ 103 w 119"/>
                  <a:gd name="T81" fmla="*/ 88 h 184"/>
                  <a:gd name="T82" fmla="*/ 119 w 119"/>
                  <a:gd name="T83" fmla="*/ 125 h 184"/>
                  <a:gd name="T84" fmla="*/ 115 w 119"/>
                  <a:gd name="T85" fmla="*/ 148 h 184"/>
                  <a:gd name="T86" fmla="*/ 103 w 119"/>
                  <a:gd name="T87" fmla="*/ 167 h 184"/>
                  <a:gd name="T88" fmla="*/ 84 w 119"/>
                  <a:gd name="T89" fmla="*/ 179 h 184"/>
                  <a:gd name="T90" fmla="*/ 59 w 119"/>
                  <a:gd name="T9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84">
                    <a:moveTo>
                      <a:pt x="59" y="184"/>
                    </a:moveTo>
                    <a:cubicBezTo>
                      <a:pt x="51" y="184"/>
                      <a:pt x="44" y="183"/>
                      <a:pt x="37" y="180"/>
                    </a:cubicBezTo>
                    <a:cubicBezTo>
                      <a:pt x="30" y="177"/>
                      <a:pt x="23" y="173"/>
                      <a:pt x="18" y="168"/>
                    </a:cubicBezTo>
                    <a:cubicBezTo>
                      <a:pt x="13" y="163"/>
                      <a:pt x="8" y="156"/>
                      <a:pt x="5" y="148"/>
                    </a:cubicBezTo>
                    <a:cubicBezTo>
                      <a:pt x="2" y="140"/>
                      <a:pt x="0" y="130"/>
                      <a:pt x="0" y="120"/>
                    </a:cubicBezTo>
                    <a:cubicBezTo>
                      <a:pt x="0" y="119"/>
                      <a:pt x="0" y="118"/>
                      <a:pt x="1" y="117"/>
                    </a:cubicBezTo>
                    <a:cubicBezTo>
                      <a:pt x="2" y="116"/>
                      <a:pt x="3" y="116"/>
                      <a:pt x="4" y="116"/>
                    </a:cubicBezTo>
                    <a:cubicBezTo>
                      <a:pt x="35" y="116"/>
                      <a:pt x="35" y="116"/>
                      <a:pt x="35" y="116"/>
                    </a:cubicBezTo>
                    <a:cubicBezTo>
                      <a:pt x="37" y="116"/>
                      <a:pt x="39" y="117"/>
                      <a:pt x="39" y="119"/>
                    </a:cubicBezTo>
                    <a:cubicBezTo>
                      <a:pt x="39" y="122"/>
                      <a:pt x="37" y="123"/>
                      <a:pt x="35" y="123"/>
                    </a:cubicBezTo>
                    <a:cubicBezTo>
                      <a:pt x="7" y="123"/>
                      <a:pt x="7" y="123"/>
                      <a:pt x="7" y="123"/>
                    </a:cubicBezTo>
                    <a:cubicBezTo>
                      <a:pt x="8" y="132"/>
                      <a:pt x="9" y="139"/>
                      <a:pt x="12" y="145"/>
                    </a:cubicBezTo>
                    <a:cubicBezTo>
                      <a:pt x="15" y="152"/>
                      <a:pt x="19" y="158"/>
                      <a:pt x="23" y="163"/>
                    </a:cubicBezTo>
                    <a:cubicBezTo>
                      <a:pt x="28" y="167"/>
                      <a:pt x="33" y="171"/>
                      <a:pt x="40" y="173"/>
                    </a:cubicBezTo>
                    <a:cubicBezTo>
                      <a:pt x="46" y="175"/>
                      <a:pt x="52" y="177"/>
                      <a:pt x="59" y="177"/>
                    </a:cubicBezTo>
                    <a:cubicBezTo>
                      <a:pt x="67" y="177"/>
                      <a:pt x="74" y="175"/>
                      <a:pt x="81" y="173"/>
                    </a:cubicBezTo>
                    <a:cubicBezTo>
                      <a:pt x="88" y="170"/>
                      <a:pt x="93" y="166"/>
                      <a:pt x="97" y="161"/>
                    </a:cubicBezTo>
                    <a:cubicBezTo>
                      <a:pt x="102" y="157"/>
                      <a:pt x="105" y="151"/>
                      <a:pt x="108" y="145"/>
                    </a:cubicBezTo>
                    <a:cubicBezTo>
                      <a:pt x="110" y="139"/>
                      <a:pt x="111" y="132"/>
                      <a:pt x="111" y="125"/>
                    </a:cubicBezTo>
                    <a:cubicBezTo>
                      <a:pt x="111" y="112"/>
                      <a:pt x="106" y="100"/>
                      <a:pt x="95" y="91"/>
                    </a:cubicBezTo>
                    <a:cubicBezTo>
                      <a:pt x="94" y="90"/>
                      <a:pt x="94" y="89"/>
                      <a:pt x="94" y="88"/>
                    </a:cubicBezTo>
                    <a:cubicBezTo>
                      <a:pt x="94" y="87"/>
                      <a:pt x="94" y="86"/>
                      <a:pt x="95" y="85"/>
                    </a:cubicBezTo>
                    <a:cubicBezTo>
                      <a:pt x="104" y="77"/>
                      <a:pt x="109" y="66"/>
                      <a:pt x="109" y="53"/>
                    </a:cubicBezTo>
                    <a:cubicBezTo>
                      <a:pt x="109" y="46"/>
                      <a:pt x="108" y="40"/>
                      <a:pt x="105" y="34"/>
                    </a:cubicBezTo>
                    <a:cubicBezTo>
                      <a:pt x="103" y="29"/>
                      <a:pt x="99" y="24"/>
                      <a:pt x="95" y="20"/>
                    </a:cubicBezTo>
                    <a:cubicBezTo>
                      <a:pt x="90" y="16"/>
                      <a:pt x="85" y="13"/>
                      <a:pt x="79" y="11"/>
                    </a:cubicBezTo>
                    <a:cubicBezTo>
                      <a:pt x="74" y="8"/>
                      <a:pt x="67" y="7"/>
                      <a:pt x="61" y="7"/>
                    </a:cubicBezTo>
                    <a:cubicBezTo>
                      <a:pt x="47" y="7"/>
                      <a:pt x="35" y="12"/>
                      <a:pt x="26" y="21"/>
                    </a:cubicBezTo>
                    <a:cubicBezTo>
                      <a:pt x="18" y="29"/>
                      <a:pt x="13" y="42"/>
                      <a:pt x="13" y="59"/>
                    </a:cubicBezTo>
                    <a:cubicBezTo>
                      <a:pt x="41" y="59"/>
                      <a:pt x="41" y="59"/>
                      <a:pt x="41" y="59"/>
                    </a:cubicBezTo>
                    <a:cubicBezTo>
                      <a:pt x="43" y="59"/>
                      <a:pt x="45" y="61"/>
                      <a:pt x="45" y="63"/>
                    </a:cubicBezTo>
                    <a:cubicBezTo>
                      <a:pt x="45" y="65"/>
                      <a:pt x="43" y="67"/>
                      <a:pt x="41" y="67"/>
                    </a:cubicBezTo>
                    <a:cubicBezTo>
                      <a:pt x="9" y="67"/>
                      <a:pt x="9" y="67"/>
                      <a:pt x="9" y="67"/>
                    </a:cubicBezTo>
                    <a:cubicBezTo>
                      <a:pt x="7" y="67"/>
                      <a:pt x="5" y="65"/>
                      <a:pt x="5" y="63"/>
                    </a:cubicBezTo>
                    <a:cubicBezTo>
                      <a:pt x="5" y="42"/>
                      <a:pt x="10" y="26"/>
                      <a:pt x="21" y="16"/>
                    </a:cubicBezTo>
                    <a:cubicBezTo>
                      <a:pt x="31" y="5"/>
                      <a:pt x="45" y="0"/>
                      <a:pt x="61" y="0"/>
                    </a:cubicBezTo>
                    <a:cubicBezTo>
                      <a:pt x="68" y="0"/>
                      <a:pt x="76" y="1"/>
                      <a:pt x="82" y="4"/>
                    </a:cubicBezTo>
                    <a:cubicBezTo>
                      <a:pt x="89" y="6"/>
                      <a:pt x="95" y="10"/>
                      <a:pt x="100" y="15"/>
                    </a:cubicBezTo>
                    <a:cubicBezTo>
                      <a:pt x="105" y="19"/>
                      <a:pt x="109" y="25"/>
                      <a:pt x="112" y="31"/>
                    </a:cubicBezTo>
                    <a:cubicBezTo>
                      <a:pt x="115" y="38"/>
                      <a:pt x="116" y="45"/>
                      <a:pt x="116" y="53"/>
                    </a:cubicBezTo>
                    <a:cubicBezTo>
                      <a:pt x="116" y="67"/>
                      <a:pt x="112" y="78"/>
                      <a:pt x="103" y="88"/>
                    </a:cubicBezTo>
                    <a:cubicBezTo>
                      <a:pt x="113" y="98"/>
                      <a:pt x="119" y="111"/>
                      <a:pt x="119" y="125"/>
                    </a:cubicBezTo>
                    <a:cubicBezTo>
                      <a:pt x="119" y="133"/>
                      <a:pt x="117" y="141"/>
                      <a:pt x="115" y="148"/>
                    </a:cubicBezTo>
                    <a:cubicBezTo>
                      <a:pt x="112" y="155"/>
                      <a:pt x="108" y="161"/>
                      <a:pt x="103" y="167"/>
                    </a:cubicBezTo>
                    <a:cubicBezTo>
                      <a:pt x="98" y="172"/>
                      <a:pt x="91" y="176"/>
                      <a:pt x="84" y="179"/>
                    </a:cubicBezTo>
                    <a:cubicBezTo>
                      <a:pt x="76" y="182"/>
                      <a:pt x="68" y="184"/>
                      <a:pt x="5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59"/>
              <p:cNvSpPr>
                <a:spLocks noChangeArrowheads="1"/>
              </p:cNvSpPr>
              <p:nvPr/>
            </p:nvSpPr>
            <p:spPr bwMode="auto">
              <a:xfrm>
                <a:off x="4840288" y="3656013"/>
                <a:ext cx="38100"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60"/>
              <p:cNvSpPr>
                <a:spLocks noChangeArrowheads="1"/>
              </p:cNvSpPr>
              <p:nvPr/>
            </p:nvSpPr>
            <p:spPr bwMode="auto">
              <a:xfrm>
                <a:off x="4905375" y="3533775"/>
                <a:ext cx="3968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61"/>
              <p:cNvSpPr>
                <a:spLocks noChangeArrowheads="1"/>
              </p:cNvSpPr>
              <p:nvPr/>
            </p:nvSpPr>
            <p:spPr bwMode="auto">
              <a:xfrm>
                <a:off x="4932363" y="3838575"/>
                <a:ext cx="39688"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62"/>
              <p:cNvSpPr>
                <a:spLocks noChangeArrowheads="1"/>
              </p:cNvSpPr>
              <p:nvPr/>
            </p:nvSpPr>
            <p:spPr bwMode="auto">
              <a:xfrm>
                <a:off x="4805363" y="3506788"/>
                <a:ext cx="3968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742950" y="129213"/>
            <a:ext cx="5105400" cy="818913"/>
          </a:xfrm>
          <a:prstGeom prst="roundRect">
            <a:avLst>
              <a:gd name="adj" fmla="val 23381"/>
            </a:avLst>
          </a:prstGeom>
          <a:noFill/>
        </p:spPr>
        <p:txBody>
          <a:bodyPr wrap="square" anchor="ctr">
            <a:spAutoFit/>
          </a:bodyPr>
          <a:lstStyle/>
          <a:p>
            <a:pPr algn="ctr"/>
            <a:r>
              <a:rPr lang="zh-CN"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特色与创新之处</a:t>
            </a:r>
            <a:endParaRPr lang="zh-CN"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1086650" y="2359828"/>
            <a:ext cx="2932774" cy="2911576"/>
            <a:chOff x="1188790" y="1843450"/>
            <a:chExt cx="2932774" cy="2911576"/>
          </a:xfrm>
          <a:solidFill>
            <a:srgbClr val="17375E"/>
          </a:solidFill>
        </p:grpSpPr>
        <p:sp>
          <p:nvSpPr>
            <p:cNvPr id="5" name="任意多边形 4"/>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 name="椭圆 5"/>
            <p:cNvSpPr/>
            <p:nvPr/>
          </p:nvSpPr>
          <p:spPr>
            <a:xfrm>
              <a:off x="1820232" y="2465600"/>
              <a:ext cx="1728192" cy="172819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grpSp>
        <p:nvGrpSpPr>
          <p:cNvPr id="7" name="组合 6"/>
          <p:cNvGrpSpPr/>
          <p:nvPr/>
        </p:nvGrpSpPr>
        <p:grpSpPr>
          <a:xfrm>
            <a:off x="7767684" y="1872148"/>
            <a:ext cx="2932774" cy="2911576"/>
            <a:chOff x="1188790" y="1843450"/>
            <a:chExt cx="2932774" cy="2911576"/>
          </a:xfrm>
          <a:solidFill>
            <a:srgbClr val="FF3F3F"/>
          </a:solidFill>
        </p:grpSpPr>
        <p:sp>
          <p:nvSpPr>
            <p:cNvPr id="8" name="任意多边形 7"/>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9" name="椭圆 8"/>
            <p:cNvSpPr/>
            <p:nvPr/>
          </p:nvSpPr>
          <p:spPr>
            <a:xfrm>
              <a:off x="1820232" y="2465600"/>
              <a:ext cx="1728192" cy="172819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grpSp>
        <p:nvGrpSpPr>
          <p:cNvPr id="13" name="组合 12"/>
          <p:cNvGrpSpPr/>
          <p:nvPr/>
        </p:nvGrpSpPr>
        <p:grpSpPr>
          <a:xfrm>
            <a:off x="4596913" y="2639271"/>
            <a:ext cx="2030903" cy="2016224"/>
            <a:chOff x="1188790" y="1843450"/>
            <a:chExt cx="2932774" cy="2911576"/>
          </a:xfrm>
          <a:solidFill>
            <a:srgbClr val="92D050"/>
          </a:solidFill>
        </p:grpSpPr>
        <p:sp>
          <p:nvSpPr>
            <p:cNvPr id="14" name="任意多边形 13"/>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椭圆 14"/>
            <p:cNvSpPr/>
            <p:nvPr/>
          </p:nvSpPr>
          <p:spPr>
            <a:xfrm>
              <a:off x="1820232" y="2465600"/>
              <a:ext cx="1728192" cy="1728192"/>
            </a:xfrm>
            <a:prstGeom prst="ellips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grpSp>
        <p:nvGrpSpPr>
          <p:cNvPr id="16" name="组合 15"/>
          <p:cNvGrpSpPr/>
          <p:nvPr/>
        </p:nvGrpSpPr>
        <p:grpSpPr>
          <a:xfrm>
            <a:off x="1999512" y="3271906"/>
            <a:ext cx="934993" cy="1120765"/>
            <a:chOff x="1999512" y="3271906"/>
            <a:chExt cx="934993" cy="1120765"/>
          </a:xfrm>
        </p:grpSpPr>
        <p:sp>
          <p:nvSpPr>
            <p:cNvPr id="17" name="Freeform 30"/>
            <p:cNvSpPr>
              <a:spLocks noEditPoints="1"/>
            </p:cNvSpPr>
            <p:nvPr/>
          </p:nvSpPr>
          <p:spPr bwMode="auto">
            <a:xfrm>
              <a:off x="2224044" y="3271906"/>
              <a:ext cx="710461" cy="792088"/>
            </a:xfrm>
            <a:custGeom>
              <a:avLst/>
              <a:gdLst>
                <a:gd name="T0" fmla="*/ 32 w 60"/>
                <a:gd name="T1" fmla="*/ 0 h 67"/>
                <a:gd name="T2" fmla="*/ 28 w 60"/>
                <a:gd name="T3" fmla="*/ 10 h 67"/>
                <a:gd name="T4" fmla="*/ 60 w 60"/>
                <a:gd name="T5" fmla="*/ 28 h 67"/>
                <a:gd name="T6" fmla="*/ 50 w 60"/>
                <a:gd name="T7" fmla="*/ 32 h 67"/>
                <a:gd name="T8" fmla="*/ 60 w 60"/>
                <a:gd name="T9" fmla="*/ 28 h 67"/>
                <a:gd name="T10" fmla="*/ 57 w 60"/>
                <a:gd name="T11" fmla="*/ 17 h 67"/>
                <a:gd name="T12" fmla="*/ 47 w 60"/>
                <a:gd name="T13" fmla="*/ 19 h 67"/>
                <a:gd name="T14" fmla="*/ 44 w 60"/>
                <a:gd name="T15" fmla="*/ 3 h 67"/>
                <a:gd name="T16" fmla="*/ 42 w 60"/>
                <a:gd name="T17" fmla="*/ 14 h 67"/>
                <a:gd name="T18" fmla="*/ 44 w 60"/>
                <a:gd name="T19" fmla="*/ 3 h 67"/>
                <a:gd name="T20" fmla="*/ 0 w 60"/>
                <a:gd name="T21" fmla="*/ 28 h 67"/>
                <a:gd name="T22" fmla="*/ 10 w 60"/>
                <a:gd name="T23" fmla="*/ 32 h 67"/>
                <a:gd name="T24" fmla="*/ 3 w 60"/>
                <a:gd name="T25" fmla="*/ 17 h 67"/>
                <a:gd name="T26" fmla="*/ 14 w 60"/>
                <a:gd name="T27" fmla="*/ 18 h 67"/>
                <a:gd name="T28" fmla="*/ 3 w 60"/>
                <a:gd name="T29" fmla="*/ 17 h 67"/>
                <a:gd name="T30" fmla="*/ 19 w 60"/>
                <a:gd name="T31" fmla="*/ 14 h 67"/>
                <a:gd name="T32" fmla="*/ 17 w 60"/>
                <a:gd name="T33" fmla="*/ 3 h 67"/>
                <a:gd name="T34" fmla="*/ 30 w 60"/>
                <a:gd name="T35" fmla="*/ 15 h 67"/>
                <a:gd name="T36" fmla="*/ 46 w 60"/>
                <a:gd name="T37" fmla="*/ 31 h 67"/>
                <a:gd name="T38" fmla="*/ 39 w 60"/>
                <a:gd name="T39" fmla="*/ 44 h 67"/>
                <a:gd name="T40" fmla="*/ 39 w 60"/>
                <a:gd name="T41" fmla="*/ 46 h 67"/>
                <a:gd name="T42" fmla="*/ 41 w 60"/>
                <a:gd name="T43" fmla="*/ 47 h 67"/>
                <a:gd name="T44" fmla="*/ 41 w 60"/>
                <a:gd name="T45" fmla="*/ 52 h 67"/>
                <a:gd name="T46" fmla="*/ 41 w 60"/>
                <a:gd name="T47" fmla="*/ 53 h 67"/>
                <a:gd name="T48" fmla="*/ 41 w 60"/>
                <a:gd name="T49" fmla="*/ 58 h 67"/>
                <a:gd name="T50" fmla="*/ 40 w 60"/>
                <a:gd name="T51" fmla="*/ 59 h 67"/>
                <a:gd name="T52" fmla="*/ 20 w 60"/>
                <a:gd name="T53" fmla="*/ 61 h 67"/>
                <a:gd name="T54" fmla="*/ 19 w 60"/>
                <a:gd name="T55" fmla="*/ 57 h 67"/>
                <a:gd name="T56" fmla="*/ 20 w 60"/>
                <a:gd name="T57" fmla="*/ 54 h 67"/>
                <a:gd name="T58" fmla="*/ 19 w 60"/>
                <a:gd name="T59" fmla="*/ 51 h 67"/>
                <a:gd name="T60" fmla="*/ 20 w 60"/>
                <a:gd name="T61" fmla="*/ 47 h 67"/>
                <a:gd name="T62" fmla="*/ 22 w 60"/>
                <a:gd name="T63" fmla="*/ 47 h 67"/>
                <a:gd name="T64" fmla="*/ 17 w 60"/>
                <a:gd name="T65" fmla="*/ 39 h 67"/>
                <a:gd name="T66" fmla="*/ 19 w 60"/>
                <a:gd name="T67" fmla="*/ 19 h 67"/>
                <a:gd name="T68" fmla="*/ 35 w 60"/>
                <a:gd name="T69" fmla="*/ 62 h 67"/>
                <a:gd name="T70" fmla="*/ 30 w 60"/>
                <a:gd name="T71" fmla="*/ 67 h 67"/>
                <a:gd name="T72" fmla="*/ 35 w 60"/>
                <a:gd name="T73" fmla="*/ 62 h 67"/>
                <a:gd name="T74" fmla="*/ 23 w 60"/>
                <a:gd name="T75" fmla="*/ 57 h 67"/>
                <a:gd name="T76" fmla="*/ 23 w 60"/>
                <a:gd name="T77" fmla="*/ 57 h 67"/>
                <a:gd name="T78" fmla="*/ 38 w 60"/>
                <a:gd name="T79" fmla="*/ 55 h 67"/>
                <a:gd name="T80" fmla="*/ 38 w 60"/>
                <a:gd name="T81" fmla="*/ 49 h 67"/>
                <a:gd name="T82" fmla="*/ 23 w 60"/>
                <a:gd name="T83" fmla="*/ 51 h 67"/>
                <a:gd name="T84" fmla="*/ 38 w 60"/>
                <a:gd name="T85" fmla="*/ 50 h 67"/>
                <a:gd name="T86" fmla="*/ 38 w 60"/>
                <a:gd name="T8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7">
                  <a:moveTo>
                    <a:pt x="28" y="0"/>
                  </a:moveTo>
                  <a:cubicBezTo>
                    <a:pt x="32" y="0"/>
                    <a:pt x="32" y="0"/>
                    <a:pt x="32" y="0"/>
                  </a:cubicBezTo>
                  <a:cubicBezTo>
                    <a:pt x="32" y="10"/>
                    <a:pt x="32" y="10"/>
                    <a:pt x="32" y="10"/>
                  </a:cubicBezTo>
                  <a:cubicBezTo>
                    <a:pt x="28" y="10"/>
                    <a:pt x="28" y="10"/>
                    <a:pt x="28" y="10"/>
                  </a:cubicBezTo>
                  <a:cubicBezTo>
                    <a:pt x="28" y="0"/>
                    <a:pt x="28" y="0"/>
                    <a:pt x="28" y="0"/>
                  </a:cubicBezTo>
                  <a:close/>
                  <a:moveTo>
                    <a:pt x="60" y="28"/>
                  </a:moveTo>
                  <a:cubicBezTo>
                    <a:pt x="60" y="32"/>
                    <a:pt x="60" y="32"/>
                    <a:pt x="60" y="32"/>
                  </a:cubicBezTo>
                  <a:cubicBezTo>
                    <a:pt x="50" y="32"/>
                    <a:pt x="50" y="32"/>
                    <a:pt x="50" y="32"/>
                  </a:cubicBezTo>
                  <a:cubicBezTo>
                    <a:pt x="50" y="28"/>
                    <a:pt x="50" y="28"/>
                    <a:pt x="50" y="28"/>
                  </a:cubicBezTo>
                  <a:cubicBezTo>
                    <a:pt x="60" y="28"/>
                    <a:pt x="60" y="28"/>
                    <a:pt x="60" y="28"/>
                  </a:cubicBezTo>
                  <a:close/>
                  <a:moveTo>
                    <a:pt x="55" y="14"/>
                  </a:moveTo>
                  <a:cubicBezTo>
                    <a:pt x="57" y="17"/>
                    <a:pt x="57" y="17"/>
                    <a:pt x="57" y="17"/>
                  </a:cubicBezTo>
                  <a:cubicBezTo>
                    <a:pt x="49" y="22"/>
                    <a:pt x="49" y="22"/>
                    <a:pt x="49" y="22"/>
                  </a:cubicBezTo>
                  <a:cubicBezTo>
                    <a:pt x="47" y="19"/>
                    <a:pt x="47" y="19"/>
                    <a:pt x="47" y="19"/>
                  </a:cubicBezTo>
                  <a:cubicBezTo>
                    <a:pt x="55" y="14"/>
                    <a:pt x="55" y="14"/>
                    <a:pt x="55" y="14"/>
                  </a:cubicBezTo>
                  <a:close/>
                  <a:moveTo>
                    <a:pt x="44" y="3"/>
                  </a:moveTo>
                  <a:cubicBezTo>
                    <a:pt x="39" y="12"/>
                    <a:pt x="39" y="12"/>
                    <a:pt x="39" y="12"/>
                  </a:cubicBezTo>
                  <a:cubicBezTo>
                    <a:pt x="42" y="14"/>
                    <a:pt x="42" y="14"/>
                    <a:pt x="42" y="14"/>
                  </a:cubicBezTo>
                  <a:cubicBezTo>
                    <a:pt x="47" y="5"/>
                    <a:pt x="47" y="5"/>
                    <a:pt x="47" y="5"/>
                  </a:cubicBezTo>
                  <a:cubicBezTo>
                    <a:pt x="44" y="3"/>
                    <a:pt x="44" y="3"/>
                    <a:pt x="44" y="3"/>
                  </a:cubicBezTo>
                  <a:close/>
                  <a:moveTo>
                    <a:pt x="0" y="32"/>
                  </a:moveTo>
                  <a:cubicBezTo>
                    <a:pt x="0" y="28"/>
                    <a:pt x="0" y="28"/>
                    <a:pt x="0" y="28"/>
                  </a:cubicBezTo>
                  <a:cubicBezTo>
                    <a:pt x="10" y="28"/>
                    <a:pt x="10" y="28"/>
                    <a:pt x="10" y="28"/>
                  </a:cubicBezTo>
                  <a:cubicBezTo>
                    <a:pt x="10" y="32"/>
                    <a:pt x="10" y="32"/>
                    <a:pt x="10" y="32"/>
                  </a:cubicBezTo>
                  <a:cubicBezTo>
                    <a:pt x="0" y="32"/>
                    <a:pt x="0" y="32"/>
                    <a:pt x="0" y="32"/>
                  </a:cubicBezTo>
                  <a:close/>
                  <a:moveTo>
                    <a:pt x="3" y="17"/>
                  </a:moveTo>
                  <a:cubicBezTo>
                    <a:pt x="5" y="14"/>
                    <a:pt x="5" y="14"/>
                    <a:pt x="5" y="14"/>
                  </a:cubicBezTo>
                  <a:cubicBezTo>
                    <a:pt x="14" y="18"/>
                    <a:pt x="14" y="18"/>
                    <a:pt x="14" y="18"/>
                  </a:cubicBezTo>
                  <a:cubicBezTo>
                    <a:pt x="12" y="22"/>
                    <a:pt x="12" y="22"/>
                    <a:pt x="12" y="22"/>
                  </a:cubicBezTo>
                  <a:cubicBezTo>
                    <a:pt x="3" y="17"/>
                    <a:pt x="3" y="17"/>
                    <a:pt x="3" y="17"/>
                  </a:cubicBezTo>
                  <a:close/>
                  <a:moveTo>
                    <a:pt x="14" y="5"/>
                  </a:moveTo>
                  <a:cubicBezTo>
                    <a:pt x="19" y="14"/>
                    <a:pt x="19" y="14"/>
                    <a:pt x="19" y="14"/>
                  </a:cubicBezTo>
                  <a:cubicBezTo>
                    <a:pt x="22" y="12"/>
                    <a:pt x="22" y="12"/>
                    <a:pt x="22" y="12"/>
                  </a:cubicBezTo>
                  <a:cubicBezTo>
                    <a:pt x="17" y="3"/>
                    <a:pt x="17" y="3"/>
                    <a:pt x="17" y="3"/>
                  </a:cubicBezTo>
                  <a:cubicBezTo>
                    <a:pt x="14" y="5"/>
                    <a:pt x="14" y="5"/>
                    <a:pt x="14" y="5"/>
                  </a:cubicBezTo>
                  <a:close/>
                  <a:moveTo>
                    <a:pt x="30" y="15"/>
                  </a:moveTo>
                  <a:cubicBezTo>
                    <a:pt x="34" y="15"/>
                    <a:pt x="39" y="17"/>
                    <a:pt x="42" y="19"/>
                  </a:cubicBezTo>
                  <a:cubicBezTo>
                    <a:pt x="44" y="22"/>
                    <a:pt x="46" y="26"/>
                    <a:pt x="46" y="31"/>
                  </a:cubicBezTo>
                  <a:cubicBezTo>
                    <a:pt x="46" y="34"/>
                    <a:pt x="45" y="36"/>
                    <a:pt x="44" y="39"/>
                  </a:cubicBezTo>
                  <a:cubicBezTo>
                    <a:pt x="43" y="41"/>
                    <a:pt x="41" y="43"/>
                    <a:pt x="39" y="44"/>
                  </a:cubicBezTo>
                  <a:cubicBezTo>
                    <a:pt x="39" y="46"/>
                    <a:pt x="39" y="46"/>
                    <a:pt x="39" y="46"/>
                  </a:cubicBezTo>
                  <a:cubicBezTo>
                    <a:pt x="39" y="46"/>
                    <a:pt x="39" y="46"/>
                    <a:pt x="39" y="46"/>
                  </a:cubicBezTo>
                  <a:cubicBezTo>
                    <a:pt x="41" y="46"/>
                    <a:pt x="41" y="46"/>
                    <a:pt x="41" y="46"/>
                  </a:cubicBezTo>
                  <a:cubicBezTo>
                    <a:pt x="41" y="47"/>
                    <a:pt x="41" y="47"/>
                    <a:pt x="41" y="47"/>
                  </a:cubicBezTo>
                  <a:cubicBezTo>
                    <a:pt x="41" y="48"/>
                    <a:pt x="42" y="49"/>
                    <a:pt x="42" y="50"/>
                  </a:cubicBezTo>
                  <a:cubicBezTo>
                    <a:pt x="42" y="50"/>
                    <a:pt x="41" y="51"/>
                    <a:pt x="41" y="52"/>
                  </a:cubicBezTo>
                  <a:cubicBezTo>
                    <a:pt x="41" y="52"/>
                    <a:pt x="41" y="52"/>
                    <a:pt x="41" y="52"/>
                  </a:cubicBezTo>
                  <a:cubicBezTo>
                    <a:pt x="41" y="53"/>
                    <a:pt x="41" y="53"/>
                    <a:pt x="41" y="53"/>
                  </a:cubicBezTo>
                  <a:cubicBezTo>
                    <a:pt x="41" y="54"/>
                    <a:pt x="42" y="55"/>
                    <a:pt x="42" y="55"/>
                  </a:cubicBezTo>
                  <a:cubicBezTo>
                    <a:pt x="42" y="56"/>
                    <a:pt x="41" y="57"/>
                    <a:pt x="41" y="58"/>
                  </a:cubicBezTo>
                  <a:cubicBezTo>
                    <a:pt x="41" y="59"/>
                    <a:pt x="41" y="59"/>
                    <a:pt x="41" y="59"/>
                  </a:cubicBezTo>
                  <a:cubicBezTo>
                    <a:pt x="40" y="59"/>
                    <a:pt x="40" y="59"/>
                    <a:pt x="40" y="59"/>
                  </a:cubicBezTo>
                  <a:cubicBezTo>
                    <a:pt x="22" y="61"/>
                    <a:pt x="22" y="61"/>
                    <a:pt x="22" y="61"/>
                  </a:cubicBezTo>
                  <a:cubicBezTo>
                    <a:pt x="20" y="61"/>
                    <a:pt x="20" y="61"/>
                    <a:pt x="20" y="61"/>
                  </a:cubicBezTo>
                  <a:cubicBezTo>
                    <a:pt x="20" y="60"/>
                    <a:pt x="20" y="60"/>
                    <a:pt x="20" y="60"/>
                  </a:cubicBezTo>
                  <a:cubicBezTo>
                    <a:pt x="20" y="59"/>
                    <a:pt x="19" y="58"/>
                    <a:pt x="19" y="57"/>
                  </a:cubicBezTo>
                  <a:cubicBezTo>
                    <a:pt x="19" y="56"/>
                    <a:pt x="19" y="55"/>
                    <a:pt x="20" y="54"/>
                  </a:cubicBezTo>
                  <a:cubicBezTo>
                    <a:pt x="20" y="54"/>
                    <a:pt x="20" y="54"/>
                    <a:pt x="20" y="54"/>
                  </a:cubicBezTo>
                  <a:cubicBezTo>
                    <a:pt x="20" y="54"/>
                    <a:pt x="20" y="54"/>
                    <a:pt x="20" y="54"/>
                  </a:cubicBezTo>
                  <a:cubicBezTo>
                    <a:pt x="20" y="53"/>
                    <a:pt x="19" y="52"/>
                    <a:pt x="19" y="51"/>
                  </a:cubicBezTo>
                  <a:cubicBezTo>
                    <a:pt x="19" y="50"/>
                    <a:pt x="19" y="49"/>
                    <a:pt x="20" y="48"/>
                  </a:cubicBezTo>
                  <a:cubicBezTo>
                    <a:pt x="20" y="47"/>
                    <a:pt x="20" y="47"/>
                    <a:pt x="20" y="47"/>
                  </a:cubicBezTo>
                  <a:cubicBezTo>
                    <a:pt x="21" y="47"/>
                    <a:pt x="21" y="47"/>
                    <a:pt x="21" y="47"/>
                  </a:cubicBezTo>
                  <a:cubicBezTo>
                    <a:pt x="22" y="47"/>
                    <a:pt x="22" y="47"/>
                    <a:pt x="22" y="47"/>
                  </a:cubicBezTo>
                  <a:cubicBezTo>
                    <a:pt x="22" y="44"/>
                    <a:pt x="22" y="44"/>
                    <a:pt x="22" y="44"/>
                  </a:cubicBezTo>
                  <a:cubicBezTo>
                    <a:pt x="20" y="43"/>
                    <a:pt x="18" y="41"/>
                    <a:pt x="17" y="39"/>
                  </a:cubicBezTo>
                  <a:cubicBezTo>
                    <a:pt x="15" y="37"/>
                    <a:pt x="14" y="34"/>
                    <a:pt x="14" y="31"/>
                  </a:cubicBezTo>
                  <a:cubicBezTo>
                    <a:pt x="14" y="26"/>
                    <a:pt x="16" y="22"/>
                    <a:pt x="19" y="19"/>
                  </a:cubicBezTo>
                  <a:cubicBezTo>
                    <a:pt x="22" y="17"/>
                    <a:pt x="26" y="15"/>
                    <a:pt x="30" y="15"/>
                  </a:cubicBezTo>
                  <a:close/>
                  <a:moveTo>
                    <a:pt x="35" y="62"/>
                  </a:moveTo>
                  <a:cubicBezTo>
                    <a:pt x="35" y="62"/>
                    <a:pt x="35" y="62"/>
                    <a:pt x="35" y="62"/>
                  </a:cubicBezTo>
                  <a:cubicBezTo>
                    <a:pt x="35" y="65"/>
                    <a:pt x="33" y="67"/>
                    <a:pt x="30" y="67"/>
                  </a:cubicBezTo>
                  <a:cubicBezTo>
                    <a:pt x="28" y="67"/>
                    <a:pt x="26" y="65"/>
                    <a:pt x="26" y="63"/>
                  </a:cubicBezTo>
                  <a:cubicBezTo>
                    <a:pt x="35" y="62"/>
                    <a:pt x="35" y="62"/>
                    <a:pt x="35" y="62"/>
                  </a:cubicBezTo>
                  <a:close/>
                  <a:moveTo>
                    <a:pt x="38" y="55"/>
                  </a:moveTo>
                  <a:cubicBezTo>
                    <a:pt x="23" y="57"/>
                    <a:pt x="23" y="57"/>
                    <a:pt x="23" y="57"/>
                  </a:cubicBezTo>
                  <a:cubicBezTo>
                    <a:pt x="23" y="57"/>
                    <a:pt x="23" y="57"/>
                    <a:pt x="23" y="57"/>
                  </a:cubicBezTo>
                  <a:cubicBezTo>
                    <a:pt x="23" y="57"/>
                    <a:pt x="23" y="57"/>
                    <a:pt x="23" y="57"/>
                  </a:cubicBezTo>
                  <a:cubicBezTo>
                    <a:pt x="38" y="56"/>
                    <a:pt x="38" y="56"/>
                    <a:pt x="38" y="56"/>
                  </a:cubicBezTo>
                  <a:cubicBezTo>
                    <a:pt x="38" y="56"/>
                    <a:pt x="38" y="56"/>
                    <a:pt x="38" y="55"/>
                  </a:cubicBezTo>
                  <a:cubicBezTo>
                    <a:pt x="38" y="55"/>
                    <a:pt x="38" y="55"/>
                    <a:pt x="38" y="55"/>
                  </a:cubicBezTo>
                  <a:close/>
                  <a:moveTo>
                    <a:pt x="38" y="49"/>
                  </a:moveTo>
                  <a:cubicBezTo>
                    <a:pt x="23" y="51"/>
                    <a:pt x="23" y="51"/>
                    <a:pt x="23" y="51"/>
                  </a:cubicBezTo>
                  <a:cubicBezTo>
                    <a:pt x="23" y="51"/>
                    <a:pt x="23" y="51"/>
                    <a:pt x="23" y="51"/>
                  </a:cubicBezTo>
                  <a:cubicBezTo>
                    <a:pt x="23" y="51"/>
                    <a:pt x="23" y="51"/>
                    <a:pt x="23" y="51"/>
                  </a:cubicBezTo>
                  <a:cubicBezTo>
                    <a:pt x="38" y="50"/>
                    <a:pt x="38" y="50"/>
                    <a:pt x="38" y="50"/>
                  </a:cubicBezTo>
                  <a:cubicBezTo>
                    <a:pt x="38" y="50"/>
                    <a:pt x="38" y="50"/>
                    <a:pt x="38" y="50"/>
                  </a:cubicBezTo>
                  <a:cubicBezTo>
                    <a:pt x="38" y="49"/>
                    <a:pt x="38" y="49"/>
                    <a:pt x="38" y="4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文本框 17"/>
            <p:cNvSpPr txBox="1"/>
            <p:nvPr/>
          </p:nvSpPr>
          <p:spPr>
            <a:xfrm>
              <a:off x="1999512" y="4055486"/>
              <a:ext cx="866140" cy="337185"/>
            </a:xfrm>
            <a:prstGeom prst="rect">
              <a:avLst/>
            </a:prstGeom>
            <a:noFill/>
          </p:spPr>
          <p:txBody>
            <a:bodyPr wrap="none" rtlCol="0">
              <a:spAutoFit/>
            </a:bodyPr>
            <a:lstStyle/>
            <a:p>
              <a:r>
                <a:rPr lang="en-US" altLang="zh-CN" sz="1600" b="1" dirty="0">
                  <a:solidFill>
                    <a:prstClr val="white"/>
                  </a:solidFill>
                </a:rPr>
                <a:t>      </a:t>
              </a:r>
              <a:r>
                <a:rPr lang="zh-CN" altLang="en-US" sz="1600" b="1" dirty="0">
                  <a:solidFill>
                    <a:prstClr val="white"/>
                  </a:solidFill>
                </a:rPr>
                <a:t>特色</a:t>
              </a:r>
              <a:endParaRPr lang="zh-CN" altLang="en-US" sz="1600" b="1" dirty="0">
                <a:solidFill>
                  <a:prstClr val="white"/>
                </a:solidFill>
              </a:endParaRPr>
            </a:p>
          </p:txBody>
        </p:sp>
      </p:grpSp>
      <p:grpSp>
        <p:nvGrpSpPr>
          <p:cNvPr id="19" name="组合 18"/>
          <p:cNvGrpSpPr/>
          <p:nvPr/>
        </p:nvGrpSpPr>
        <p:grpSpPr>
          <a:xfrm>
            <a:off x="5062082" y="3279908"/>
            <a:ext cx="830188" cy="743709"/>
            <a:chOff x="4494392" y="3060198"/>
            <a:chExt cx="830188" cy="743709"/>
          </a:xfrm>
        </p:grpSpPr>
        <p:sp>
          <p:nvSpPr>
            <p:cNvPr id="20" name="Freeform 69"/>
            <p:cNvSpPr>
              <a:spLocks noEditPoints="1"/>
            </p:cNvSpPr>
            <p:nvPr/>
          </p:nvSpPr>
          <p:spPr bwMode="auto">
            <a:xfrm>
              <a:off x="4795124" y="3060198"/>
              <a:ext cx="529456" cy="434197"/>
            </a:xfrm>
            <a:custGeom>
              <a:avLst/>
              <a:gdLst>
                <a:gd name="T0" fmla="*/ 207 w 239"/>
                <a:gd name="T1" fmla="*/ 4 h 196"/>
                <a:gd name="T2" fmla="*/ 199 w 239"/>
                <a:gd name="T3" fmla="*/ 43 h 196"/>
                <a:gd name="T4" fmla="*/ 184 w 239"/>
                <a:gd name="T5" fmla="*/ 4 h 196"/>
                <a:gd name="T6" fmla="*/ 207 w 239"/>
                <a:gd name="T7" fmla="*/ 86 h 196"/>
                <a:gd name="T8" fmla="*/ 184 w 239"/>
                <a:gd name="T9" fmla="*/ 196 h 196"/>
                <a:gd name="T10" fmla="*/ 199 w 239"/>
                <a:gd name="T11" fmla="*/ 78 h 196"/>
                <a:gd name="T12" fmla="*/ 207 w 239"/>
                <a:gd name="T13" fmla="*/ 86 h 196"/>
                <a:gd name="T14" fmla="*/ 239 w 239"/>
                <a:gd name="T15" fmla="*/ 0 h 196"/>
                <a:gd name="T16" fmla="*/ 211 w 239"/>
                <a:gd name="T17" fmla="*/ 196 h 196"/>
                <a:gd name="T18" fmla="*/ 219 w 239"/>
                <a:gd name="T19" fmla="*/ 63 h 196"/>
                <a:gd name="T20" fmla="*/ 211 w 239"/>
                <a:gd name="T21" fmla="*/ 39 h 196"/>
                <a:gd name="T22" fmla="*/ 211 w 239"/>
                <a:gd name="T23" fmla="*/ 0 h 196"/>
                <a:gd name="T24" fmla="*/ 176 w 239"/>
                <a:gd name="T25" fmla="*/ 27 h 196"/>
                <a:gd name="T26" fmla="*/ 172 w 239"/>
                <a:gd name="T27" fmla="*/ 51 h 196"/>
                <a:gd name="T28" fmla="*/ 176 w 239"/>
                <a:gd name="T29" fmla="*/ 70 h 196"/>
                <a:gd name="T30" fmla="*/ 153 w 239"/>
                <a:gd name="T31" fmla="*/ 27 h 196"/>
                <a:gd name="T32" fmla="*/ 176 w 239"/>
                <a:gd name="T33" fmla="*/ 106 h 196"/>
                <a:gd name="T34" fmla="*/ 153 w 239"/>
                <a:gd name="T35" fmla="*/ 196 h 196"/>
                <a:gd name="T36" fmla="*/ 176 w 239"/>
                <a:gd name="T37" fmla="*/ 106 h 196"/>
                <a:gd name="T38" fmla="*/ 121 w 239"/>
                <a:gd name="T39" fmla="*/ 43 h 196"/>
                <a:gd name="T40" fmla="*/ 149 w 239"/>
                <a:gd name="T41" fmla="*/ 102 h 196"/>
                <a:gd name="T42" fmla="*/ 133 w 239"/>
                <a:gd name="T43" fmla="*/ 106 h 196"/>
                <a:gd name="T44" fmla="*/ 121 w 239"/>
                <a:gd name="T45" fmla="*/ 98 h 196"/>
                <a:gd name="T46" fmla="*/ 121 w 239"/>
                <a:gd name="T47" fmla="*/ 43 h 196"/>
                <a:gd name="T48" fmla="*/ 149 w 239"/>
                <a:gd name="T49" fmla="*/ 196 h 196"/>
                <a:gd name="T50" fmla="*/ 121 w 239"/>
                <a:gd name="T51" fmla="*/ 133 h 196"/>
                <a:gd name="T52" fmla="*/ 133 w 239"/>
                <a:gd name="T53" fmla="*/ 149 h 196"/>
                <a:gd name="T54" fmla="*/ 149 w 239"/>
                <a:gd name="T55" fmla="*/ 137 h 196"/>
                <a:gd name="T56" fmla="*/ 90 w 239"/>
                <a:gd name="T57" fmla="*/ 63 h 196"/>
                <a:gd name="T58" fmla="*/ 117 w 239"/>
                <a:gd name="T59" fmla="*/ 102 h 196"/>
                <a:gd name="T60" fmla="*/ 90 w 239"/>
                <a:gd name="T61" fmla="*/ 117 h 196"/>
                <a:gd name="T62" fmla="*/ 90 w 239"/>
                <a:gd name="T63" fmla="*/ 63 h 196"/>
                <a:gd name="T64" fmla="*/ 117 w 239"/>
                <a:gd name="T65" fmla="*/ 196 h 196"/>
                <a:gd name="T66" fmla="*/ 90 w 239"/>
                <a:gd name="T67" fmla="*/ 145 h 196"/>
                <a:gd name="T68" fmla="*/ 117 w 239"/>
                <a:gd name="T69" fmla="*/ 129 h 196"/>
                <a:gd name="T70" fmla="*/ 86 w 239"/>
                <a:gd name="T71" fmla="*/ 78 h 196"/>
                <a:gd name="T72" fmla="*/ 70 w 239"/>
                <a:gd name="T73" fmla="*/ 133 h 196"/>
                <a:gd name="T74" fmla="*/ 62 w 239"/>
                <a:gd name="T75" fmla="*/ 78 h 196"/>
                <a:gd name="T76" fmla="*/ 86 w 239"/>
                <a:gd name="T77" fmla="*/ 149 h 196"/>
                <a:gd name="T78" fmla="*/ 62 w 239"/>
                <a:gd name="T79" fmla="*/ 196 h 196"/>
                <a:gd name="T80" fmla="*/ 66 w 239"/>
                <a:gd name="T81" fmla="*/ 160 h 196"/>
                <a:gd name="T82" fmla="*/ 86 w 239"/>
                <a:gd name="T83" fmla="*/ 149 h 196"/>
                <a:gd name="T84" fmla="*/ 31 w 239"/>
                <a:gd name="T85" fmla="*/ 66 h 196"/>
                <a:gd name="T86" fmla="*/ 59 w 239"/>
                <a:gd name="T87" fmla="*/ 117 h 196"/>
                <a:gd name="T88" fmla="*/ 51 w 239"/>
                <a:gd name="T89" fmla="*/ 113 h 196"/>
                <a:gd name="T90" fmla="*/ 31 w 239"/>
                <a:gd name="T91" fmla="*/ 121 h 196"/>
                <a:gd name="T92" fmla="*/ 31 w 239"/>
                <a:gd name="T93" fmla="*/ 66 h 196"/>
                <a:gd name="T94" fmla="*/ 59 w 239"/>
                <a:gd name="T95" fmla="*/ 196 h 196"/>
                <a:gd name="T96" fmla="*/ 31 w 239"/>
                <a:gd name="T97" fmla="*/ 149 h 196"/>
                <a:gd name="T98" fmla="*/ 59 w 239"/>
                <a:gd name="T99" fmla="*/ 153 h 196"/>
                <a:gd name="T100" fmla="*/ 0 w 239"/>
                <a:gd name="T101" fmla="*/ 90 h 196"/>
                <a:gd name="T102" fmla="*/ 27 w 239"/>
                <a:gd name="T103" fmla="*/ 125 h 196"/>
                <a:gd name="T104" fmla="*/ 23 w 239"/>
                <a:gd name="T105" fmla="*/ 156 h 196"/>
                <a:gd name="T106" fmla="*/ 27 w 239"/>
                <a:gd name="T107" fmla="*/ 196 h 196"/>
                <a:gd name="T108" fmla="*/ 0 w 239"/>
                <a:gd name="T109" fmla="*/ 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 h="196">
                  <a:moveTo>
                    <a:pt x="184" y="4"/>
                  </a:moveTo>
                  <a:lnTo>
                    <a:pt x="207" y="4"/>
                  </a:lnTo>
                  <a:lnTo>
                    <a:pt x="207" y="39"/>
                  </a:lnTo>
                  <a:lnTo>
                    <a:pt x="199" y="43"/>
                  </a:lnTo>
                  <a:lnTo>
                    <a:pt x="184" y="47"/>
                  </a:lnTo>
                  <a:lnTo>
                    <a:pt x="184" y="4"/>
                  </a:lnTo>
                  <a:lnTo>
                    <a:pt x="184" y="4"/>
                  </a:lnTo>
                  <a:close/>
                  <a:moveTo>
                    <a:pt x="207" y="86"/>
                  </a:moveTo>
                  <a:lnTo>
                    <a:pt x="207" y="196"/>
                  </a:lnTo>
                  <a:lnTo>
                    <a:pt x="184" y="196"/>
                  </a:lnTo>
                  <a:lnTo>
                    <a:pt x="184" y="98"/>
                  </a:lnTo>
                  <a:lnTo>
                    <a:pt x="199" y="78"/>
                  </a:lnTo>
                  <a:lnTo>
                    <a:pt x="207" y="86"/>
                  </a:lnTo>
                  <a:lnTo>
                    <a:pt x="207" y="86"/>
                  </a:lnTo>
                  <a:close/>
                  <a:moveTo>
                    <a:pt x="211" y="0"/>
                  </a:moveTo>
                  <a:lnTo>
                    <a:pt x="239" y="0"/>
                  </a:lnTo>
                  <a:lnTo>
                    <a:pt x="239" y="196"/>
                  </a:lnTo>
                  <a:lnTo>
                    <a:pt x="211" y="196"/>
                  </a:lnTo>
                  <a:lnTo>
                    <a:pt x="211" y="82"/>
                  </a:lnTo>
                  <a:lnTo>
                    <a:pt x="219" y="63"/>
                  </a:lnTo>
                  <a:lnTo>
                    <a:pt x="223" y="35"/>
                  </a:lnTo>
                  <a:lnTo>
                    <a:pt x="211" y="39"/>
                  </a:lnTo>
                  <a:lnTo>
                    <a:pt x="211" y="0"/>
                  </a:lnTo>
                  <a:lnTo>
                    <a:pt x="211" y="0"/>
                  </a:lnTo>
                  <a:close/>
                  <a:moveTo>
                    <a:pt x="153" y="27"/>
                  </a:moveTo>
                  <a:lnTo>
                    <a:pt x="176" y="27"/>
                  </a:lnTo>
                  <a:lnTo>
                    <a:pt x="176" y="51"/>
                  </a:lnTo>
                  <a:lnTo>
                    <a:pt x="172" y="51"/>
                  </a:lnTo>
                  <a:lnTo>
                    <a:pt x="176" y="59"/>
                  </a:lnTo>
                  <a:lnTo>
                    <a:pt x="176" y="70"/>
                  </a:lnTo>
                  <a:lnTo>
                    <a:pt x="153" y="94"/>
                  </a:lnTo>
                  <a:lnTo>
                    <a:pt x="153" y="27"/>
                  </a:lnTo>
                  <a:lnTo>
                    <a:pt x="153" y="27"/>
                  </a:lnTo>
                  <a:close/>
                  <a:moveTo>
                    <a:pt x="176" y="106"/>
                  </a:moveTo>
                  <a:lnTo>
                    <a:pt x="176" y="196"/>
                  </a:lnTo>
                  <a:lnTo>
                    <a:pt x="153" y="196"/>
                  </a:lnTo>
                  <a:lnTo>
                    <a:pt x="153" y="129"/>
                  </a:lnTo>
                  <a:lnTo>
                    <a:pt x="176" y="106"/>
                  </a:lnTo>
                  <a:lnTo>
                    <a:pt x="176" y="106"/>
                  </a:lnTo>
                  <a:close/>
                  <a:moveTo>
                    <a:pt x="121" y="43"/>
                  </a:moveTo>
                  <a:lnTo>
                    <a:pt x="149" y="43"/>
                  </a:lnTo>
                  <a:lnTo>
                    <a:pt x="149" y="102"/>
                  </a:lnTo>
                  <a:lnTo>
                    <a:pt x="137" y="113"/>
                  </a:lnTo>
                  <a:lnTo>
                    <a:pt x="133" y="106"/>
                  </a:lnTo>
                  <a:lnTo>
                    <a:pt x="125" y="98"/>
                  </a:lnTo>
                  <a:lnTo>
                    <a:pt x="121" y="98"/>
                  </a:lnTo>
                  <a:lnTo>
                    <a:pt x="121" y="43"/>
                  </a:lnTo>
                  <a:lnTo>
                    <a:pt x="121" y="43"/>
                  </a:lnTo>
                  <a:close/>
                  <a:moveTo>
                    <a:pt x="149" y="137"/>
                  </a:moveTo>
                  <a:lnTo>
                    <a:pt x="149" y="196"/>
                  </a:lnTo>
                  <a:lnTo>
                    <a:pt x="121" y="196"/>
                  </a:lnTo>
                  <a:lnTo>
                    <a:pt x="121" y="133"/>
                  </a:lnTo>
                  <a:lnTo>
                    <a:pt x="125" y="137"/>
                  </a:lnTo>
                  <a:lnTo>
                    <a:pt x="133" y="149"/>
                  </a:lnTo>
                  <a:lnTo>
                    <a:pt x="145" y="137"/>
                  </a:lnTo>
                  <a:lnTo>
                    <a:pt x="149" y="137"/>
                  </a:lnTo>
                  <a:lnTo>
                    <a:pt x="149" y="137"/>
                  </a:lnTo>
                  <a:close/>
                  <a:moveTo>
                    <a:pt x="90" y="63"/>
                  </a:moveTo>
                  <a:lnTo>
                    <a:pt x="117" y="63"/>
                  </a:lnTo>
                  <a:lnTo>
                    <a:pt x="117" y="102"/>
                  </a:lnTo>
                  <a:lnTo>
                    <a:pt x="113" y="102"/>
                  </a:lnTo>
                  <a:lnTo>
                    <a:pt x="90" y="117"/>
                  </a:lnTo>
                  <a:lnTo>
                    <a:pt x="90" y="63"/>
                  </a:lnTo>
                  <a:lnTo>
                    <a:pt x="90" y="63"/>
                  </a:lnTo>
                  <a:close/>
                  <a:moveTo>
                    <a:pt x="117" y="129"/>
                  </a:moveTo>
                  <a:lnTo>
                    <a:pt x="117" y="196"/>
                  </a:lnTo>
                  <a:lnTo>
                    <a:pt x="90" y="196"/>
                  </a:lnTo>
                  <a:lnTo>
                    <a:pt x="90" y="145"/>
                  </a:lnTo>
                  <a:lnTo>
                    <a:pt x="117" y="129"/>
                  </a:lnTo>
                  <a:lnTo>
                    <a:pt x="117" y="129"/>
                  </a:lnTo>
                  <a:close/>
                  <a:moveTo>
                    <a:pt x="62" y="78"/>
                  </a:moveTo>
                  <a:lnTo>
                    <a:pt x="86" y="78"/>
                  </a:lnTo>
                  <a:lnTo>
                    <a:pt x="86" y="121"/>
                  </a:lnTo>
                  <a:lnTo>
                    <a:pt x="70" y="133"/>
                  </a:lnTo>
                  <a:lnTo>
                    <a:pt x="62" y="125"/>
                  </a:lnTo>
                  <a:lnTo>
                    <a:pt x="62" y="78"/>
                  </a:lnTo>
                  <a:lnTo>
                    <a:pt x="62" y="78"/>
                  </a:lnTo>
                  <a:close/>
                  <a:moveTo>
                    <a:pt x="86" y="149"/>
                  </a:moveTo>
                  <a:lnTo>
                    <a:pt x="86" y="196"/>
                  </a:lnTo>
                  <a:lnTo>
                    <a:pt x="62" y="196"/>
                  </a:lnTo>
                  <a:lnTo>
                    <a:pt x="62" y="156"/>
                  </a:lnTo>
                  <a:lnTo>
                    <a:pt x="66" y="160"/>
                  </a:lnTo>
                  <a:lnTo>
                    <a:pt x="74" y="156"/>
                  </a:lnTo>
                  <a:lnTo>
                    <a:pt x="86" y="149"/>
                  </a:lnTo>
                  <a:lnTo>
                    <a:pt x="86" y="149"/>
                  </a:lnTo>
                  <a:close/>
                  <a:moveTo>
                    <a:pt x="31" y="66"/>
                  </a:moveTo>
                  <a:lnTo>
                    <a:pt x="59" y="66"/>
                  </a:lnTo>
                  <a:lnTo>
                    <a:pt x="59" y="117"/>
                  </a:lnTo>
                  <a:lnTo>
                    <a:pt x="55" y="117"/>
                  </a:lnTo>
                  <a:lnTo>
                    <a:pt x="51" y="113"/>
                  </a:lnTo>
                  <a:lnTo>
                    <a:pt x="43" y="117"/>
                  </a:lnTo>
                  <a:lnTo>
                    <a:pt x="31" y="121"/>
                  </a:lnTo>
                  <a:lnTo>
                    <a:pt x="31" y="66"/>
                  </a:lnTo>
                  <a:lnTo>
                    <a:pt x="31" y="66"/>
                  </a:lnTo>
                  <a:close/>
                  <a:moveTo>
                    <a:pt x="59" y="153"/>
                  </a:moveTo>
                  <a:lnTo>
                    <a:pt x="59" y="196"/>
                  </a:lnTo>
                  <a:lnTo>
                    <a:pt x="31" y="196"/>
                  </a:lnTo>
                  <a:lnTo>
                    <a:pt x="31" y="149"/>
                  </a:lnTo>
                  <a:lnTo>
                    <a:pt x="47" y="141"/>
                  </a:lnTo>
                  <a:lnTo>
                    <a:pt x="59" y="153"/>
                  </a:lnTo>
                  <a:lnTo>
                    <a:pt x="59" y="153"/>
                  </a:lnTo>
                  <a:close/>
                  <a:moveTo>
                    <a:pt x="0" y="90"/>
                  </a:moveTo>
                  <a:lnTo>
                    <a:pt x="27" y="90"/>
                  </a:lnTo>
                  <a:lnTo>
                    <a:pt x="27" y="125"/>
                  </a:lnTo>
                  <a:lnTo>
                    <a:pt x="12" y="133"/>
                  </a:lnTo>
                  <a:lnTo>
                    <a:pt x="23" y="156"/>
                  </a:lnTo>
                  <a:lnTo>
                    <a:pt x="27" y="153"/>
                  </a:lnTo>
                  <a:lnTo>
                    <a:pt x="27" y="196"/>
                  </a:lnTo>
                  <a:lnTo>
                    <a:pt x="0" y="196"/>
                  </a:lnTo>
                  <a:lnTo>
                    <a:pt x="0" y="9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文本框 20"/>
            <p:cNvSpPr txBox="1"/>
            <p:nvPr/>
          </p:nvSpPr>
          <p:spPr>
            <a:xfrm>
              <a:off x="4494392" y="3466722"/>
              <a:ext cx="753110" cy="337185"/>
            </a:xfrm>
            <a:prstGeom prst="rect">
              <a:avLst/>
            </a:prstGeom>
            <a:noFill/>
          </p:spPr>
          <p:txBody>
            <a:bodyPr wrap="none" rtlCol="0">
              <a:spAutoFit/>
            </a:bodyPr>
            <a:lstStyle/>
            <a:p>
              <a:r>
                <a:rPr lang="en-US" altLang="zh-CN" sz="1600" b="1" dirty="0">
                  <a:solidFill>
                    <a:prstClr val="white"/>
                  </a:solidFill>
                </a:rPr>
                <a:t>        </a:t>
              </a:r>
              <a:r>
                <a:rPr lang="zh-CN" altLang="en-US" sz="1600" b="1" dirty="0">
                  <a:solidFill>
                    <a:prstClr val="white"/>
                  </a:solidFill>
                </a:rPr>
                <a:t>与</a:t>
              </a:r>
              <a:endParaRPr lang="zh-CN" altLang="en-US" sz="1600" b="1" dirty="0">
                <a:solidFill>
                  <a:prstClr val="white"/>
                </a:solidFill>
              </a:endParaRPr>
            </a:p>
          </p:txBody>
        </p:sp>
      </p:grpSp>
      <p:grpSp>
        <p:nvGrpSpPr>
          <p:cNvPr id="22" name="组合 21"/>
          <p:cNvGrpSpPr/>
          <p:nvPr/>
        </p:nvGrpSpPr>
        <p:grpSpPr>
          <a:xfrm>
            <a:off x="8707964" y="2767136"/>
            <a:ext cx="914896" cy="1099755"/>
            <a:chOff x="6929964" y="3254816"/>
            <a:chExt cx="914896" cy="1099755"/>
          </a:xfrm>
        </p:grpSpPr>
        <p:sp>
          <p:nvSpPr>
            <p:cNvPr id="23" name="Freeform 26"/>
            <p:cNvSpPr>
              <a:spLocks noEditPoints="1"/>
            </p:cNvSpPr>
            <p:nvPr/>
          </p:nvSpPr>
          <p:spPr bwMode="auto">
            <a:xfrm>
              <a:off x="7059073" y="3254816"/>
              <a:ext cx="785787" cy="712973"/>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文本框 23"/>
            <p:cNvSpPr txBox="1"/>
            <p:nvPr/>
          </p:nvSpPr>
          <p:spPr>
            <a:xfrm>
              <a:off x="6929964" y="4017386"/>
              <a:ext cx="728980" cy="337185"/>
            </a:xfrm>
            <a:prstGeom prst="rect">
              <a:avLst/>
            </a:prstGeom>
            <a:noFill/>
          </p:spPr>
          <p:txBody>
            <a:bodyPr wrap="none" rtlCol="0">
              <a:spAutoFit/>
            </a:bodyPr>
            <a:lstStyle/>
            <a:p>
              <a:r>
                <a:rPr lang="en-US" altLang="zh-CN" sz="1600" b="1" dirty="0">
                  <a:solidFill>
                    <a:prstClr val="white"/>
                  </a:solidFill>
                </a:rPr>
                <a:t>   </a:t>
              </a:r>
              <a:r>
                <a:rPr lang="zh-CN" altLang="en-US" sz="1600" b="1" dirty="0">
                  <a:solidFill>
                    <a:prstClr val="white"/>
                  </a:solidFill>
                </a:rPr>
                <a:t>创新</a:t>
              </a:r>
              <a:endParaRPr lang="zh-CN" altLang="en-US" sz="1600" b="1" dirty="0">
                <a:solidFill>
                  <a:prstClr val="white"/>
                </a:solidFill>
              </a:endParaRPr>
            </a:p>
          </p:txBody>
        </p:sp>
      </p:grpSp>
      <p:sp>
        <p:nvSpPr>
          <p:cNvPr id="28" name="文本框 14"/>
          <p:cNvSpPr txBox="1"/>
          <p:nvPr/>
        </p:nvSpPr>
        <p:spPr>
          <a:xfrm>
            <a:off x="742950" y="5454015"/>
            <a:ext cx="4522470" cy="119888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将人工智能运用到望远镜的控制系统中开创了大型天文光学望远镜控制系统的智能</a:t>
            </a: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化</a:t>
            </a:r>
            <a:r>
              <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时代</a:t>
            </a:r>
            <a:endPar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9" name="文本框 14"/>
          <p:cNvSpPr txBox="1"/>
          <p:nvPr/>
        </p:nvSpPr>
        <p:spPr>
          <a:xfrm>
            <a:off x="3168015" y="925830"/>
            <a:ext cx="5231130" cy="15684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将人工智能的知识图谱和深度学习相结合，兼顾大型天文光学望远镜控制系统中样本数量多少不一的情况，是人工智能领域内的一次有益的探索。</a:t>
            </a:r>
            <a:endPar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文本框 14"/>
          <p:cNvSpPr txBox="1"/>
          <p:nvPr/>
        </p:nvSpPr>
        <p:spPr>
          <a:xfrm>
            <a:off x="6809740" y="4966335"/>
            <a:ext cx="5182870" cy="15684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大型天文光学望远镜控制系统的人工智能软件实验平台面向光学望远镜控制系统的通用性问题。</a:t>
            </a: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为现有和将要建设的望远镜提供新的技术途径</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288925" y="76316"/>
            <a:ext cx="9078595" cy="818917"/>
          </a:xfrm>
          <a:prstGeom prst="roundRect">
            <a:avLst>
              <a:gd name="adj" fmla="val 23381"/>
            </a:avLst>
          </a:prstGeom>
          <a:noFill/>
        </p:spPr>
        <p:txBody>
          <a:bodyPr wrap="square" anchor="ctr">
            <a:spAutoFit/>
          </a:bodyPr>
          <a:lstStyle/>
          <a:p>
            <a:pPr algn="ct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人工智能软件实验平台研究方案</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4549466" y="2107022"/>
            <a:ext cx="1513670" cy="1513670"/>
            <a:chOff x="4549466" y="2592797"/>
            <a:chExt cx="1513670" cy="1513670"/>
          </a:xfrm>
        </p:grpSpPr>
        <p:sp>
          <p:nvSpPr>
            <p:cNvPr id="5" name="任意多边形 4"/>
            <p:cNvSpPr/>
            <p:nvPr/>
          </p:nvSpPr>
          <p:spPr>
            <a:xfrm rot="16200000" flipH="1">
              <a:off x="4549466" y="25927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bg1"/>
            </a:solidFill>
            <a:ln>
              <a:no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200000" flipH="1">
              <a:off x="4896063" y="2939392"/>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6"/>
            <p:cNvSpPr>
              <a:spLocks noEditPoints="1"/>
            </p:cNvSpPr>
            <p:nvPr/>
          </p:nvSpPr>
          <p:spPr bwMode="auto">
            <a:xfrm>
              <a:off x="5274256" y="3296884"/>
              <a:ext cx="398268" cy="453152"/>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153697" y="3711252"/>
            <a:ext cx="1515539" cy="1515540"/>
            <a:chOff x="6153697" y="4197027"/>
            <a:chExt cx="1515539" cy="1515540"/>
          </a:xfrm>
        </p:grpSpPr>
        <p:sp>
          <p:nvSpPr>
            <p:cNvPr id="9" name="任意多边形 8"/>
            <p:cNvSpPr/>
            <p:nvPr/>
          </p:nvSpPr>
          <p:spPr>
            <a:xfrm rot="10800000">
              <a:off x="6155566" y="41988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solidFill>
            <a:ln>
              <a:noFill/>
            </a:ln>
            <a:effectLst>
              <a:outerShdw blurRad="50800" dist="38100" dir="270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6153697" y="4197027"/>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6"/>
            <p:cNvSpPr>
              <a:spLocks noEditPoints="1"/>
            </p:cNvSpPr>
            <p:nvPr/>
          </p:nvSpPr>
          <p:spPr bwMode="auto">
            <a:xfrm>
              <a:off x="6508223" y="4575639"/>
              <a:ext cx="411335" cy="406420"/>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6150896" y="2099473"/>
            <a:ext cx="1515541" cy="1515540"/>
            <a:chOff x="6150896" y="2585248"/>
            <a:chExt cx="1515541" cy="1515540"/>
          </a:xfrm>
        </p:grpSpPr>
        <p:sp>
          <p:nvSpPr>
            <p:cNvPr id="13" name="任意多边形 12"/>
            <p:cNvSpPr/>
            <p:nvPr/>
          </p:nvSpPr>
          <p:spPr>
            <a:xfrm rot="5400000">
              <a:off x="6152767" y="25852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50800" dist="38100" dir="18900000" algn="b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6150897" y="2946133"/>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2"/>
            <p:cNvSpPr>
              <a:spLocks noEditPoints="1"/>
            </p:cNvSpPr>
            <p:nvPr/>
          </p:nvSpPr>
          <p:spPr bwMode="auto">
            <a:xfrm>
              <a:off x="6508223" y="3347422"/>
              <a:ext cx="475419" cy="35435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6" name="组合 15"/>
          <p:cNvGrpSpPr/>
          <p:nvPr/>
        </p:nvGrpSpPr>
        <p:grpSpPr>
          <a:xfrm>
            <a:off x="4563419" y="3700203"/>
            <a:ext cx="1513669" cy="1515540"/>
            <a:chOff x="4563419" y="4185978"/>
            <a:chExt cx="1513669" cy="1515540"/>
          </a:xfrm>
        </p:grpSpPr>
        <p:sp>
          <p:nvSpPr>
            <p:cNvPr id="17" name="任意多边形 16"/>
            <p:cNvSpPr/>
            <p:nvPr/>
          </p:nvSpPr>
          <p:spPr>
            <a:xfrm flipV="1">
              <a:off x="4563419" y="41878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101600" dist="63500" dir="8100000" algn="tr"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911050" y="4185978"/>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6"/>
            <p:cNvSpPr>
              <a:spLocks noEditPoints="1"/>
            </p:cNvSpPr>
            <p:nvPr/>
          </p:nvSpPr>
          <p:spPr bwMode="auto">
            <a:xfrm>
              <a:off x="5274256" y="4575639"/>
              <a:ext cx="498367" cy="39743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0" name="矩形 19"/>
          <p:cNvSpPr>
            <a:spLocks noChangeArrowheads="1"/>
          </p:cNvSpPr>
          <p:nvPr/>
        </p:nvSpPr>
        <p:spPr bwMode="auto">
          <a:xfrm>
            <a:off x="1014617" y="2052223"/>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系统架构</a:t>
            </a:r>
            <a:endParaRPr lang="zh-CN" altLang="en-US" sz="2400" dirty="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1" name="矩形 47"/>
          <p:cNvSpPr>
            <a:spLocks noChangeArrowheads="1"/>
          </p:cNvSpPr>
          <p:nvPr/>
        </p:nvSpPr>
        <p:spPr bwMode="auto">
          <a:xfrm>
            <a:off x="1014616" y="4134044"/>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chemeClr val="bg1"/>
                </a:solidFill>
              </a:rPr>
              <a:t>五大功能模块</a:t>
            </a:r>
            <a:endParaRPr lang="zh-CN" altLang="en-US" sz="2400" dirty="0" smtClean="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2" name="矩形 47"/>
          <p:cNvSpPr>
            <a:spLocks noChangeArrowheads="1"/>
          </p:cNvSpPr>
          <p:nvPr/>
        </p:nvSpPr>
        <p:spPr bwMode="auto">
          <a:xfrm>
            <a:off x="8521974" y="2052223"/>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五</a:t>
            </a:r>
            <a:r>
              <a:rPr lang="zh-CN" altLang="en-US" sz="2400" dirty="0">
                <a:solidFill>
                  <a:schemeClr val="bg1"/>
                </a:solidFill>
              </a:rPr>
              <a:t>大层次</a:t>
            </a:r>
            <a:endParaRPr lang="zh-CN" altLang="en-US" sz="2400" dirty="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3" name="矩形 22"/>
          <p:cNvSpPr>
            <a:spLocks noChangeArrowheads="1"/>
          </p:cNvSpPr>
          <p:nvPr/>
        </p:nvSpPr>
        <p:spPr bwMode="auto">
          <a:xfrm>
            <a:off x="8521700" y="4133850"/>
            <a:ext cx="294386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研发者功能界面</a:t>
            </a:r>
            <a:endParaRPr lang="zh-CN" altLang="en-US" sz="2400" dirty="0">
              <a:solidFill>
                <a:schemeClr val="bg1"/>
              </a:solidFill>
            </a:endParaRPr>
          </a:p>
          <a:p>
            <a:pPr lvl="4" fontAlgn="auto">
              <a:spcBef>
                <a:spcPts val="0"/>
              </a:spcBef>
              <a:spcAft>
                <a:spcPts val="0"/>
              </a:spcAft>
              <a:defRPr/>
            </a:pPr>
            <a:endParaRPr lang="zh-CN" altLang="en-US" sz="875"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graphicFrame>
        <p:nvGraphicFramePr>
          <p:cNvPr id="3" name="对象 2"/>
          <p:cNvGraphicFramePr/>
          <p:nvPr/>
        </p:nvGraphicFramePr>
        <p:xfrm>
          <a:off x="208915" y="70485"/>
          <a:ext cx="5747385" cy="6588760"/>
        </p:xfrm>
        <a:graphic>
          <a:graphicData uri="http://schemas.openxmlformats.org/presentationml/2006/ole">
            <mc:AlternateContent xmlns:mc="http://schemas.openxmlformats.org/markup-compatibility/2006">
              <mc:Choice xmlns:v="urn:schemas-microsoft-com:vml" Requires="v">
                <p:oleObj spid="_x0000_s4" name="" r:id="rId2" imgW="5782310" imgH="6838950" progId="Visio.Drawing.15">
                  <p:embed/>
                </p:oleObj>
              </mc:Choice>
              <mc:Fallback>
                <p:oleObj name="" r:id="rId2" imgW="5782310" imgH="6838950" progId="Visio.Drawing.15">
                  <p:embed/>
                  <p:pic>
                    <p:nvPicPr>
                      <p:cNvPr id="0" name="图片 3"/>
                      <p:cNvPicPr/>
                      <p:nvPr/>
                    </p:nvPicPr>
                    <p:blipFill>
                      <a:blip r:embed="rId3"/>
                      <a:stretch>
                        <a:fillRect/>
                      </a:stretch>
                    </p:blipFill>
                    <p:spPr>
                      <a:xfrm>
                        <a:off x="208915" y="70485"/>
                        <a:ext cx="5747385" cy="6588760"/>
                      </a:xfrm>
                      <a:prstGeom prst="rect">
                        <a:avLst/>
                      </a:prstGeom>
                    </p:spPr>
                  </p:pic>
                </p:oleObj>
              </mc:Fallback>
            </mc:AlternateContent>
          </a:graphicData>
        </a:graphic>
      </p:graphicFrame>
      <p:sp>
        <p:nvSpPr>
          <p:cNvPr id="5" name="文本框 4"/>
          <p:cNvSpPr txBox="1"/>
          <p:nvPr/>
        </p:nvSpPr>
        <p:spPr>
          <a:xfrm>
            <a:off x="6304915" y="70485"/>
            <a:ext cx="5306060" cy="4154170"/>
          </a:xfrm>
          <a:prstGeom prst="rect">
            <a:avLst/>
          </a:prstGeom>
          <a:noFill/>
        </p:spPr>
        <p:txBody>
          <a:bodyPr wrap="square" rtlCol="0">
            <a:spAutoFit/>
          </a:bodyPr>
          <a:p>
            <a:r>
              <a:rPr lang="zh-CN" altLang="en-US" sz="2400">
                <a:latin typeface="微软雅黑" panose="020B0503020204020204" pitchFamily="34" charset="-122"/>
                <a:ea typeface="微软雅黑" panose="020B0503020204020204" pitchFamily="34" charset="-122"/>
              </a:rPr>
              <a:t>数据层</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存储与计算层</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开源工具层</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模型算法层</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功能模块层</a:t>
            </a: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系统自优化模块</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智能决策模块</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数据预处理模块</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模型训练模块</a:t>
            </a:r>
            <a:endParaRPr lang="zh-CN" altLang="en-US" sz="2400">
              <a:latin typeface="微软雅黑" panose="020B0503020204020204" pitchFamily="34" charset="-122"/>
              <a:ea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rPr>
              <a:t>模型调用模块</a:t>
            </a:r>
            <a:endParaRPr lang="zh-CN" altLang="en-US" sz="2400">
              <a:latin typeface="微软雅黑" panose="020B0503020204020204" pitchFamily="34" charset="-122"/>
              <a:ea typeface="微软雅黑" panose="020B0503020204020204" pitchFamily="34" charset="-122"/>
            </a:endParaRPr>
          </a:p>
        </p:txBody>
      </p:sp>
      <p:sp>
        <p:nvSpPr>
          <p:cNvPr id="6" name="文本框 5"/>
          <p:cNvSpPr txBox="1"/>
          <p:nvPr userDrawn="1"/>
        </p:nvSpPr>
        <p:spPr>
          <a:xfrm>
            <a:off x="11351895" y="6366510"/>
            <a:ext cx="527050" cy="368300"/>
          </a:xfrm>
          <a:prstGeom prst="rect">
            <a:avLst/>
          </a:prstGeom>
          <a:solidFill>
            <a:schemeClr val="bg1"/>
          </a:solidFill>
        </p:spPr>
        <p:txBody>
          <a:bodyPr wrap="square" rtlCol="0">
            <a:spAutoFit/>
          </a:bodyPr>
          <a:p>
            <a:fld id="{9A0DB2DC-4C9A-4742-B13C-FB6460FD35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565785" y="8184"/>
            <a:ext cx="7846695" cy="1317767"/>
          </a:xfrm>
          <a:prstGeom prst="roundRect">
            <a:avLst>
              <a:gd name="adj" fmla="val 23381"/>
            </a:avLst>
          </a:prstGeom>
          <a:noFill/>
        </p:spPr>
        <p:txBody>
          <a:bodyPr wrap="square" anchor="ctr">
            <a:spAutoFit/>
          </a:bodyPr>
          <a:lstStyle/>
          <a:p>
            <a:pPr algn="ct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智能可靠性管理研究方案</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a:p>
            <a:pPr algn="ctr"/>
            <a:r>
              <a:rPr lang="zh-CN" altLang="en-US"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（基于 LAMOST和南极望远镜的运行数据）</a:t>
            </a:r>
            <a:endParaRPr lang="zh-CN" altLang="en-US"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4549466" y="2592797"/>
            <a:ext cx="1513670" cy="1513670"/>
            <a:chOff x="4549466" y="2592797"/>
            <a:chExt cx="1513670" cy="1513670"/>
          </a:xfrm>
        </p:grpSpPr>
        <p:sp>
          <p:nvSpPr>
            <p:cNvPr id="5" name="任意多边形 4"/>
            <p:cNvSpPr/>
            <p:nvPr/>
          </p:nvSpPr>
          <p:spPr>
            <a:xfrm rot="16200000" flipH="1">
              <a:off x="4549466" y="25927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bg1"/>
            </a:solidFill>
            <a:ln>
              <a:no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200000" flipH="1">
              <a:off x="4896063" y="2939392"/>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6"/>
            <p:cNvSpPr>
              <a:spLocks noEditPoints="1"/>
            </p:cNvSpPr>
            <p:nvPr/>
          </p:nvSpPr>
          <p:spPr bwMode="auto">
            <a:xfrm>
              <a:off x="5274256" y="3296884"/>
              <a:ext cx="398268" cy="453152"/>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153697" y="4197027"/>
            <a:ext cx="1515539" cy="1515540"/>
            <a:chOff x="6153697" y="4197027"/>
            <a:chExt cx="1515539" cy="1515540"/>
          </a:xfrm>
        </p:grpSpPr>
        <p:sp>
          <p:nvSpPr>
            <p:cNvPr id="9" name="任意多边形 8"/>
            <p:cNvSpPr/>
            <p:nvPr/>
          </p:nvSpPr>
          <p:spPr>
            <a:xfrm rot="10800000">
              <a:off x="6155566" y="41988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solidFill>
            <a:ln>
              <a:noFill/>
            </a:ln>
            <a:effectLst>
              <a:outerShdw blurRad="50800" dist="38100" dir="270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6153697" y="4197027"/>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6"/>
            <p:cNvSpPr>
              <a:spLocks noEditPoints="1"/>
            </p:cNvSpPr>
            <p:nvPr/>
          </p:nvSpPr>
          <p:spPr bwMode="auto">
            <a:xfrm>
              <a:off x="6508223" y="4575639"/>
              <a:ext cx="411335" cy="406420"/>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6150896" y="2585248"/>
            <a:ext cx="1515541" cy="1515540"/>
            <a:chOff x="6150896" y="2585248"/>
            <a:chExt cx="1515541" cy="1515540"/>
          </a:xfrm>
        </p:grpSpPr>
        <p:sp>
          <p:nvSpPr>
            <p:cNvPr id="13" name="任意多边形 12"/>
            <p:cNvSpPr/>
            <p:nvPr/>
          </p:nvSpPr>
          <p:spPr>
            <a:xfrm rot="5400000">
              <a:off x="6152767" y="25852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50800" dist="38100" dir="18900000" algn="b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6150897" y="2946133"/>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2"/>
            <p:cNvSpPr>
              <a:spLocks noEditPoints="1"/>
            </p:cNvSpPr>
            <p:nvPr/>
          </p:nvSpPr>
          <p:spPr bwMode="auto">
            <a:xfrm>
              <a:off x="6508223" y="3347422"/>
              <a:ext cx="475419" cy="35435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6" name="组合 15"/>
          <p:cNvGrpSpPr/>
          <p:nvPr/>
        </p:nvGrpSpPr>
        <p:grpSpPr>
          <a:xfrm>
            <a:off x="4563419" y="4185978"/>
            <a:ext cx="1513669" cy="1515540"/>
            <a:chOff x="4563419" y="4185978"/>
            <a:chExt cx="1513669" cy="1515540"/>
          </a:xfrm>
        </p:grpSpPr>
        <p:sp>
          <p:nvSpPr>
            <p:cNvPr id="17" name="任意多边形 16"/>
            <p:cNvSpPr/>
            <p:nvPr/>
          </p:nvSpPr>
          <p:spPr>
            <a:xfrm flipV="1">
              <a:off x="4563419" y="41878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101600" dist="63500" dir="8100000" algn="tr"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911050" y="4185978"/>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6"/>
            <p:cNvSpPr>
              <a:spLocks noEditPoints="1"/>
            </p:cNvSpPr>
            <p:nvPr/>
          </p:nvSpPr>
          <p:spPr bwMode="auto">
            <a:xfrm>
              <a:off x="5274256" y="4575639"/>
              <a:ext cx="498367" cy="39743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0" name="矩形 19"/>
          <p:cNvSpPr>
            <a:spLocks noChangeArrowheads="1"/>
          </p:cNvSpPr>
          <p:nvPr/>
        </p:nvSpPr>
        <p:spPr bwMode="auto">
          <a:xfrm>
            <a:off x="1014617" y="2537998"/>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系统框架</a:t>
            </a:r>
            <a:endParaRPr lang="zh-CN" altLang="en-US" sz="2400" dirty="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1" name="矩形 47"/>
          <p:cNvSpPr>
            <a:spLocks noChangeArrowheads="1"/>
          </p:cNvSpPr>
          <p:nvPr/>
        </p:nvSpPr>
        <p:spPr bwMode="auto">
          <a:xfrm>
            <a:off x="1014616" y="4619819"/>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chemeClr val="bg1"/>
                </a:solidFill>
              </a:rPr>
              <a:t>智能应对决策</a:t>
            </a:r>
            <a:endParaRPr lang="zh-CN" altLang="en-US" sz="2400" dirty="0" smtClean="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2" name="矩形 47"/>
          <p:cNvSpPr>
            <a:spLocks noChangeArrowheads="1"/>
          </p:cNvSpPr>
          <p:nvPr/>
        </p:nvSpPr>
        <p:spPr bwMode="auto">
          <a:xfrm>
            <a:off x="8521974" y="2537998"/>
            <a:ext cx="2684043"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关键器件运行寿命的预测模型</a:t>
            </a:r>
            <a:endParaRPr lang="zh-CN" altLang="en-US" sz="2400" dirty="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3" name="矩形 22"/>
          <p:cNvSpPr>
            <a:spLocks noChangeArrowheads="1"/>
          </p:cNvSpPr>
          <p:nvPr/>
        </p:nvSpPr>
        <p:spPr bwMode="auto">
          <a:xfrm>
            <a:off x="8521700" y="4619625"/>
            <a:ext cx="294386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制定应急管理及预案</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bldLst>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2" name="文本框 1"/>
          <p:cNvSpPr txBox="1"/>
          <p:nvPr/>
        </p:nvSpPr>
        <p:spPr>
          <a:xfrm>
            <a:off x="1087120" y="50165"/>
            <a:ext cx="3757930" cy="521970"/>
          </a:xfrm>
          <a:prstGeom prst="rect">
            <a:avLst/>
          </a:prstGeom>
          <a:noFill/>
        </p:spPr>
        <p:txBody>
          <a:bodyPr wrap="none" rtlCol="0">
            <a:spAutoFit/>
          </a:bodyPr>
          <a:p>
            <a:pPr algn="l"/>
            <a:r>
              <a:rPr lang="zh-CN" altLang="en-US" sz="2800" b="1"/>
              <a:t>智能可靠性管理框架图</a:t>
            </a:r>
            <a:endParaRPr lang="zh-CN" altLang="en-US" sz="2800" b="1"/>
          </a:p>
        </p:txBody>
      </p:sp>
      <p:graphicFrame>
        <p:nvGraphicFramePr>
          <p:cNvPr id="3" name="对象 2"/>
          <p:cNvGraphicFramePr/>
          <p:nvPr/>
        </p:nvGraphicFramePr>
        <p:xfrm>
          <a:off x="208915" y="572135"/>
          <a:ext cx="5622290" cy="6130290"/>
        </p:xfrm>
        <a:graphic>
          <a:graphicData uri="http://schemas.openxmlformats.org/presentationml/2006/ole">
            <mc:AlternateContent xmlns:mc="http://schemas.openxmlformats.org/markup-compatibility/2006">
              <mc:Choice xmlns:v="urn:schemas-microsoft-com:vml" Requires="v">
                <p:oleObj spid="_x0000_s4" name="" r:id="rId2" imgW="5415280" imgH="6162675" progId="Visio.Drawing.15">
                  <p:embed/>
                </p:oleObj>
              </mc:Choice>
              <mc:Fallback>
                <p:oleObj name="" r:id="rId2" imgW="5415280" imgH="6162675" progId="Visio.Drawing.15">
                  <p:embed/>
                  <p:pic>
                    <p:nvPicPr>
                      <p:cNvPr id="0" name="图片 3"/>
                      <p:cNvPicPr/>
                      <p:nvPr/>
                    </p:nvPicPr>
                    <p:blipFill>
                      <a:blip r:embed="rId3"/>
                      <a:stretch>
                        <a:fillRect/>
                      </a:stretch>
                    </p:blipFill>
                    <p:spPr>
                      <a:xfrm>
                        <a:off x="208915" y="572135"/>
                        <a:ext cx="5622290" cy="6130290"/>
                      </a:xfrm>
                      <a:prstGeom prst="rect">
                        <a:avLst/>
                      </a:prstGeom>
                    </p:spPr>
                  </p:pic>
                </p:oleObj>
              </mc:Fallback>
            </mc:AlternateContent>
          </a:graphicData>
        </a:graphic>
      </p:graphicFrame>
      <p:sp>
        <p:nvSpPr>
          <p:cNvPr id="7" name="文本框 6"/>
          <p:cNvSpPr txBox="1"/>
          <p:nvPr/>
        </p:nvSpPr>
        <p:spPr>
          <a:xfrm>
            <a:off x="6324600" y="572135"/>
            <a:ext cx="5142230" cy="3415030"/>
          </a:xfrm>
          <a:prstGeom prst="rect">
            <a:avLst/>
          </a:prstGeom>
          <a:noFill/>
        </p:spPr>
        <p:txBody>
          <a:bodyPr wrap="square" rtlCol="0">
            <a:spAutoFit/>
          </a:bodyPr>
          <a:p>
            <a:pPr marL="342900" indent="-342900" algn="l">
              <a:buFont typeface="Wingdings" panose="05000000000000000000" charset="0"/>
              <a:buChar char="l"/>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本项目拟使用知识图谱以及深度学习模型LSTM对天文仪器的关键器件进行建模。通过使用仪器专家知识和监测到的时间序列数据对关键器件进行模型构建，从而实现器件的寿命预测</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l"/>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通过建立的知识图谱以及寿命预测结果，得到优化后的策略</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userDrawn="1"/>
        </p:nvSpPr>
        <p:spPr>
          <a:xfrm>
            <a:off x="11351895" y="6366510"/>
            <a:ext cx="527050" cy="368300"/>
          </a:xfrm>
          <a:prstGeom prst="rect">
            <a:avLst/>
          </a:prstGeom>
          <a:solidFill>
            <a:schemeClr val="bg1"/>
          </a:solidFill>
        </p:spPr>
        <p:txBody>
          <a:bodyPr wrap="square" rtlCol="0">
            <a:spAutoFit/>
          </a:bodyPr>
          <a:p>
            <a:fld id="{9A0DB2DC-4C9A-4742-B13C-FB6460FD35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208915" y="-54046"/>
            <a:ext cx="7957185" cy="1317767"/>
          </a:xfrm>
          <a:prstGeom prst="roundRect">
            <a:avLst>
              <a:gd name="adj" fmla="val 23381"/>
            </a:avLst>
          </a:prstGeom>
          <a:noFill/>
        </p:spPr>
        <p:txBody>
          <a:bodyPr wrap="square" anchor="ctr">
            <a:spAutoFit/>
          </a:bodyPr>
          <a:lstStyle/>
          <a:p>
            <a:pPr algn="ctr"/>
            <a:r>
              <a:rPr lang="en-US" altLang="zh-CN"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智能观测质量优化</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研究方案</a:t>
            </a:r>
            <a:endPar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（基于LAMOST 的运行数据）</a:t>
            </a:r>
            <a:endParaRPr lang="zh-CN" altLang="en-US" sz="28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4549466" y="2592797"/>
            <a:ext cx="1513670" cy="1513670"/>
            <a:chOff x="4549466" y="2592797"/>
            <a:chExt cx="1513670" cy="1513670"/>
          </a:xfrm>
        </p:grpSpPr>
        <p:sp>
          <p:nvSpPr>
            <p:cNvPr id="5" name="任意多边形 4"/>
            <p:cNvSpPr/>
            <p:nvPr/>
          </p:nvSpPr>
          <p:spPr>
            <a:xfrm rot="16200000" flipH="1">
              <a:off x="4549466" y="25927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bg1"/>
            </a:solidFill>
            <a:ln>
              <a:no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200000" flipH="1">
              <a:off x="4896063" y="2939392"/>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6"/>
            <p:cNvSpPr>
              <a:spLocks noEditPoints="1"/>
            </p:cNvSpPr>
            <p:nvPr/>
          </p:nvSpPr>
          <p:spPr bwMode="auto">
            <a:xfrm>
              <a:off x="5274256" y="3296884"/>
              <a:ext cx="398268" cy="453152"/>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153697" y="4197027"/>
            <a:ext cx="1515539" cy="1515540"/>
            <a:chOff x="6153697" y="4197027"/>
            <a:chExt cx="1515539" cy="1515540"/>
          </a:xfrm>
        </p:grpSpPr>
        <p:sp>
          <p:nvSpPr>
            <p:cNvPr id="9" name="任意多边形 8"/>
            <p:cNvSpPr/>
            <p:nvPr/>
          </p:nvSpPr>
          <p:spPr>
            <a:xfrm rot="10800000">
              <a:off x="6155566" y="4198897"/>
              <a:ext cx="1513670"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solidFill>
            <a:ln>
              <a:noFill/>
            </a:ln>
            <a:effectLst>
              <a:outerShdw blurRad="50800" dist="38100" dir="2700000" algn="tl"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0800000">
              <a:off x="6153697" y="4197027"/>
              <a:ext cx="1154655" cy="115465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6"/>
            <p:cNvSpPr>
              <a:spLocks noEditPoints="1"/>
            </p:cNvSpPr>
            <p:nvPr/>
          </p:nvSpPr>
          <p:spPr bwMode="auto">
            <a:xfrm>
              <a:off x="6508223" y="4575639"/>
              <a:ext cx="411335" cy="406420"/>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6150896" y="2585248"/>
            <a:ext cx="1515541" cy="1515540"/>
            <a:chOff x="6150896" y="2585248"/>
            <a:chExt cx="1515541" cy="1515540"/>
          </a:xfrm>
        </p:grpSpPr>
        <p:sp>
          <p:nvSpPr>
            <p:cNvPr id="13" name="任意多边形 12"/>
            <p:cNvSpPr/>
            <p:nvPr/>
          </p:nvSpPr>
          <p:spPr>
            <a:xfrm rot="5400000">
              <a:off x="6152767" y="25852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50800" dist="38100" dir="18900000" algn="bl"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6150897" y="2946133"/>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2"/>
            <p:cNvSpPr>
              <a:spLocks noEditPoints="1"/>
            </p:cNvSpPr>
            <p:nvPr/>
          </p:nvSpPr>
          <p:spPr bwMode="auto">
            <a:xfrm>
              <a:off x="6508223" y="3347422"/>
              <a:ext cx="475419" cy="35435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6" name="组合 15"/>
          <p:cNvGrpSpPr/>
          <p:nvPr/>
        </p:nvGrpSpPr>
        <p:grpSpPr>
          <a:xfrm>
            <a:off x="4563419" y="4185978"/>
            <a:ext cx="1513669" cy="1515540"/>
            <a:chOff x="4563419" y="4185978"/>
            <a:chExt cx="1513669" cy="1515540"/>
          </a:xfrm>
        </p:grpSpPr>
        <p:sp>
          <p:nvSpPr>
            <p:cNvPr id="17" name="任意多边形 16"/>
            <p:cNvSpPr/>
            <p:nvPr/>
          </p:nvSpPr>
          <p:spPr>
            <a:xfrm flipV="1">
              <a:off x="4563419" y="4187848"/>
              <a:ext cx="1513669" cy="1513670"/>
            </a:xfrm>
            <a:custGeom>
              <a:avLst/>
              <a:gdLst>
                <a:gd name="connsiteX0" fmla="*/ 0 w 1845129"/>
                <a:gd name="connsiteY0" fmla="*/ 0 h 1845129"/>
                <a:gd name="connsiteX1" fmla="*/ 1407500 w 1845129"/>
                <a:gd name="connsiteY1" fmla="*/ 0 h 1845129"/>
                <a:gd name="connsiteX2" fmla="*/ 1845129 w 1845129"/>
                <a:gd name="connsiteY2" fmla="*/ 437629 h 1845129"/>
                <a:gd name="connsiteX3" fmla="*/ 1845129 w 1845129"/>
                <a:gd name="connsiteY3" fmla="*/ 439911 h 1845129"/>
                <a:gd name="connsiteX4" fmla="*/ 439910 w 1845129"/>
                <a:gd name="connsiteY4" fmla="*/ 439911 h 1845129"/>
                <a:gd name="connsiteX5" fmla="*/ 439910 w 1845129"/>
                <a:gd name="connsiteY5" fmla="*/ 1845129 h 1845129"/>
                <a:gd name="connsiteX6" fmla="*/ 437629 w 1845129"/>
                <a:gd name="connsiteY6" fmla="*/ 1845129 h 1845129"/>
                <a:gd name="connsiteX7" fmla="*/ 0 w 1845129"/>
                <a:gd name="connsiteY7" fmla="*/ 1407500 h 184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FFFFFF">
                <a:alpha val="30000"/>
              </a:srgbClr>
            </a:solidFill>
            <a:ln>
              <a:noFill/>
            </a:ln>
            <a:effectLst>
              <a:outerShdw blurRad="101600" dist="63500" dir="8100000" algn="tr" rotWithShape="0">
                <a:srgbClr val="4141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911050" y="4185978"/>
              <a:ext cx="1154654" cy="1154655"/>
            </a:xfrm>
            <a:prstGeom prst="rect">
              <a:avLst/>
            </a:prstGeom>
            <a:noFill/>
            <a:ln>
              <a:solidFill>
                <a:srgbClr val="FFFFFF">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6"/>
            <p:cNvSpPr>
              <a:spLocks noEditPoints="1"/>
            </p:cNvSpPr>
            <p:nvPr/>
          </p:nvSpPr>
          <p:spPr bwMode="auto">
            <a:xfrm>
              <a:off x="5274256" y="4575639"/>
              <a:ext cx="498367" cy="397432"/>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alpha val="30000"/>
              </a:srgbClr>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0" name="矩形 19"/>
          <p:cNvSpPr>
            <a:spLocks noChangeArrowheads="1"/>
          </p:cNvSpPr>
          <p:nvPr/>
        </p:nvSpPr>
        <p:spPr bwMode="auto">
          <a:xfrm>
            <a:off x="1014617" y="2537998"/>
            <a:ext cx="2684043"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系统架构</a:t>
            </a:r>
            <a:endParaRPr lang="zh-CN" altLang="en-US" sz="2400" dirty="0">
              <a:solidFill>
                <a:schemeClr val="bg1"/>
              </a:solidFill>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1" name="矩形 47"/>
          <p:cNvSpPr>
            <a:spLocks noChangeArrowheads="1"/>
          </p:cNvSpPr>
          <p:nvPr/>
        </p:nvSpPr>
        <p:spPr bwMode="auto">
          <a:xfrm>
            <a:off x="1014616" y="4619819"/>
            <a:ext cx="2684043"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smtClean="0">
                <a:solidFill>
                  <a:schemeClr val="bg1"/>
                </a:solidFill>
              </a:rPr>
              <a:t>视宁度模型调用</a:t>
            </a:r>
            <a:endParaRPr lang="zh-CN" altLang="en-US" sz="2400" dirty="0" smtClean="0">
              <a:solidFill>
                <a:schemeClr val="bg1"/>
              </a:solidFill>
            </a:endParaRPr>
          </a:p>
        </p:txBody>
      </p:sp>
      <p:sp>
        <p:nvSpPr>
          <p:cNvPr id="22" name="矩形 47"/>
          <p:cNvSpPr>
            <a:spLocks noChangeArrowheads="1"/>
          </p:cNvSpPr>
          <p:nvPr/>
        </p:nvSpPr>
        <p:spPr bwMode="auto">
          <a:xfrm>
            <a:off x="8521974" y="2537998"/>
            <a:ext cx="2684043"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视宁度模型构建</a:t>
            </a:r>
            <a:endParaRPr lang="zh-CN" altLang="en-US" sz="2400" dirty="0">
              <a:solidFill>
                <a:schemeClr val="bg1"/>
              </a:solidFill>
            </a:endParaRPr>
          </a:p>
        </p:txBody>
      </p:sp>
      <p:sp>
        <p:nvSpPr>
          <p:cNvPr id="23" name="矩形 22"/>
          <p:cNvSpPr>
            <a:spLocks noChangeArrowheads="1"/>
          </p:cNvSpPr>
          <p:nvPr/>
        </p:nvSpPr>
        <p:spPr bwMode="auto">
          <a:xfrm>
            <a:off x="8521700" y="4619625"/>
            <a:ext cx="294386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rPr>
              <a:t>视宁度优化决策计划</a:t>
            </a:r>
            <a:endParaRPr lang="zh-CN" altLang="en-US" sz="2400" dirty="0">
              <a:solidFill>
                <a:schemeClr val="bg1"/>
              </a:solidFill>
            </a:endParaRPr>
          </a:p>
          <a:p>
            <a:pPr lvl="4" fontAlgn="auto">
              <a:spcBef>
                <a:spcPts val="0"/>
              </a:spcBef>
              <a:spcAft>
                <a:spcPts val="0"/>
              </a:spcAft>
              <a:defRPr/>
            </a:pPr>
            <a:endParaRPr lang="zh-CN" altLang="en-US" sz="875"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bldLst>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1602105" y="78740"/>
            <a:ext cx="3812540" cy="521970"/>
          </a:xfrm>
          <a:prstGeom prst="rect">
            <a:avLst/>
          </a:prstGeom>
          <a:noFill/>
        </p:spPr>
        <p:txBody>
          <a:bodyPr wrap="square" rtlCol="0">
            <a:spAutoFit/>
          </a:bodyPr>
          <a:p>
            <a:pPr algn="l"/>
            <a:r>
              <a:rPr lang="zh-CN" altLang="en-US" sz="2800" b="1"/>
              <a:t>观测质量优化框架图</a:t>
            </a:r>
            <a:endParaRPr lang="zh-CN" altLang="en-US" sz="2800" b="1"/>
          </a:p>
        </p:txBody>
      </p:sp>
      <p:graphicFrame>
        <p:nvGraphicFramePr>
          <p:cNvPr id="3" name="对象 2"/>
          <p:cNvGraphicFramePr/>
          <p:nvPr/>
        </p:nvGraphicFramePr>
        <p:xfrm>
          <a:off x="246380" y="600710"/>
          <a:ext cx="5861685" cy="6122670"/>
        </p:xfrm>
        <a:graphic>
          <a:graphicData uri="http://schemas.openxmlformats.org/presentationml/2006/ole">
            <mc:AlternateContent xmlns:mc="http://schemas.openxmlformats.org/markup-compatibility/2006">
              <mc:Choice xmlns:v="urn:schemas-microsoft-com:vml" Requires="v">
                <p:oleObj spid="_x0000_s4" name="" r:id="rId1" imgW="5415280" imgH="6233160" progId="Visio.Drawing.15">
                  <p:embed/>
                </p:oleObj>
              </mc:Choice>
              <mc:Fallback>
                <p:oleObj name="" r:id="rId1" imgW="5415280" imgH="6233160" progId="Visio.Drawing.15">
                  <p:embed/>
                  <p:pic>
                    <p:nvPicPr>
                      <p:cNvPr id="0" name="图片 3"/>
                      <p:cNvPicPr/>
                      <p:nvPr/>
                    </p:nvPicPr>
                    <p:blipFill>
                      <a:blip r:embed="rId2"/>
                      <a:stretch>
                        <a:fillRect/>
                      </a:stretch>
                    </p:blipFill>
                    <p:spPr>
                      <a:xfrm>
                        <a:off x="246380" y="600710"/>
                        <a:ext cx="5861685" cy="6122670"/>
                      </a:xfrm>
                      <a:prstGeom prst="rect">
                        <a:avLst/>
                      </a:prstGeom>
                    </p:spPr>
                  </p:pic>
                </p:oleObj>
              </mc:Fallback>
            </mc:AlternateContent>
          </a:graphicData>
        </a:graphic>
      </p:graphicFrame>
      <p:sp>
        <p:nvSpPr>
          <p:cNvPr id="5" name="文本框 4"/>
          <p:cNvSpPr txBox="1"/>
          <p:nvPr/>
        </p:nvSpPr>
        <p:spPr>
          <a:xfrm>
            <a:off x="6578600" y="600710"/>
            <a:ext cx="5003800" cy="2122805"/>
          </a:xfrm>
          <a:prstGeom prst="rect">
            <a:avLst/>
          </a:prstGeom>
          <a:noFill/>
        </p:spPr>
        <p:txBody>
          <a:bodyPr wrap="square" rtlCol="0">
            <a:spAutoFit/>
          </a:bodyPr>
          <a:p>
            <a:pPr marL="285750" indent="-28575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收集影响视宁度相关数据</a:t>
            </a:r>
            <a:endParaRPr lang="zh-CN" altLang="en-US" sz="2400">
              <a:latin typeface="微软雅黑" panose="020B0503020204020204" pitchFamily="34" charset="-122"/>
              <a:ea typeface="微软雅黑" panose="020B0503020204020204" pitchFamily="34" charset="-122"/>
            </a:endParaRPr>
          </a:p>
          <a:p>
            <a:pPr marL="285750" indent="-28575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视宁度模型构建与训练</a:t>
            </a:r>
            <a:endParaRPr lang="zh-CN" altLang="en-US" sz="2400">
              <a:latin typeface="微软雅黑" panose="020B0503020204020204" pitchFamily="34" charset="-122"/>
              <a:ea typeface="微软雅黑" panose="020B0503020204020204" pitchFamily="34" charset="-122"/>
            </a:endParaRPr>
          </a:p>
          <a:p>
            <a:pPr marL="285750" indent="-28575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视宁度模型的调用</a:t>
            </a:r>
            <a:endParaRPr lang="zh-CN" altLang="en-US" sz="2400">
              <a:latin typeface="微软雅黑" panose="020B0503020204020204" pitchFamily="34" charset="-122"/>
              <a:ea typeface="微软雅黑" panose="020B0503020204020204" pitchFamily="34" charset="-122"/>
            </a:endParaRPr>
          </a:p>
          <a:p>
            <a:pPr marL="285750" indent="-285750">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决策阶段</a:t>
            </a:r>
            <a:endParaRPr lang="zh-CN" altLang="en-US" sz="2400">
              <a:latin typeface="微软雅黑" panose="020B0503020204020204" pitchFamily="34" charset="-122"/>
              <a:ea typeface="微软雅黑" panose="020B0503020204020204" pitchFamily="34" charset="-122"/>
            </a:endParaRPr>
          </a:p>
          <a:p>
            <a:pPr marL="285750" indent="-285750">
              <a:buFont typeface="Wingdings" panose="05000000000000000000" charset="0"/>
              <a:buChar char="l"/>
            </a:pPr>
            <a:endParaRPr lang="zh-CN" altLang="en-US"/>
          </a:p>
          <a:p>
            <a:endParaRPr lang="zh-CN" altLang="en-US"/>
          </a:p>
        </p:txBody>
      </p:sp>
      <p:sp>
        <p:nvSpPr>
          <p:cNvPr id="7" name="文本框 6"/>
          <p:cNvSpPr txBox="1"/>
          <p:nvPr userDrawn="1"/>
        </p:nvSpPr>
        <p:spPr>
          <a:xfrm>
            <a:off x="11351895" y="6366510"/>
            <a:ext cx="527050" cy="368300"/>
          </a:xfrm>
          <a:prstGeom prst="rect">
            <a:avLst/>
          </a:prstGeom>
          <a:solidFill>
            <a:schemeClr val="bg1"/>
          </a:solidFill>
        </p:spPr>
        <p:txBody>
          <a:bodyPr wrap="square" rtlCol="0">
            <a:spAutoFit/>
          </a:bodyPr>
          <a:p>
            <a:fld id="{9A0DB2DC-4C9A-4742-B13C-FB6460FD35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208793" y="156031"/>
            <a:ext cx="5105400" cy="818909"/>
          </a:xfrm>
          <a:prstGeom prst="roundRect">
            <a:avLst>
              <a:gd name="adj" fmla="val 23381"/>
            </a:avLst>
          </a:prstGeom>
          <a:noFill/>
        </p:spPr>
        <p:txBody>
          <a:bodyPr wrap="square" anchor="ctr">
            <a:spAutoFit/>
          </a:bodyPr>
          <a:lstStyle/>
          <a:p>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关键技术</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35" name="组合 34"/>
          <p:cNvGrpSpPr/>
          <p:nvPr/>
        </p:nvGrpSpPr>
        <p:grpSpPr>
          <a:xfrm>
            <a:off x="6231730" y="1437326"/>
            <a:ext cx="3896435" cy="4209428"/>
            <a:chOff x="1348463" y="1656401"/>
            <a:chExt cx="3896435" cy="4209428"/>
          </a:xfrm>
        </p:grpSpPr>
        <p:sp>
          <p:nvSpPr>
            <p:cNvPr id="36" name="Freeform 5"/>
            <p:cNvSpPr/>
            <p:nvPr/>
          </p:nvSpPr>
          <p:spPr bwMode="auto">
            <a:xfrm>
              <a:off x="2672804" y="4917379"/>
              <a:ext cx="1252011" cy="829109"/>
            </a:xfrm>
            <a:custGeom>
              <a:avLst/>
              <a:gdLst>
                <a:gd name="T0" fmla="*/ 248 w 248"/>
                <a:gd name="T1" fmla="*/ 167 h 167"/>
                <a:gd name="T2" fmla="*/ 0 w 248"/>
                <a:gd name="T3" fmla="*/ 167 h 167"/>
                <a:gd name="T4" fmla="*/ 0 w 248"/>
                <a:gd name="T5" fmla="*/ 13 h 167"/>
                <a:gd name="T6" fmla="*/ 13 w 248"/>
                <a:gd name="T7" fmla="*/ 0 h 167"/>
                <a:gd name="T8" fmla="*/ 234 w 248"/>
                <a:gd name="T9" fmla="*/ 0 h 167"/>
                <a:gd name="T10" fmla="*/ 248 w 248"/>
                <a:gd name="T11" fmla="*/ 13 h 167"/>
                <a:gd name="T12" fmla="*/ 248 w 248"/>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248" h="167">
                  <a:moveTo>
                    <a:pt x="248" y="167"/>
                  </a:moveTo>
                  <a:cubicBezTo>
                    <a:pt x="0" y="167"/>
                    <a:pt x="0" y="167"/>
                    <a:pt x="0" y="167"/>
                  </a:cubicBezTo>
                  <a:cubicBezTo>
                    <a:pt x="0" y="13"/>
                    <a:pt x="0" y="13"/>
                    <a:pt x="0" y="13"/>
                  </a:cubicBezTo>
                  <a:cubicBezTo>
                    <a:pt x="0" y="6"/>
                    <a:pt x="6" y="0"/>
                    <a:pt x="13" y="0"/>
                  </a:cubicBezTo>
                  <a:cubicBezTo>
                    <a:pt x="234" y="0"/>
                    <a:pt x="234" y="0"/>
                    <a:pt x="234" y="0"/>
                  </a:cubicBezTo>
                  <a:cubicBezTo>
                    <a:pt x="242" y="0"/>
                    <a:pt x="248" y="6"/>
                    <a:pt x="248" y="13"/>
                  </a:cubicBezTo>
                  <a:lnTo>
                    <a:pt x="248" y="167"/>
                  </a:lnTo>
                  <a:close/>
                </a:path>
              </a:pathLst>
            </a:custGeom>
            <a:gradFill flip="none" rotWithShape="1">
              <a:gsLst>
                <a:gs pos="0">
                  <a:schemeClr val="bg1">
                    <a:lumMod val="50000"/>
                  </a:schemeClr>
                </a:gs>
                <a:gs pos="100000">
                  <a:schemeClr val="accent3">
                    <a:lumMod val="70000"/>
                    <a:alpha val="57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7"/>
            <p:cNvSpPr/>
            <p:nvPr/>
          </p:nvSpPr>
          <p:spPr bwMode="auto">
            <a:xfrm>
              <a:off x="2481169" y="5652271"/>
              <a:ext cx="1631021" cy="213558"/>
            </a:xfrm>
            <a:custGeom>
              <a:avLst/>
              <a:gdLst>
                <a:gd name="T0" fmla="*/ 323 w 323"/>
                <a:gd name="T1" fmla="*/ 43 h 43"/>
                <a:gd name="T2" fmla="*/ 0 w 323"/>
                <a:gd name="T3" fmla="*/ 43 h 43"/>
                <a:gd name="T4" fmla="*/ 0 w 323"/>
                <a:gd name="T5" fmla="*/ 13 h 43"/>
                <a:gd name="T6" fmla="*/ 13 w 323"/>
                <a:gd name="T7" fmla="*/ 0 h 43"/>
                <a:gd name="T8" fmla="*/ 310 w 323"/>
                <a:gd name="T9" fmla="*/ 0 h 43"/>
                <a:gd name="T10" fmla="*/ 323 w 323"/>
                <a:gd name="T11" fmla="*/ 13 h 43"/>
                <a:gd name="T12" fmla="*/ 323 w 32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3" h="43">
                  <a:moveTo>
                    <a:pt x="323" y="43"/>
                  </a:moveTo>
                  <a:cubicBezTo>
                    <a:pt x="0" y="43"/>
                    <a:pt x="0" y="43"/>
                    <a:pt x="0" y="43"/>
                  </a:cubicBezTo>
                  <a:cubicBezTo>
                    <a:pt x="0" y="13"/>
                    <a:pt x="0" y="13"/>
                    <a:pt x="0" y="13"/>
                  </a:cubicBezTo>
                  <a:cubicBezTo>
                    <a:pt x="0" y="6"/>
                    <a:pt x="6" y="0"/>
                    <a:pt x="13" y="0"/>
                  </a:cubicBezTo>
                  <a:cubicBezTo>
                    <a:pt x="310" y="0"/>
                    <a:pt x="310" y="0"/>
                    <a:pt x="310" y="0"/>
                  </a:cubicBezTo>
                  <a:cubicBezTo>
                    <a:pt x="318" y="0"/>
                    <a:pt x="323" y="6"/>
                    <a:pt x="323" y="13"/>
                  </a:cubicBezTo>
                  <a:lnTo>
                    <a:pt x="323" y="43"/>
                  </a:lnTo>
                  <a:close/>
                </a:path>
              </a:pathLst>
            </a:custGeom>
            <a:gradFill flip="none" rotWithShape="1">
              <a:gsLst>
                <a:gs pos="0">
                  <a:schemeClr val="bg1">
                    <a:lumMod val="50000"/>
                  </a:schemeClr>
                </a:gs>
                <a:gs pos="100000">
                  <a:schemeClr val="accent3">
                    <a:lumMod val="70000"/>
                    <a:alpha val="57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Freeform 10"/>
            <p:cNvSpPr/>
            <p:nvPr/>
          </p:nvSpPr>
          <p:spPr bwMode="auto">
            <a:xfrm>
              <a:off x="2891542" y="3880146"/>
              <a:ext cx="939008" cy="996605"/>
            </a:xfrm>
            <a:custGeom>
              <a:avLst/>
              <a:gdLst>
                <a:gd name="T0" fmla="*/ 163 w 186"/>
                <a:gd name="T1" fmla="*/ 187 h 201"/>
                <a:gd name="T2" fmla="*/ 156 w 186"/>
                <a:gd name="T3" fmla="*/ 187 h 201"/>
                <a:gd name="T4" fmla="*/ 153 w 186"/>
                <a:gd name="T5" fmla="*/ 185 h 201"/>
                <a:gd name="T6" fmla="*/ 128 w 186"/>
                <a:gd name="T7" fmla="*/ 173 h 201"/>
                <a:gd name="T8" fmla="*/ 128 w 186"/>
                <a:gd name="T9" fmla="*/ 173 h 201"/>
                <a:gd name="T10" fmla="*/ 116 w 186"/>
                <a:gd name="T11" fmla="*/ 162 h 201"/>
                <a:gd name="T12" fmla="*/ 108 w 186"/>
                <a:gd name="T13" fmla="*/ 93 h 201"/>
                <a:gd name="T14" fmla="*/ 109 w 186"/>
                <a:gd name="T15" fmla="*/ 93 h 201"/>
                <a:gd name="T16" fmla="*/ 121 w 186"/>
                <a:gd name="T17" fmla="*/ 87 h 201"/>
                <a:gd name="T18" fmla="*/ 121 w 186"/>
                <a:gd name="T19" fmla="*/ 87 h 201"/>
                <a:gd name="T20" fmla="*/ 109 w 186"/>
                <a:gd name="T21" fmla="*/ 80 h 201"/>
                <a:gd name="T22" fmla="*/ 108 w 186"/>
                <a:gd name="T23" fmla="*/ 80 h 201"/>
                <a:gd name="T24" fmla="*/ 108 w 186"/>
                <a:gd name="T25" fmla="*/ 79 h 201"/>
                <a:gd name="T26" fmla="*/ 117 w 186"/>
                <a:gd name="T27" fmla="*/ 79 h 201"/>
                <a:gd name="T28" fmla="*/ 121 w 186"/>
                <a:gd name="T29" fmla="*/ 75 h 201"/>
                <a:gd name="T30" fmla="*/ 121 w 186"/>
                <a:gd name="T31" fmla="*/ 66 h 201"/>
                <a:gd name="T32" fmla="*/ 117 w 186"/>
                <a:gd name="T33" fmla="*/ 57 h 201"/>
                <a:gd name="T34" fmla="*/ 116 w 186"/>
                <a:gd name="T35" fmla="*/ 52 h 201"/>
                <a:gd name="T36" fmla="*/ 157 w 186"/>
                <a:gd name="T37" fmla="*/ 7 h 201"/>
                <a:gd name="T38" fmla="*/ 155 w 186"/>
                <a:gd name="T39" fmla="*/ 0 h 201"/>
                <a:gd name="T40" fmla="*/ 31 w 186"/>
                <a:gd name="T41" fmla="*/ 0 h 201"/>
                <a:gd name="T42" fmla="*/ 29 w 186"/>
                <a:gd name="T43" fmla="*/ 7 h 201"/>
                <a:gd name="T44" fmla="*/ 70 w 186"/>
                <a:gd name="T45" fmla="*/ 52 h 201"/>
                <a:gd name="T46" fmla="*/ 69 w 186"/>
                <a:gd name="T47" fmla="*/ 57 h 201"/>
                <a:gd name="T48" fmla="*/ 65 w 186"/>
                <a:gd name="T49" fmla="*/ 66 h 201"/>
                <a:gd name="T50" fmla="*/ 65 w 186"/>
                <a:gd name="T51" fmla="*/ 75 h 201"/>
                <a:gd name="T52" fmla="*/ 69 w 186"/>
                <a:gd name="T53" fmla="*/ 79 h 201"/>
                <a:gd name="T54" fmla="*/ 78 w 186"/>
                <a:gd name="T55" fmla="*/ 79 h 201"/>
                <a:gd name="T56" fmla="*/ 78 w 186"/>
                <a:gd name="T57" fmla="*/ 80 h 201"/>
                <a:gd name="T58" fmla="*/ 77 w 186"/>
                <a:gd name="T59" fmla="*/ 80 h 201"/>
                <a:gd name="T60" fmla="*/ 65 w 186"/>
                <a:gd name="T61" fmla="*/ 87 h 201"/>
                <a:gd name="T62" fmla="*/ 65 w 186"/>
                <a:gd name="T63" fmla="*/ 87 h 201"/>
                <a:gd name="T64" fmla="*/ 77 w 186"/>
                <a:gd name="T65" fmla="*/ 93 h 201"/>
                <a:gd name="T66" fmla="*/ 78 w 186"/>
                <a:gd name="T67" fmla="*/ 93 h 201"/>
                <a:gd name="T68" fmla="*/ 70 w 186"/>
                <a:gd name="T69" fmla="*/ 162 h 201"/>
                <a:gd name="T70" fmla="*/ 58 w 186"/>
                <a:gd name="T71" fmla="*/ 173 h 201"/>
                <a:gd name="T72" fmla="*/ 58 w 186"/>
                <a:gd name="T73" fmla="*/ 173 h 201"/>
                <a:gd name="T74" fmla="*/ 33 w 186"/>
                <a:gd name="T75" fmla="*/ 185 h 201"/>
                <a:gd name="T76" fmla="*/ 29 w 186"/>
                <a:gd name="T77" fmla="*/ 187 h 201"/>
                <a:gd name="T78" fmla="*/ 23 w 186"/>
                <a:gd name="T79" fmla="*/ 187 h 201"/>
                <a:gd name="T80" fmla="*/ 0 w 186"/>
                <a:gd name="T81" fmla="*/ 201 h 201"/>
                <a:gd name="T82" fmla="*/ 0 w 186"/>
                <a:gd name="T83" fmla="*/ 201 h 201"/>
                <a:gd name="T84" fmla="*/ 186 w 186"/>
                <a:gd name="T85" fmla="*/ 201 h 201"/>
                <a:gd name="T86" fmla="*/ 186 w 186"/>
                <a:gd name="T87" fmla="*/ 201 h 201"/>
                <a:gd name="T88" fmla="*/ 163 w 186"/>
                <a:gd name="T89"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201">
                  <a:moveTo>
                    <a:pt x="163" y="187"/>
                  </a:moveTo>
                  <a:cubicBezTo>
                    <a:pt x="156" y="187"/>
                    <a:pt x="156" y="187"/>
                    <a:pt x="156" y="187"/>
                  </a:cubicBezTo>
                  <a:cubicBezTo>
                    <a:pt x="155" y="187"/>
                    <a:pt x="154" y="187"/>
                    <a:pt x="153" y="185"/>
                  </a:cubicBezTo>
                  <a:cubicBezTo>
                    <a:pt x="149" y="178"/>
                    <a:pt x="139" y="173"/>
                    <a:pt x="128" y="173"/>
                  </a:cubicBezTo>
                  <a:cubicBezTo>
                    <a:pt x="128" y="173"/>
                    <a:pt x="128" y="173"/>
                    <a:pt x="128" y="173"/>
                  </a:cubicBezTo>
                  <a:cubicBezTo>
                    <a:pt x="122" y="173"/>
                    <a:pt x="117" y="168"/>
                    <a:pt x="116" y="162"/>
                  </a:cubicBezTo>
                  <a:cubicBezTo>
                    <a:pt x="108" y="93"/>
                    <a:pt x="108" y="93"/>
                    <a:pt x="108" y="93"/>
                  </a:cubicBezTo>
                  <a:cubicBezTo>
                    <a:pt x="109" y="93"/>
                    <a:pt x="109" y="93"/>
                    <a:pt x="109" y="93"/>
                  </a:cubicBezTo>
                  <a:cubicBezTo>
                    <a:pt x="115" y="93"/>
                    <a:pt x="121" y="90"/>
                    <a:pt x="121" y="87"/>
                  </a:cubicBezTo>
                  <a:cubicBezTo>
                    <a:pt x="121" y="87"/>
                    <a:pt x="121" y="87"/>
                    <a:pt x="121" y="87"/>
                  </a:cubicBezTo>
                  <a:cubicBezTo>
                    <a:pt x="121" y="83"/>
                    <a:pt x="115" y="80"/>
                    <a:pt x="109" y="80"/>
                  </a:cubicBezTo>
                  <a:cubicBezTo>
                    <a:pt x="108" y="80"/>
                    <a:pt x="108" y="80"/>
                    <a:pt x="108" y="80"/>
                  </a:cubicBezTo>
                  <a:cubicBezTo>
                    <a:pt x="108" y="79"/>
                    <a:pt x="108" y="79"/>
                    <a:pt x="108" y="79"/>
                  </a:cubicBezTo>
                  <a:cubicBezTo>
                    <a:pt x="117" y="79"/>
                    <a:pt x="117" y="79"/>
                    <a:pt x="117" y="79"/>
                  </a:cubicBezTo>
                  <a:cubicBezTo>
                    <a:pt x="119" y="79"/>
                    <a:pt x="121" y="77"/>
                    <a:pt x="121" y="75"/>
                  </a:cubicBezTo>
                  <a:cubicBezTo>
                    <a:pt x="121" y="66"/>
                    <a:pt x="121" y="66"/>
                    <a:pt x="121" y="66"/>
                  </a:cubicBezTo>
                  <a:cubicBezTo>
                    <a:pt x="121" y="62"/>
                    <a:pt x="119" y="59"/>
                    <a:pt x="117" y="57"/>
                  </a:cubicBezTo>
                  <a:cubicBezTo>
                    <a:pt x="115" y="56"/>
                    <a:pt x="115" y="54"/>
                    <a:pt x="116" y="52"/>
                  </a:cubicBezTo>
                  <a:cubicBezTo>
                    <a:pt x="126" y="33"/>
                    <a:pt x="144" y="17"/>
                    <a:pt x="157" y="7"/>
                  </a:cubicBezTo>
                  <a:cubicBezTo>
                    <a:pt x="160" y="5"/>
                    <a:pt x="158" y="0"/>
                    <a:pt x="155" y="0"/>
                  </a:cubicBezTo>
                  <a:cubicBezTo>
                    <a:pt x="31" y="0"/>
                    <a:pt x="31" y="0"/>
                    <a:pt x="31" y="0"/>
                  </a:cubicBezTo>
                  <a:cubicBezTo>
                    <a:pt x="27" y="0"/>
                    <a:pt x="26" y="5"/>
                    <a:pt x="29" y="7"/>
                  </a:cubicBezTo>
                  <a:cubicBezTo>
                    <a:pt x="42" y="17"/>
                    <a:pt x="60" y="33"/>
                    <a:pt x="70" y="52"/>
                  </a:cubicBezTo>
                  <a:cubicBezTo>
                    <a:pt x="71" y="54"/>
                    <a:pt x="71" y="56"/>
                    <a:pt x="69" y="57"/>
                  </a:cubicBezTo>
                  <a:cubicBezTo>
                    <a:pt x="67" y="59"/>
                    <a:pt x="65" y="62"/>
                    <a:pt x="65" y="66"/>
                  </a:cubicBezTo>
                  <a:cubicBezTo>
                    <a:pt x="65" y="75"/>
                    <a:pt x="65" y="75"/>
                    <a:pt x="65" y="75"/>
                  </a:cubicBezTo>
                  <a:cubicBezTo>
                    <a:pt x="65" y="77"/>
                    <a:pt x="67" y="79"/>
                    <a:pt x="69" y="79"/>
                  </a:cubicBezTo>
                  <a:cubicBezTo>
                    <a:pt x="78" y="79"/>
                    <a:pt x="78" y="79"/>
                    <a:pt x="78" y="79"/>
                  </a:cubicBezTo>
                  <a:cubicBezTo>
                    <a:pt x="78" y="79"/>
                    <a:pt x="78" y="79"/>
                    <a:pt x="78" y="80"/>
                  </a:cubicBezTo>
                  <a:cubicBezTo>
                    <a:pt x="77" y="80"/>
                    <a:pt x="77" y="80"/>
                    <a:pt x="77" y="80"/>
                  </a:cubicBezTo>
                  <a:cubicBezTo>
                    <a:pt x="70" y="80"/>
                    <a:pt x="65" y="83"/>
                    <a:pt x="65" y="87"/>
                  </a:cubicBezTo>
                  <a:cubicBezTo>
                    <a:pt x="65" y="87"/>
                    <a:pt x="65" y="87"/>
                    <a:pt x="65" y="87"/>
                  </a:cubicBezTo>
                  <a:cubicBezTo>
                    <a:pt x="65" y="90"/>
                    <a:pt x="70" y="93"/>
                    <a:pt x="77" y="93"/>
                  </a:cubicBezTo>
                  <a:cubicBezTo>
                    <a:pt x="78" y="93"/>
                    <a:pt x="78" y="93"/>
                    <a:pt x="78" y="93"/>
                  </a:cubicBezTo>
                  <a:cubicBezTo>
                    <a:pt x="70" y="162"/>
                    <a:pt x="70" y="162"/>
                    <a:pt x="70" y="162"/>
                  </a:cubicBezTo>
                  <a:cubicBezTo>
                    <a:pt x="69" y="168"/>
                    <a:pt x="64" y="173"/>
                    <a:pt x="58" y="173"/>
                  </a:cubicBezTo>
                  <a:cubicBezTo>
                    <a:pt x="58" y="173"/>
                    <a:pt x="58" y="173"/>
                    <a:pt x="58" y="173"/>
                  </a:cubicBezTo>
                  <a:cubicBezTo>
                    <a:pt x="47" y="173"/>
                    <a:pt x="37" y="178"/>
                    <a:pt x="33" y="185"/>
                  </a:cubicBezTo>
                  <a:cubicBezTo>
                    <a:pt x="32" y="187"/>
                    <a:pt x="31" y="187"/>
                    <a:pt x="29" y="187"/>
                  </a:cubicBezTo>
                  <a:cubicBezTo>
                    <a:pt x="23" y="187"/>
                    <a:pt x="23" y="187"/>
                    <a:pt x="23" y="187"/>
                  </a:cubicBezTo>
                  <a:cubicBezTo>
                    <a:pt x="10" y="187"/>
                    <a:pt x="0" y="193"/>
                    <a:pt x="0" y="201"/>
                  </a:cubicBezTo>
                  <a:cubicBezTo>
                    <a:pt x="0" y="201"/>
                    <a:pt x="0" y="201"/>
                    <a:pt x="0" y="201"/>
                  </a:cubicBezTo>
                  <a:cubicBezTo>
                    <a:pt x="186" y="201"/>
                    <a:pt x="186" y="201"/>
                    <a:pt x="186" y="201"/>
                  </a:cubicBezTo>
                  <a:cubicBezTo>
                    <a:pt x="186" y="201"/>
                    <a:pt x="186" y="201"/>
                    <a:pt x="186" y="201"/>
                  </a:cubicBezTo>
                  <a:cubicBezTo>
                    <a:pt x="186" y="193"/>
                    <a:pt x="176" y="187"/>
                    <a:pt x="163" y="187"/>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39" name="Freeform 11"/>
            <p:cNvSpPr/>
            <p:nvPr/>
          </p:nvSpPr>
          <p:spPr bwMode="auto">
            <a:xfrm>
              <a:off x="2584438" y="1717325"/>
              <a:ext cx="1424482" cy="684643"/>
            </a:xfrm>
            <a:custGeom>
              <a:avLst/>
              <a:gdLst>
                <a:gd name="T0" fmla="*/ 275 w 282"/>
                <a:gd name="T1" fmla="*/ 39 h 138"/>
                <a:gd name="T2" fmla="*/ 265 w 282"/>
                <a:gd name="T3" fmla="*/ 43 h 138"/>
                <a:gd name="T4" fmla="*/ 258 w 282"/>
                <a:gd name="T5" fmla="*/ 48 h 138"/>
                <a:gd name="T6" fmla="*/ 244 w 282"/>
                <a:gd name="T7" fmla="*/ 48 h 138"/>
                <a:gd name="T8" fmla="*/ 244 w 282"/>
                <a:gd name="T9" fmla="*/ 11 h 138"/>
                <a:gd name="T10" fmla="*/ 241 w 282"/>
                <a:gd name="T11" fmla="*/ 7 h 138"/>
                <a:gd name="T12" fmla="*/ 42 w 282"/>
                <a:gd name="T13" fmla="*/ 7 h 138"/>
                <a:gd name="T14" fmla="*/ 38 w 282"/>
                <a:gd name="T15" fmla="*/ 11 h 138"/>
                <a:gd name="T16" fmla="*/ 38 w 282"/>
                <a:gd name="T17" fmla="*/ 48 h 138"/>
                <a:gd name="T18" fmla="*/ 24 w 282"/>
                <a:gd name="T19" fmla="*/ 48 h 138"/>
                <a:gd name="T20" fmla="*/ 24 w 282"/>
                <a:gd name="T21" fmla="*/ 48 h 138"/>
                <a:gd name="T22" fmla="*/ 17 w 282"/>
                <a:gd name="T23" fmla="*/ 43 h 138"/>
                <a:gd name="T24" fmla="*/ 17 w 282"/>
                <a:gd name="T25" fmla="*/ 43 h 138"/>
                <a:gd name="T26" fmla="*/ 7 w 282"/>
                <a:gd name="T27" fmla="*/ 39 h 138"/>
                <a:gd name="T28" fmla="*/ 0 w 282"/>
                <a:gd name="T29" fmla="*/ 48 h 138"/>
                <a:gd name="T30" fmla="*/ 0 w 282"/>
                <a:gd name="T31" fmla="*/ 55 h 138"/>
                <a:gd name="T32" fmla="*/ 8 w 282"/>
                <a:gd name="T33" fmla="*/ 64 h 138"/>
                <a:gd name="T34" fmla="*/ 17 w 282"/>
                <a:gd name="T35" fmla="*/ 60 h 138"/>
                <a:gd name="T36" fmla="*/ 24 w 282"/>
                <a:gd name="T37" fmla="*/ 55 h 138"/>
                <a:gd name="T38" fmla="*/ 38 w 282"/>
                <a:gd name="T39" fmla="*/ 55 h 138"/>
                <a:gd name="T40" fmla="*/ 38 w 282"/>
                <a:gd name="T41" fmla="*/ 134 h 138"/>
                <a:gd name="T42" fmla="*/ 42 w 282"/>
                <a:gd name="T43" fmla="*/ 138 h 138"/>
                <a:gd name="T44" fmla="*/ 132 w 282"/>
                <a:gd name="T45" fmla="*/ 138 h 138"/>
                <a:gd name="T46" fmla="*/ 132 w 282"/>
                <a:gd name="T47" fmla="*/ 133 h 138"/>
                <a:gd name="T48" fmla="*/ 130 w 282"/>
                <a:gd name="T49" fmla="*/ 130 h 138"/>
                <a:gd name="T50" fmla="*/ 123 w 282"/>
                <a:gd name="T51" fmla="*/ 115 h 138"/>
                <a:gd name="T52" fmla="*/ 139 w 282"/>
                <a:gd name="T53" fmla="*/ 102 h 138"/>
                <a:gd name="T54" fmla="*/ 145 w 282"/>
                <a:gd name="T55" fmla="*/ 102 h 138"/>
                <a:gd name="T56" fmla="*/ 160 w 282"/>
                <a:gd name="T57" fmla="*/ 113 h 138"/>
                <a:gd name="T58" fmla="*/ 154 w 282"/>
                <a:gd name="T59" fmla="*/ 130 h 138"/>
                <a:gd name="T60" fmla="*/ 154 w 282"/>
                <a:gd name="T61" fmla="*/ 130 h 138"/>
                <a:gd name="T62" fmla="*/ 152 w 282"/>
                <a:gd name="T63" fmla="*/ 133 h 138"/>
                <a:gd name="T64" fmla="*/ 152 w 282"/>
                <a:gd name="T65" fmla="*/ 138 h 138"/>
                <a:gd name="T66" fmla="*/ 240 w 282"/>
                <a:gd name="T67" fmla="*/ 138 h 138"/>
                <a:gd name="T68" fmla="*/ 244 w 282"/>
                <a:gd name="T69" fmla="*/ 134 h 138"/>
                <a:gd name="T70" fmla="*/ 244 w 282"/>
                <a:gd name="T71" fmla="*/ 55 h 138"/>
                <a:gd name="T72" fmla="*/ 258 w 282"/>
                <a:gd name="T73" fmla="*/ 55 h 138"/>
                <a:gd name="T74" fmla="*/ 258 w 282"/>
                <a:gd name="T75" fmla="*/ 55 h 138"/>
                <a:gd name="T76" fmla="*/ 265 w 282"/>
                <a:gd name="T77" fmla="*/ 60 h 138"/>
                <a:gd name="T78" fmla="*/ 266 w 282"/>
                <a:gd name="T79" fmla="*/ 60 h 138"/>
                <a:gd name="T80" fmla="*/ 276 w 282"/>
                <a:gd name="T81" fmla="*/ 64 h 138"/>
                <a:gd name="T82" fmla="*/ 282 w 282"/>
                <a:gd name="T83" fmla="*/ 55 h 138"/>
                <a:gd name="T84" fmla="*/ 282 w 282"/>
                <a:gd name="T85" fmla="*/ 48 h 138"/>
                <a:gd name="T86" fmla="*/ 275 w 282"/>
                <a:gd name="T87" fmla="*/ 3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138">
                  <a:moveTo>
                    <a:pt x="275" y="39"/>
                  </a:moveTo>
                  <a:cubicBezTo>
                    <a:pt x="271" y="38"/>
                    <a:pt x="268" y="40"/>
                    <a:pt x="265" y="43"/>
                  </a:cubicBezTo>
                  <a:cubicBezTo>
                    <a:pt x="263" y="47"/>
                    <a:pt x="260" y="48"/>
                    <a:pt x="258" y="48"/>
                  </a:cubicBezTo>
                  <a:cubicBezTo>
                    <a:pt x="244" y="48"/>
                    <a:pt x="244" y="48"/>
                    <a:pt x="244" y="48"/>
                  </a:cubicBezTo>
                  <a:cubicBezTo>
                    <a:pt x="244" y="11"/>
                    <a:pt x="244" y="11"/>
                    <a:pt x="244" y="11"/>
                  </a:cubicBezTo>
                  <a:cubicBezTo>
                    <a:pt x="244" y="9"/>
                    <a:pt x="242" y="7"/>
                    <a:pt x="241" y="7"/>
                  </a:cubicBezTo>
                  <a:cubicBezTo>
                    <a:pt x="180" y="0"/>
                    <a:pt x="102" y="0"/>
                    <a:pt x="42" y="7"/>
                  </a:cubicBezTo>
                  <a:cubicBezTo>
                    <a:pt x="40" y="7"/>
                    <a:pt x="38" y="9"/>
                    <a:pt x="38" y="11"/>
                  </a:cubicBezTo>
                  <a:cubicBezTo>
                    <a:pt x="38" y="48"/>
                    <a:pt x="38" y="48"/>
                    <a:pt x="38" y="48"/>
                  </a:cubicBezTo>
                  <a:cubicBezTo>
                    <a:pt x="24" y="48"/>
                    <a:pt x="24" y="48"/>
                    <a:pt x="24" y="48"/>
                  </a:cubicBezTo>
                  <a:cubicBezTo>
                    <a:pt x="24" y="48"/>
                    <a:pt x="24" y="48"/>
                    <a:pt x="24" y="48"/>
                  </a:cubicBezTo>
                  <a:cubicBezTo>
                    <a:pt x="23" y="48"/>
                    <a:pt x="20" y="47"/>
                    <a:pt x="17" y="43"/>
                  </a:cubicBezTo>
                  <a:cubicBezTo>
                    <a:pt x="17" y="43"/>
                    <a:pt x="17" y="43"/>
                    <a:pt x="17" y="43"/>
                  </a:cubicBezTo>
                  <a:cubicBezTo>
                    <a:pt x="15" y="40"/>
                    <a:pt x="11" y="38"/>
                    <a:pt x="7" y="39"/>
                  </a:cubicBezTo>
                  <a:cubicBezTo>
                    <a:pt x="3" y="40"/>
                    <a:pt x="0" y="44"/>
                    <a:pt x="0" y="48"/>
                  </a:cubicBezTo>
                  <a:cubicBezTo>
                    <a:pt x="0" y="55"/>
                    <a:pt x="0" y="55"/>
                    <a:pt x="0" y="55"/>
                  </a:cubicBezTo>
                  <a:cubicBezTo>
                    <a:pt x="0" y="59"/>
                    <a:pt x="3" y="63"/>
                    <a:pt x="8" y="64"/>
                  </a:cubicBezTo>
                  <a:cubicBezTo>
                    <a:pt x="11" y="64"/>
                    <a:pt x="15" y="63"/>
                    <a:pt x="17" y="60"/>
                  </a:cubicBezTo>
                  <a:cubicBezTo>
                    <a:pt x="20" y="56"/>
                    <a:pt x="22" y="55"/>
                    <a:pt x="24" y="55"/>
                  </a:cubicBezTo>
                  <a:cubicBezTo>
                    <a:pt x="38" y="55"/>
                    <a:pt x="38" y="55"/>
                    <a:pt x="38" y="55"/>
                  </a:cubicBezTo>
                  <a:cubicBezTo>
                    <a:pt x="38" y="134"/>
                    <a:pt x="38" y="134"/>
                    <a:pt x="38" y="134"/>
                  </a:cubicBezTo>
                  <a:cubicBezTo>
                    <a:pt x="38" y="137"/>
                    <a:pt x="40" y="138"/>
                    <a:pt x="42" y="138"/>
                  </a:cubicBezTo>
                  <a:cubicBezTo>
                    <a:pt x="132" y="138"/>
                    <a:pt x="132" y="138"/>
                    <a:pt x="132" y="138"/>
                  </a:cubicBezTo>
                  <a:cubicBezTo>
                    <a:pt x="132" y="133"/>
                    <a:pt x="132" y="133"/>
                    <a:pt x="132" y="133"/>
                  </a:cubicBezTo>
                  <a:cubicBezTo>
                    <a:pt x="132" y="132"/>
                    <a:pt x="131" y="131"/>
                    <a:pt x="130" y="130"/>
                  </a:cubicBezTo>
                  <a:cubicBezTo>
                    <a:pt x="125" y="127"/>
                    <a:pt x="122" y="121"/>
                    <a:pt x="123" y="115"/>
                  </a:cubicBezTo>
                  <a:cubicBezTo>
                    <a:pt x="124" y="107"/>
                    <a:pt x="131" y="102"/>
                    <a:pt x="139" y="102"/>
                  </a:cubicBezTo>
                  <a:cubicBezTo>
                    <a:pt x="145" y="102"/>
                    <a:pt x="145" y="102"/>
                    <a:pt x="145" y="102"/>
                  </a:cubicBezTo>
                  <a:cubicBezTo>
                    <a:pt x="152" y="102"/>
                    <a:pt x="159" y="106"/>
                    <a:pt x="160" y="113"/>
                  </a:cubicBezTo>
                  <a:cubicBezTo>
                    <a:pt x="162" y="119"/>
                    <a:pt x="160" y="126"/>
                    <a:pt x="154" y="130"/>
                  </a:cubicBezTo>
                  <a:cubicBezTo>
                    <a:pt x="154" y="130"/>
                    <a:pt x="154" y="130"/>
                    <a:pt x="154" y="130"/>
                  </a:cubicBezTo>
                  <a:cubicBezTo>
                    <a:pt x="152" y="132"/>
                    <a:pt x="152" y="133"/>
                    <a:pt x="152" y="133"/>
                  </a:cubicBezTo>
                  <a:cubicBezTo>
                    <a:pt x="152" y="138"/>
                    <a:pt x="152" y="138"/>
                    <a:pt x="152" y="138"/>
                  </a:cubicBezTo>
                  <a:cubicBezTo>
                    <a:pt x="240" y="138"/>
                    <a:pt x="240" y="138"/>
                    <a:pt x="240" y="138"/>
                  </a:cubicBezTo>
                  <a:cubicBezTo>
                    <a:pt x="242" y="138"/>
                    <a:pt x="244" y="137"/>
                    <a:pt x="244" y="134"/>
                  </a:cubicBezTo>
                  <a:cubicBezTo>
                    <a:pt x="244" y="55"/>
                    <a:pt x="244" y="55"/>
                    <a:pt x="244" y="55"/>
                  </a:cubicBezTo>
                  <a:cubicBezTo>
                    <a:pt x="258" y="55"/>
                    <a:pt x="258" y="55"/>
                    <a:pt x="258" y="55"/>
                  </a:cubicBezTo>
                  <a:cubicBezTo>
                    <a:pt x="258" y="55"/>
                    <a:pt x="258" y="55"/>
                    <a:pt x="258" y="55"/>
                  </a:cubicBezTo>
                  <a:cubicBezTo>
                    <a:pt x="260" y="55"/>
                    <a:pt x="263" y="56"/>
                    <a:pt x="265" y="60"/>
                  </a:cubicBezTo>
                  <a:cubicBezTo>
                    <a:pt x="266" y="60"/>
                    <a:pt x="266" y="60"/>
                    <a:pt x="266" y="60"/>
                  </a:cubicBezTo>
                  <a:cubicBezTo>
                    <a:pt x="268" y="63"/>
                    <a:pt x="272" y="65"/>
                    <a:pt x="276" y="64"/>
                  </a:cubicBezTo>
                  <a:cubicBezTo>
                    <a:pt x="280" y="63"/>
                    <a:pt x="282" y="59"/>
                    <a:pt x="282" y="55"/>
                  </a:cubicBezTo>
                  <a:cubicBezTo>
                    <a:pt x="282" y="48"/>
                    <a:pt x="282" y="48"/>
                    <a:pt x="282" y="48"/>
                  </a:cubicBezTo>
                  <a:cubicBezTo>
                    <a:pt x="282" y="44"/>
                    <a:pt x="279" y="40"/>
                    <a:pt x="275" y="39"/>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0" name="Freeform 12"/>
            <p:cNvSpPr/>
            <p:nvPr/>
          </p:nvSpPr>
          <p:spPr bwMode="auto">
            <a:xfrm>
              <a:off x="2783195" y="2277658"/>
              <a:ext cx="1041213" cy="1053136"/>
            </a:xfrm>
            <a:custGeom>
              <a:avLst/>
              <a:gdLst>
                <a:gd name="T0" fmla="*/ 202 w 206"/>
                <a:gd name="T1" fmla="*/ 38 h 212"/>
                <a:gd name="T2" fmla="*/ 107 w 206"/>
                <a:gd name="T3" fmla="*/ 38 h 212"/>
                <a:gd name="T4" fmla="*/ 107 w 206"/>
                <a:gd name="T5" fmla="*/ 24 h 212"/>
                <a:gd name="T6" fmla="*/ 107 w 206"/>
                <a:gd name="T7" fmla="*/ 24 h 212"/>
                <a:gd name="T8" fmla="*/ 112 w 206"/>
                <a:gd name="T9" fmla="*/ 17 h 212"/>
                <a:gd name="T10" fmla="*/ 112 w 206"/>
                <a:gd name="T11" fmla="*/ 17 h 212"/>
                <a:gd name="T12" fmla="*/ 116 w 206"/>
                <a:gd name="T13" fmla="*/ 7 h 212"/>
                <a:gd name="T14" fmla="*/ 107 w 206"/>
                <a:gd name="T15" fmla="*/ 0 h 212"/>
                <a:gd name="T16" fmla="*/ 101 w 206"/>
                <a:gd name="T17" fmla="*/ 0 h 212"/>
                <a:gd name="T18" fmla="*/ 92 w 206"/>
                <a:gd name="T19" fmla="*/ 8 h 212"/>
                <a:gd name="T20" fmla="*/ 96 w 206"/>
                <a:gd name="T21" fmla="*/ 17 h 212"/>
                <a:gd name="T22" fmla="*/ 101 w 206"/>
                <a:gd name="T23" fmla="*/ 24 h 212"/>
                <a:gd name="T24" fmla="*/ 101 w 206"/>
                <a:gd name="T25" fmla="*/ 38 h 212"/>
                <a:gd name="T26" fmla="*/ 4 w 206"/>
                <a:gd name="T27" fmla="*/ 38 h 212"/>
                <a:gd name="T28" fmla="*/ 0 w 206"/>
                <a:gd name="T29" fmla="*/ 42 h 212"/>
                <a:gd name="T30" fmla="*/ 0 w 206"/>
                <a:gd name="T31" fmla="*/ 170 h 212"/>
                <a:gd name="T32" fmla="*/ 4 w 206"/>
                <a:gd name="T33" fmla="*/ 174 h 212"/>
                <a:gd name="T34" fmla="*/ 44 w 206"/>
                <a:gd name="T35" fmla="*/ 174 h 212"/>
                <a:gd name="T36" fmla="*/ 44 w 206"/>
                <a:gd name="T37" fmla="*/ 188 h 212"/>
                <a:gd name="T38" fmla="*/ 44 w 206"/>
                <a:gd name="T39" fmla="*/ 188 h 212"/>
                <a:gd name="T40" fmla="*/ 40 w 206"/>
                <a:gd name="T41" fmla="*/ 195 h 212"/>
                <a:gd name="T42" fmla="*/ 39 w 206"/>
                <a:gd name="T43" fmla="*/ 196 h 212"/>
                <a:gd name="T44" fmla="*/ 36 w 206"/>
                <a:gd name="T45" fmla="*/ 206 h 212"/>
                <a:gd name="T46" fmla="*/ 45 w 206"/>
                <a:gd name="T47" fmla="*/ 212 h 212"/>
                <a:gd name="T48" fmla="*/ 51 w 206"/>
                <a:gd name="T49" fmla="*/ 212 h 212"/>
                <a:gd name="T50" fmla="*/ 60 w 206"/>
                <a:gd name="T51" fmla="*/ 204 h 212"/>
                <a:gd name="T52" fmla="*/ 56 w 206"/>
                <a:gd name="T53" fmla="*/ 195 h 212"/>
                <a:gd name="T54" fmla="*/ 51 w 206"/>
                <a:gd name="T55" fmla="*/ 188 h 212"/>
                <a:gd name="T56" fmla="*/ 51 w 206"/>
                <a:gd name="T57" fmla="*/ 174 h 212"/>
                <a:gd name="T58" fmla="*/ 153 w 206"/>
                <a:gd name="T59" fmla="*/ 174 h 212"/>
                <a:gd name="T60" fmla="*/ 153 w 206"/>
                <a:gd name="T61" fmla="*/ 188 h 212"/>
                <a:gd name="T62" fmla="*/ 153 w 206"/>
                <a:gd name="T63" fmla="*/ 188 h 212"/>
                <a:gd name="T64" fmla="*/ 148 w 206"/>
                <a:gd name="T65" fmla="*/ 195 h 212"/>
                <a:gd name="T66" fmla="*/ 148 w 206"/>
                <a:gd name="T67" fmla="*/ 196 h 212"/>
                <a:gd name="T68" fmla="*/ 144 w 206"/>
                <a:gd name="T69" fmla="*/ 206 h 212"/>
                <a:gd name="T70" fmla="*/ 153 w 206"/>
                <a:gd name="T71" fmla="*/ 212 h 212"/>
                <a:gd name="T72" fmla="*/ 160 w 206"/>
                <a:gd name="T73" fmla="*/ 212 h 212"/>
                <a:gd name="T74" fmla="*/ 169 w 206"/>
                <a:gd name="T75" fmla="*/ 204 h 212"/>
                <a:gd name="T76" fmla="*/ 165 w 206"/>
                <a:gd name="T77" fmla="*/ 195 h 212"/>
                <a:gd name="T78" fmla="*/ 160 w 206"/>
                <a:gd name="T79" fmla="*/ 188 h 212"/>
                <a:gd name="T80" fmla="*/ 160 w 206"/>
                <a:gd name="T81" fmla="*/ 174 h 212"/>
                <a:gd name="T82" fmla="*/ 202 w 206"/>
                <a:gd name="T83" fmla="*/ 174 h 212"/>
                <a:gd name="T84" fmla="*/ 206 w 206"/>
                <a:gd name="T85" fmla="*/ 170 h 212"/>
                <a:gd name="T86" fmla="*/ 206 w 206"/>
                <a:gd name="T87" fmla="*/ 42 h 212"/>
                <a:gd name="T88" fmla="*/ 202 w 206"/>
                <a:gd name="T8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212">
                  <a:moveTo>
                    <a:pt x="202" y="38"/>
                  </a:moveTo>
                  <a:cubicBezTo>
                    <a:pt x="107" y="38"/>
                    <a:pt x="107" y="38"/>
                    <a:pt x="107" y="38"/>
                  </a:cubicBezTo>
                  <a:cubicBezTo>
                    <a:pt x="107" y="24"/>
                    <a:pt x="107" y="24"/>
                    <a:pt x="107" y="24"/>
                  </a:cubicBezTo>
                  <a:cubicBezTo>
                    <a:pt x="107" y="24"/>
                    <a:pt x="107" y="24"/>
                    <a:pt x="107" y="24"/>
                  </a:cubicBezTo>
                  <a:cubicBezTo>
                    <a:pt x="107" y="23"/>
                    <a:pt x="108" y="20"/>
                    <a:pt x="112" y="17"/>
                  </a:cubicBezTo>
                  <a:cubicBezTo>
                    <a:pt x="112" y="17"/>
                    <a:pt x="112" y="17"/>
                    <a:pt x="112" y="17"/>
                  </a:cubicBezTo>
                  <a:cubicBezTo>
                    <a:pt x="116" y="15"/>
                    <a:pt x="117" y="11"/>
                    <a:pt x="116" y="7"/>
                  </a:cubicBezTo>
                  <a:cubicBezTo>
                    <a:pt x="115" y="3"/>
                    <a:pt x="111" y="0"/>
                    <a:pt x="107" y="0"/>
                  </a:cubicBezTo>
                  <a:cubicBezTo>
                    <a:pt x="101" y="0"/>
                    <a:pt x="101" y="0"/>
                    <a:pt x="101" y="0"/>
                  </a:cubicBezTo>
                  <a:cubicBezTo>
                    <a:pt x="96" y="0"/>
                    <a:pt x="92" y="3"/>
                    <a:pt x="92" y="8"/>
                  </a:cubicBezTo>
                  <a:cubicBezTo>
                    <a:pt x="91" y="11"/>
                    <a:pt x="93" y="15"/>
                    <a:pt x="96" y="17"/>
                  </a:cubicBezTo>
                  <a:cubicBezTo>
                    <a:pt x="99" y="20"/>
                    <a:pt x="100" y="22"/>
                    <a:pt x="101" y="24"/>
                  </a:cubicBezTo>
                  <a:cubicBezTo>
                    <a:pt x="101" y="38"/>
                    <a:pt x="101" y="38"/>
                    <a:pt x="101" y="38"/>
                  </a:cubicBezTo>
                  <a:cubicBezTo>
                    <a:pt x="4" y="38"/>
                    <a:pt x="4" y="38"/>
                    <a:pt x="4" y="38"/>
                  </a:cubicBezTo>
                  <a:cubicBezTo>
                    <a:pt x="2" y="38"/>
                    <a:pt x="0" y="40"/>
                    <a:pt x="0" y="42"/>
                  </a:cubicBezTo>
                  <a:cubicBezTo>
                    <a:pt x="0" y="170"/>
                    <a:pt x="0" y="170"/>
                    <a:pt x="0" y="170"/>
                  </a:cubicBezTo>
                  <a:cubicBezTo>
                    <a:pt x="0" y="172"/>
                    <a:pt x="2" y="174"/>
                    <a:pt x="4" y="174"/>
                  </a:cubicBezTo>
                  <a:cubicBezTo>
                    <a:pt x="44" y="174"/>
                    <a:pt x="44" y="174"/>
                    <a:pt x="44" y="174"/>
                  </a:cubicBezTo>
                  <a:cubicBezTo>
                    <a:pt x="44" y="188"/>
                    <a:pt x="44" y="188"/>
                    <a:pt x="44" y="188"/>
                  </a:cubicBezTo>
                  <a:cubicBezTo>
                    <a:pt x="44" y="188"/>
                    <a:pt x="44" y="188"/>
                    <a:pt x="44" y="188"/>
                  </a:cubicBezTo>
                  <a:cubicBezTo>
                    <a:pt x="44" y="190"/>
                    <a:pt x="43" y="193"/>
                    <a:pt x="40" y="195"/>
                  </a:cubicBezTo>
                  <a:cubicBezTo>
                    <a:pt x="39" y="196"/>
                    <a:pt x="39" y="196"/>
                    <a:pt x="39" y="196"/>
                  </a:cubicBezTo>
                  <a:cubicBezTo>
                    <a:pt x="36" y="198"/>
                    <a:pt x="34" y="202"/>
                    <a:pt x="36" y="206"/>
                  </a:cubicBezTo>
                  <a:cubicBezTo>
                    <a:pt x="37" y="210"/>
                    <a:pt x="40" y="212"/>
                    <a:pt x="45" y="212"/>
                  </a:cubicBezTo>
                  <a:cubicBezTo>
                    <a:pt x="51" y="212"/>
                    <a:pt x="51" y="212"/>
                    <a:pt x="51" y="212"/>
                  </a:cubicBezTo>
                  <a:cubicBezTo>
                    <a:pt x="55" y="212"/>
                    <a:pt x="60" y="209"/>
                    <a:pt x="60" y="204"/>
                  </a:cubicBezTo>
                  <a:cubicBezTo>
                    <a:pt x="61" y="201"/>
                    <a:pt x="59" y="197"/>
                    <a:pt x="56" y="195"/>
                  </a:cubicBezTo>
                  <a:cubicBezTo>
                    <a:pt x="52" y="193"/>
                    <a:pt x="51" y="190"/>
                    <a:pt x="51" y="188"/>
                  </a:cubicBezTo>
                  <a:cubicBezTo>
                    <a:pt x="51" y="174"/>
                    <a:pt x="51" y="174"/>
                    <a:pt x="51" y="174"/>
                  </a:cubicBezTo>
                  <a:cubicBezTo>
                    <a:pt x="153" y="174"/>
                    <a:pt x="153" y="174"/>
                    <a:pt x="153" y="174"/>
                  </a:cubicBezTo>
                  <a:cubicBezTo>
                    <a:pt x="153" y="188"/>
                    <a:pt x="153" y="188"/>
                    <a:pt x="153" y="188"/>
                  </a:cubicBezTo>
                  <a:cubicBezTo>
                    <a:pt x="153" y="188"/>
                    <a:pt x="153" y="188"/>
                    <a:pt x="153" y="188"/>
                  </a:cubicBezTo>
                  <a:cubicBezTo>
                    <a:pt x="153" y="190"/>
                    <a:pt x="152" y="193"/>
                    <a:pt x="148" y="195"/>
                  </a:cubicBezTo>
                  <a:cubicBezTo>
                    <a:pt x="148" y="196"/>
                    <a:pt x="148" y="196"/>
                    <a:pt x="148" y="196"/>
                  </a:cubicBezTo>
                  <a:cubicBezTo>
                    <a:pt x="145" y="198"/>
                    <a:pt x="143" y="202"/>
                    <a:pt x="144" y="206"/>
                  </a:cubicBezTo>
                  <a:cubicBezTo>
                    <a:pt x="145" y="210"/>
                    <a:pt x="149" y="212"/>
                    <a:pt x="153" y="212"/>
                  </a:cubicBezTo>
                  <a:cubicBezTo>
                    <a:pt x="160" y="212"/>
                    <a:pt x="160" y="212"/>
                    <a:pt x="160" y="212"/>
                  </a:cubicBezTo>
                  <a:cubicBezTo>
                    <a:pt x="164" y="212"/>
                    <a:pt x="168" y="209"/>
                    <a:pt x="169" y="204"/>
                  </a:cubicBezTo>
                  <a:cubicBezTo>
                    <a:pt x="170" y="201"/>
                    <a:pt x="168" y="197"/>
                    <a:pt x="165" y="195"/>
                  </a:cubicBezTo>
                  <a:cubicBezTo>
                    <a:pt x="161" y="193"/>
                    <a:pt x="160" y="190"/>
                    <a:pt x="160" y="188"/>
                  </a:cubicBezTo>
                  <a:cubicBezTo>
                    <a:pt x="160" y="174"/>
                    <a:pt x="160" y="174"/>
                    <a:pt x="160" y="174"/>
                  </a:cubicBezTo>
                  <a:cubicBezTo>
                    <a:pt x="202" y="174"/>
                    <a:pt x="202" y="174"/>
                    <a:pt x="202" y="174"/>
                  </a:cubicBezTo>
                  <a:cubicBezTo>
                    <a:pt x="204" y="174"/>
                    <a:pt x="206" y="172"/>
                    <a:pt x="206" y="170"/>
                  </a:cubicBezTo>
                  <a:cubicBezTo>
                    <a:pt x="206" y="42"/>
                    <a:pt x="206" y="42"/>
                    <a:pt x="206" y="42"/>
                  </a:cubicBezTo>
                  <a:cubicBezTo>
                    <a:pt x="206" y="40"/>
                    <a:pt x="204" y="38"/>
                    <a:pt x="202" y="38"/>
                  </a:cubicBezTo>
                  <a:close/>
                </a:path>
              </a:pathLst>
            </a:custGeom>
            <a:gradFill flip="none" rotWithShape="1">
              <a:gsLst>
                <a:gs pos="0">
                  <a:schemeClr val="bg1">
                    <a:lumMod val="50000"/>
                  </a:schemeClr>
                </a:gs>
                <a:gs pos="100000">
                  <a:schemeClr val="accent3">
                    <a:lumMod val="70000"/>
                    <a:alpha val="57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Freeform 13"/>
            <p:cNvSpPr/>
            <p:nvPr/>
          </p:nvSpPr>
          <p:spPr bwMode="auto">
            <a:xfrm>
              <a:off x="2241781" y="1750165"/>
              <a:ext cx="483345" cy="1360911"/>
            </a:xfrm>
            <a:custGeom>
              <a:avLst/>
              <a:gdLst>
                <a:gd name="T0" fmla="*/ 91 w 96"/>
                <a:gd name="T1" fmla="*/ 53 h 274"/>
                <a:gd name="T2" fmla="*/ 88 w 96"/>
                <a:gd name="T3" fmla="*/ 55 h 274"/>
                <a:gd name="T4" fmla="*/ 73 w 96"/>
                <a:gd name="T5" fmla="*/ 62 h 274"/>
                <a:gd name="T6" fmla="*/ 60 w 96"/>
                <a:gd name="T7" fmla="*/ 47 h 274"/>
                <a:gd name="T8" fmla="*/ 60 w 96"/>
                <a:gd name="T9" fmla="*/ 40 h 274"/>
                <a:gd name="T10" fmla="*/ 71 w 96"/>
                <a:gd name="T11" fmla="*/ 25 h 274"/>
                <a:gd name="T12" fmla="*/ 88 w 96"/>
                <a:gd name="T13" fmla="*/ 31 h 274"/>
                <a:gd name="T14" fmla="*/ 88 w 96"/>
                <a:gd name="T15" fmla="*/ 31 h 274"/>
                <a:gd name="T16" fmla="*/ 91 w 96"/>
                <a:gd name="T17" fmla="*/ 34 h 274"/>
                <a:gd name="T18" fmla="*/ 96 w 96"/>
                <a:gd name="T19" fmla="*/ 34 h 274"/>
                <a:gd name="T20" fmla="*/ 96 w 96"/>
                <a:gd name="T21" fmla="*/ 5 h 274"/>
                <a:gd name="T22" fmla="*/ 92 w 96"/>
                <a:gd name="T23" fmla="*/ 1 h 274"/>
                <a:gd name="T24" fmla="*/ 7 w 96"/>
                <a:gd name="T25" fmla="*/ 36 h 274"/>
                <a:gd name="T26" fmla="*/ 32 w 96"/>
                <a:gd name="T27" fmla="*/ 271 h 274"/>
                <a:gd name="T28" fmla="*/ 36 w 96"/>
                <a:gd name="T29" fmla="*/ 274 h 274"/>
                <a:gd name="T30" fmla="*/ 53 w 96"/>
                <a:gd name="T31" fmla="*/ 274 h 274"/>
                <a:gd name="T32" fmla="*/ 53 w 96"/>
                <a:gd name="T33" fmla="*/ 268 h 274"/>
                <a:gd name="T34" fmla="*/ 51 w 96"/>
                <a:gd name="T35" fmla="*/ 265 h 274"/>
                <a:gd name="T36" fmla="*/ 44 w 96"/>
                <a:gd name="T37" fmla="*/ 250 h 274"/>
                <a:gd name="T38" fmla="*/ 60 w 96"/>
                <a:gd name="T39" fmla="*/ 237 h 274"/>
                <a:gd name="T40" fmla="*/ 66 w 96"/>
                <a:gd name="T41" fmla="*/ 237 h 274"/>
                <a:gd name="T42" fmla="*/ 81 w 96"/>
                <a:gd name="T43" fmla="*/ 248 h 274"/>
                <a:gd name="T44" fmla="*/ 75 w 96"/>
                <a:gd name="T45" fmla="*/ 265 h 274"/>
                <a:gd name="T46" fmla="*/ 75 w 96"/>
                <a:gd name="T47" fmla="*/ 265 h 274"/>
                <a:gd name="T48" fmla="*/ 73 w 96"/>
                <a:gd name="T49" fmla="*/ 268 h 274"/>
                <a:gd name="T50" fmla="*/ 73 w 96"/>
                <a:gd name="T51" fmla="*/ 274 h 274"/>
                <a:gd name="T52" fmla="*/ 92 w 96"/>
                <a:gd name="T53" fmla="*/ 274 h 274"/>
                <a:gd name="T54" fmla="*/ 96 w 96"/>
                <a:gd name="T55" fmla="*/ 270 h 274"/>
                <a:gd name="T56" fmla="*/ 96 w 96"/>
                <a:gd name="T57" fmla="*/ 53 h 274"/>
                <a:gd name="T58" fmla="*/ 91 w 96"/>
                <a:gd name="T59" fmla="*/ 5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274">
                  <a:moveTo>
                    <a:pt x="91" y="53"/>
                  </a:moveTo>
                  <a:cubicBezTo>
                    <a:pt x="90" y="54"/>
                    <a:pt x="89" y="54"/>
                    <a:pt x="88" y="55"/>
                  </a:cubicBezTo>
                  <a:cubicBezTo>
                    <a:pt x="85" y="61"/>
                    <a:pt x="79" y="63"/>
                    <a:pt x="73" y="62"/>
                  </a:cubicBezTo>
                  <a:cubicBezTo>
                    <a:pt x="65" y="61"/>
                    <a:pt x="60" y="54"/>
                    <a:pt x="60" y="47"/>
                  </a:cubicBezTo>
                  <a:cubicBezTo>
                    <a:pt x="60" y="40"/>
                    <a:pt x="60" y="40"/>
                    <a:pt x="60" y="40"/>
                  </a:cubicBezTo>
                  <a:cubicBezTo>
                    <a:pt x="60" y="33"/>
                    <a:pt x="64" y="27"/>
                    <a:pt x="71" y="25"/>
                  </a:cubicBezTo>
                  <a:cubicBezTo>
                    <a:pt x="78" y="23"/>
                    <a:pt x="84" y="26"/>
                    <a:pt x="88" y="31"/>
                  </a:cubicBezTo>
                  <a:cubicBezTo>
                    <a:pt x="88" y="31"/>
                    <a:pt x="88" y="31"/>
                    <a:pt x="88" y="31"/>
                  </a:cubicBezTo>
                  <a:cubicBezTo>
                    <a:pt x="90" y="34"/>
                    <a:pt x="91" y="34"/>
                    <a:pt x="91" y="34"/>
                  </a:cubicBezTo>
                  <a:cubicBezTo>
                    <a:pt x="96" y="34"/>
                    <a:pt x="96" y="34"/>
                    <a:pt x="96" y="34"/>
                  </a:cubicBezTo>
                  <a:cubicBezTo>
                    <a:pt x="96" y="5"/>
                    <a:pt x="96" y="5"/>
                    <a:pt x="96" y="5"/>
                  </a:cubicBezTo>
                  <a:cubicBezTo>
                    <a:pt x="96" y="2"/>
                    <a:pt x="94" y="0"/>
                    <a:pt x="92" y="1"/>
                  </a:cubicBezTo>
                  <a:cubicBezTo>
                    <a:pt x="42" y="8"/>
                    <a:pt x="7" y="19"/>
                    <a:pt x="7" y="36"/>
                  </a:cubicBezTo>
                  <a:cubicBezTo>
                    <a:pt x="7" y="36"/>
                    <a:pt x="0" y="159"/>
                    <a:pt x="32" y="271"/>
                  </a:cubicBezTo>
                  <a:cubicBezTo>
                    <a:pt x="32" y="273"/>
                    <a:pt x="34" y="274"/>
                    <a:pt x="36" y="274"/>
                  </a:cubicBezTo>
                  <a:cubicBezTo>
                    <a:pt x="53" y="274"/>
                    <a:pt x="53" y="274"/>
                    <a:pt x="53" y="274"/>
                  </a:cubicBezTo>
                  <a:cubicBezTo>
                    <a:pt x="53" y="268"/>
                    <a:pt x="53" y="268"/>
                    <a:pt x="53" y="268"/>
                  </a:cubicBezTo>
                  <a:cubicBezTo>
                    <a:pt x="53" y="267"/>
                    <a:pt x="52" y="266"/>
                    <a:pt x="51" y="265"/>
                  </a:cubicBezTo>
                  <a:cubicBezTo>
                    <a:pt x="46" y="262"/>
                    <a:pt x="43" y="256"/>
                    <a:pt x="44" y="250"/>
                  </a:cubicBezTo>
                  <a:cubicBezTo>
                    <a:pt x="45" y="242"/>
                    <a:pt x="52" y="237"/>
                    <a:pt x="60" y="237"/>
                  </a:cubicBezTo>
                  <a:cubicBezTo>
                    <a:pt x="66" y="237"/>
                    <a:pt x="66" y="237"/>
                    <a:pt x="66" y="237"/>
                  </a:cubicBezTo>
                  <a:cubicBezTo>
                    <a:pt x="73" y="237"/>
                    <a:pt x="80" y="241"/>
                    <a:pt x="81" y="248"/>
                  </a:cubicBezTo>
                  <a:cubicBezTo>
                    <a:pt x="83" y="254"/>
                    <a:pt x="81" y="261"/>
                    <a:pt x="75" y="265"/>
                  </a:cubicBezTo>
                  <a:cubicBezTo>
                    <a:pt x="75" y="265"/>
                    <a:pt x="75" y="265"/>
                    <a:pt x="75" y="265"/>
                  </a:cubicBezTo>
                  <a:cubicBezTo>
                    <a:pt x="73" y="267"/>
                    <a:pt x="73" y="268"/>
                    <a:pt x="73" y="268"/>
                  </a:cubicBezTo>
                  <a:cubicBezTo>
                    <a:pt x="73" y="274"/>
                    <a:pt x="73" y="274"/>
                    <a:pt x="73" y="274"/>
                  </a:cubicBezTo>
                  <a:cubicBezTo>
                    <a:pt x="92" y="274"/>
                    <a:pt x="92" y="274"/>
                    <a:pt x="92" y="274"/>
                  </a:cubicBezTo>
                  <a:cubicBezTo>
                    <a:pt x="95" y="274"/>
                    <a:pt x="96" y="272"/>
                    <a:pt x="96" y="270"/>
                  </a:cubicBezTo>
                  <a:cubicBezTo>
                    <a:pt x="96" y="53"/>
                    <a:pt x="96" y="53"/>
                    <a:pt x="96" y="53"/>
                  </a:cubicBezTo>
                  <a:lnTo>
                    <a:pt x="91" y="53"/>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2" name="Freeform 14"/>
            <p:cNvSpPr/>
            <p:nvPr/>
          </p:nvSpPr>
          <p:spPr bwMode="auto">
            <a:xfrm>
              <a:off x="2434021" y="2994319"/>
              <a:ext cx="1039084" cy="864701"/>
            </a:xfrm>
            <a:custGeom>
              <a:avLst/>
              <a:gdLst>
                <a:gd name="T0" fmla="*/ 198 w 206"/>
                <a:gd name="T1" fmla="*/ 135 h 174"/>
                <a:gd name="T2" fmla="*/ 189 w 206"/>
                <a:gd name="T3" fmla="*/ 139 h 174"/>
                <a:gd name="T4" fmla="*/ 182 w 206"/>
                <a:gd name="T5" fmla="*/ 144 h 174"/>
                <a:gd name="T6" fmla="*/ 167 w 206"/>
                <a:gd name="T7" fmla="*/ 144 h 174"/>
                <a:gd name="T8" fmla="*/ 167 w 206"/>
                <a:gd name="T9" fmla="*/ 43 h 174"/>
                <a:gd name="T10" fmla="*/ 163 w 206"/>
                <a:gd name="T11" fmla="*/ 39 h 174"/>
                <a:gd name="T12" fmla="*/ 126 w 206"/>
                <a:gd name="T13" fmla="*/ 39 h 174"/>
                <a:gd name="T14" fmla="*/ 126 w 206"/>
                <a:gd name="T15" fmla="*/ 45 h 174"/>
                <a:gd name="T16" fmla="*/ 128 w 206"/>
                <a:gd name="T17" fmla="*/ 47 h 174"/>
                <a:gd name="T18" fmla="*/ 135 w 206"/>
                <a:gd name="T19" fmla="*/ 62 h 174"/>
                <a:gd name="T20" fmla="*/ 119 w 206"/>
                <a:gd name="T21" fmla="*/ 76 h 174"/>
                <a:gd name="T22" fmla="*/ 113 w 206"/>
                <a:gd name="T23" fmla="*/ 76 h 174"/>
                <a:gd name="T24" fmla="*/ 97 w 206"/>
                <a:gd name="T25" fmla="*/ 64 h 174"/>
                <a:gd name="T26" fmla="*/ 104 w 206"/>
                <a:gd name="T27" fmla="*/ 47 h 174"/>
                <a:gd name="T28" fmla="*/ 104 w 206"/>
                <a:gd name="T29" fmla="*/ 47 h 174"/>
                <a:gd name="T30" fmla="*/ 106 w 206"/>
                <a:gd name="T31" fmla="*/ 45 h 174"/>
                <a:gd name="T32" fmla="*/ 106 w 206"/>
                <a:gd name="T33" fmla="*/ 39 h 174"/>
                <a:gd name="T34" fmla="*/ 30 w 206"/>
                <a:gd name="T35" fmla="*/ 39 h 174"/>
                <a:gd name="T36" fmla="*/ 30 w 206"/>
                <a:gd name="T37" fmla="*/ 24 h 174"/>
                <a:gd name="T38" fmla="*/ 30 w 206"/>
                <a:gd name="T39" fmla="*/ 24 h 174"/>
                <a:gd name="T40" fmla="*/ 35 w 206"/>
                <a:gd name="T41" fmla="*/ 17 h 174"/>
                <a:gd name="T42" fmla="*/ 35 w 206"/>
                <a:gd name="T43" fmla="*/ 17 h 174"/>
                <a:gd name="T44" fmla="*/ 39 w 206"/>
                <a:gd name="T45" fmla="*/ 7 h 174"/>
                <a:gd name="T46" fmla="*/ 30 w 206"/>
                <a:gd name="T47" fmla="*/ 0 h 174"/>
                <a:gd name="T48" fmla="*/ 24 w 206"/>
                <a:gd name="T49" fmla="*/ 0 h 174"/>
                <a:gd name="T50" fmla="*/ 15 w 206"/>
                <a:gd name="T51" fmla="*/ 8 h 174"/>
                <a:gd name="T52" fmla="*/ 19 w 206"/>
                <a:gd name="T53" fmla="*/ 17 h 174"/>
                <a:gd name="T54" fmla="*/ 24 w 206"/>
                <a:gd name="T55" fmla="*/ 24 h 174"/>
                <a:gd name="T56" fmla="*/ 24 w 206"/>
                <a:gd name="T57" fmla="*/ 39 h 174"/>
                <a:gd name="T58" fmla="*/ 5 w 206"/>
                <a:gd name="T59" fmla="*/ 39 h 174"/>
                <a:gd name="T60" fmla="*/ 1 w 206"/>
                <a:gd name="T61" fmla="*/ 44 h 174"/>
                <a:gd name="T62" fmla="*/ 83 w 206"/>
                <a:gd name="T63" fmla="*/ 174 h 174"/>
                <a:gd name="T64" fmla="*/ 86 w 206"/>
                <a:gd name="T65" fmla="*/ 174 h 174"/>
                <a:gd name="T66" fmla="*/ 163 w 206"/>
                <a:gd name="T67" fmla="*/ 174 h 174"/>
                <a:gd name="T68" fmla="*/ 167 w 206"/>
                <a:gd name="T69" fmla="*/ 171 h 174"/>
                <a:gd name="T70" fmla="*/ 167 w 206"/>
                <a:gd name="T71" fmla="*/ 151 h 174"/>
                <a:gd name="T72" fmla="*/ 181 w 206"/>
                <a:gd name="T73" fmla="*/ 151 h 174"/>
                <a:gd name="T74" fmla="*/ 182 w 206"/>
                <a:gd name="T75" fmla="*/ 151 h 174"/>
                <a:gd name="T76" fmla="*/ 189 w 206"/>
                <a:gd name="T77" fmla="*/ 156 h 174"/>
                <a:gd name="T78" fmla="*/ 189 w 206"/>
                <a:gd name="T79" fmla="*/ 156 h 174"/>
                <a:gd name="T80" fmla="*/ 199 w 206"/>
                <a:gd name="T81" fmla="*/ 160 h 174"/>
                <a:gd name="T82" fmla="*/ 206 w 206"/>
                <a:gd name="T83" fmla="*/ 151 h 174"/>
                <a:gd name="T84" fmla="*/ 206 w 206"/>
                <a:gd name="T85" fmla="*/ 145 h 174"/>
                <a:gd name="T86" fmla="*/ 198 w 206"/>
                <a:gd name="T87" fmla="*/ 13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74">
                  <a:moveTo>
                    <a:pt x="198" y="135"/>
                  </a:moveTo>
                  <a:cubicBezTo>
                    <a:pt x="194" y="135"/>
                    <a:pt x="191" y="136"/>
                    <a:pt x="189" y="139"/>
                  </a:cubicBezTo>
                  <a:cubicBezTo>
                    <a:pt x="186" y="143"/>
                    <a:pt x="184" y="144"/>
                    <a:pt x="182" y="144"/>
                  </a:cubicBezTo>
                  <a:cubicBezTo>
                    <a:pt x="167" y="144"/>
                    <a:pt x="167" y="144"/>
                    <a:pt x="167" y="144"/>
                  </a:cubicBezTo>
                  <a:cubicBezTo>
                    <a:pt x="167" y="43"/>
                    <a:pt x="167" y="43"/>
                    <a:pt x="167" y="43"/>
                  </a:cubicBezTo>
                  <a:cubicBezTo>
                    <a:pt x="167" y="40"/>
                    <a:pt x="165" y="39"/>
                    <a:pt x="163" y="39"/>
                  </a:cubicBezTo>
                  <a:cubicBezTo>
                    <a:pt x="126" y="39"/>
                    <a:pt x="126" y="39"/>
                    <a:pt x="126" y="39"/>
                  </a:cubicBezTo>
                  <a:cubicBezTo>
                    <a:pt x="126" y="45"/>
                    <a:pt x="126" y="45"/>
                    <a:pt x="126" y="45"/>
                  </a:cubicBezTo>
                  <a:cubicBezTo>
                    <a:pt x="126" y="45"/>
                    <a:pt x="126" y="46"/>
                    <a:pt x="128" y="47"/>
                  </a:cubicBezTo>
                  <a:cubicBezTo>
                    <a:pt x="133" y="50"/>
                    <a:pt x="136" y="56"/>
                    <a:pt x="135" y="62"/>
                  </a:cubicBezTo>
                  <a:cubicBezTo>
                    <a:pt x="134" y="70"/>
                    <a:pt x="127" y="76"/>
                    <a:pt x="119" y="76"/>
                  </a:cubicBezTo>
                  <a:cubicBezTo>
                    <a:pt x="113" y="76"/>
                    <a:pt x="113" y="76"/>
                    <a:pt x="113" y="76"/>
                  </a:cubicBezTo>
                  <a:cubicBezTo>
                    <a:pt x="105" y="76"/>
                    <a:pt x="99" y="71"/>
                    <a:pt x="97" y="64"/>
                  </a:cubicBezTo>
                  <a:cubicBezTo>
                    <a:pt x="96" y="58"/>
                    <a:pt x="98" y="51"/>
                    <a:pt x="104" y="47"/>
                  </a:cubicBezTo>
                  <a:cubicBezTo>
                    <a:pt x="104" y="47"/>
                    <a:pt x="104" y="47"/>
                    <a:pt x="104" y="47"/>
                  </a:cubicBezTo>
                  <a:cubicBezTo>
                    <a:pt x="106" y="46"/>
                    <a:pt x="106" y="45"/>
                    <a:pt x="106" y="45"/>
                  </a:cubicBezTo>
                  <a:cubicBezTo>
                    <a:pt x="106" y="39"/>
                    <a:pt x="106" y="39"/>
                    <a:pt x="106" y="39"/>
                  </a:cubicBezTo>
                  <a:cubicBezTo>
                    <a:pt x="30" y="39"/>
                    <a:pt x="30" y="39"/>
                    <a:pt x="30" y="39"/>
                  </a:cubicBezTo>
                  <a:cubicBezTo>
                    <a:pt x="30" y="24"/>
                    <a:pt x="30" y="24"/>
                    <a:pt x="30" y="24"/>
                  </a:cubicBezTo>
                  <a:cubicBezTo>
                    <a:pt x="30" y="24"/>
                    <a:pt x="30" y="24"/>
                    <a:pt x="30" y="24"/>
                  </a:cubicBezTo>
                  <a:cubicBezTo>
                    <a:pt x="31" y="23"/>
                    <a:pt x="31" y="20"/>
                    <a:pt x="35" y="17"/>
                  </a:cubicBezTo>
                  <a:cubicBezTo>
                    <a:pt x="35" y="17"/>
                    <a:pt x="35" y="17"/>
                    <a:pt x="35" y="17"/>
                  </a:cubicBezTo>
                  <a:cubicBezTo>
                    <a:pt x="39" y="15"/>
                    <a:pt x="40" y="11"/>
                    <a:pt x="39" y="7"/>
                  </a:cubicBezTo>
                  <a:cubicBezTo>
                    <a:pt x="38" y="3"/>
                    <a:pt x="34" y="0"/>
                    <a:pt x="30" y="0"/>
                  </a:cubicBezTo>
                  <a:cubicBezTo>
                    <a:pt x="24" y="0"/>
                    <a:pt x="24" y="0"/>
                    <a:pt x="24" y="0"/>
                  </a:cubicBezTo>
                  <a:cubicBezTo>
                    <a:pt x="19" y="0"/>
                    <a:pt x="15" y="3"/>
                    <a:pt x="15" y="8"/>
                  </a:cubicBezTo>
                  <a:cubicBezTo>
                    <a:pt x="14" y="11"/>
                    <a:pt x="16" y="15"/>
                    <a:pt x="19" y="17"/>
                  </a:cubicBezTo>
                  <a:cubicBezTo>
                    <a:pt x="22" y="19"/>
                    <a:pt x="23" y="22"/>
                    <a:pt x="24" y="24"/>
                  </a:cubicBezTo>
                  <a:cubicBezTo>
                    <a:pt x="24" y="39"/>
                    <a:pt x="24" y="39"/>
                    <a:pt x="24" y="39"/>
                  </a:cubicBezTo>
                  <a:cubicBezTo>
                    <a:pt x="5" y="39"/>
                    <a:pt x="5" y="39"/>
                    <a:pt x="5" y="39"/>
                  </a:cubicBezTo>
                  <a:cubicBezTo>
                    <a:pt x="2" y="39"/>
                    <a:pt x="0" y="41"/>
                    <a:pt x="1" y="44"/>
                  </a:cubicBezTo>
                  <a:cubicBezTo>
                    <a:pt x="18" y="95"/>
                    <a:pt x="43" y="143"/>
                    <a:pt x="83" y="174"/>
                  </a:cubicBezTo>
                  <a:cubicBezTo>
                    <a:pt x="84" y="174"/>
                    <a:pt x="85" y="174"/>
                    <a:pt x="86" y="174"/>
                  </a:cubicBezTo>
                  <a:cubicBezTo>
                    <a:pt x="163" y="174"/>
                    <a:pt x="163" y="174"/>
                    <a:pt x="163" y="174"/>
                  </a:cubicBezTo>
                  <a:cubicBezTo>
                    <a:pt x="165" y="174"/>
                    <a:pt x="167" y="173"/>
                    <a:pt x="167" y="171"/>
                  </a:cubicBezTo>
                  <a:cubicBezTo>
                    <a:pt x="167" y="151"/>
                    <a:pt x="167" y="151"/>
                    <a:pt x="167" y="151"/>
                  </a:cubicBezTo>
                  <a:cubicBezTo>
                    <a:pt x="181" y="151"/>
                    <a:pt x="181" y="151"/>
                    <a:pt x="181" y="151"/>
                  </a:cubicBezTo>
                  <a:cubicBezTo>
                    <a:pt x="182" y="151"/>
                    <a:pt x="182" y="151"/>
                    <a:pt x="182" y="151"/>
                  </a:cubicBezTo>
                  <a:cubicBezTo>
                    <a:pt x="183" y="151"/>
                    <a:pt x="186" y="152"/>
                    <a:pt x="189" y="156"/>
                  </a:cubicBezTo>
                  <a:cubicBezTo>
                    <a:pt x="189" y="156"/>
                    <a:pt x="189" y="156"/>
                    <a:pt x="189" y="156"/>
                  </a:cubicBezTo>
                  <a:cubicBezTo>
                    <a:pt x="191" y="159"/>
                    <a:pt x="195" y="161"/>
                    <a:pt x="199" y="160"/>
                  </a:cubicBezTo>
                  <a:cubicBezTo>
                    <a:pt x="203" y="159"/>
                    <a:pt x="206" y="155"/>
                    <a:pt x="206" y="151"/>
                  </a:cubicBezTo>
                  <a:cubicBezTo>
                    <a:pt x="206" y="145"/>
                    <a:pt x="206" y="145"/>
                    <a:pt x="206" y="145"/>
                  </a:cubicBezTo>
                  <a:cubicBezTo>
                    <a:pt x="206" y="140"/>
                    <a:pt x="203" y="136"/>
                    <a:pt x="198" y="135"/>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3" name="Freeform 15"/>
            <p:cNvSpPr/>
            <p:nvPr/>
          </p:nvSpPr>
          <p:spPr bwMode="auto">
            <a:xfrm>
              <a:off x="3894072" y="1773978"/>
              <a:ext cx="474827" cy="1356723"/>
            </a:xfrm>
            <a:custGeom>
              <a:avLst/>
              <a:gdLst>
                <a:gd name="T0" fmla="*/ 87 w 94"/>
                <a:gd name="T1" fmla="*/ 35 h 273"/>
                <a:gd name="T2" fmla="*/ 4 w 94"/>
                <a:gd name="T3" fmla="*/ 0 h 273"/>
                <a:gd name="T4" fmla="*/ 0 w 94"/>
                <a:gd name="T5" fmla="*/ 4 h 273"/>
                <a:gd name="T6" fmla="*/ 0 w 94"/>
                <a:gd name="T7" fmla="*/ 33 h 273"/>
                <a:gd name="T8" fmla="*/ 6 w 94"/>
                <a:gd name="T9" fmla="*/ 33 h 273"/>
                <a:gd name="T10" fmla="*/ 8 w 94"/>
                <a:gd name="T11" fmla="*/ 31 h 273"/>
                <a:gd name="T12" fmla="*/ 24 w 94"/>
                <a:gd name="T13" fmla="*/ 24 h 273"/>
                <a:gd name="T14" fmla="*/ 37 w 94"/>
                <a:gd name="T15" fmla="*/ 39 h 273"/>
                <a:gd name="T16" fmla="*/ 37 w 94"/>
                <a:gd name="T17" fmla="*/ 46 h 273"/>
                <a:gd name="T18" fmla="*/ 25 w 94"/>
                <a:gd name="T19" fmla="*/ 61 h 273"/>
                <a:gd name="T20" fmla="*/ 8 w 94"/>
                <a:gd name="T21" fmla="*/ 55 h 273"/>
                <a:gd name="T22" fmla="*/ 8 w 94"/>
                <a:gd name="T23" fmla="*/ 54 h 273"/>
                <a:gd name="T24" fmla="*/ 6 w 94"/>
                <a:gd name="T25" fmla="*/ 52 h 273"/>
                <a:gd name="T26" fmla="*/ 0 w 94"/>
                <a:gd name="T27" fmla="*/ 52 h 273"/>
                <a:gd name="T28" fmla="*/ 0 w 94"/>
                <a:gd name="T29" fmla="*/ 269 h 273"/>
                <a:gd name="T30" fmla="*/ 4 w 94"/>
                <a:gd name="T31" fmla="*/ 273 h 273"/>
                <a:gd name="T32" fmla="*/ 21 w 94"/>
                <a:gd name="T33" fmla="*/ 273 h 273"/>
                <a:gd name="T34" fmla="*/ 21 w 94"/>
                <a:gd name="T35" fmla="*/ 267 h 273"/>
                <a:gd name="T36" fmla="*/ 19 w 94"/>
                <a:gd name="T37" fmla="*/ 264 h 273"/>
                <a:gd name="T38" fmla="*/ 12 w 94"/>
                <a:gd name="T39" fmla="*/ 249 h 273"/>
                <a:gd name="T40" fmla="*/ 28 w 94"/>
                <a:gd name="T41" fmla="*/ 236 h 273"/>
                <a:gd name="T42" fmla="*/ 34 w 94"/>
                <a:gd name="T43" fmla="*/ 236 h 273"/>
                <a:gd name="T44" fmla="*/ 49 w 94"/>
                <a:gd name="T45" fmla="*/ 247 h 273"/>
                <a:gd name="T46" fmla="*/ 43 w 94"/>
                <a:gd name="T47" fmla="*/ 264 h 273"/>
                <a:gd name="T48" fmla="*/ 43 w 94"/>
                <a:gd name="T49" fmla="*/ 264 h 273"/>
                <a:gd name="T50" fmla="*/ 41 w 94"/>
                <a:gd name="T51" fmla="*/ 267 h 273"/>
                <a:gd name="T52" fmla="*/ 41 w 94"/>
                <a:gd name="T53" fmla="*/ 273 h 273"/>
                <a:gd name="T54" fmla="*/ 58 w 94"/>
                <a:gd name="T55" fmla="*/ 273 h 273"/>
                <a:gd name="T56" fmla="*/ 62 w 94"/>
                <a:gd name="T57" fmla="*/ 270 h 273"/>
                <a:gd name="T58" fmla="*/ 87 w 94"/>
                <a:gd name="T59" fmla="*/ 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273">
                  <a:moveTo>
                    <a:pt x="87" y="35"/>
                  </a:moveTo>
                  <a:cubicBezTo>
                    <a:pt x="87" y="19"/>
                    <a:pt x="52" y="7"/>
                    <a:pt x="4" y="0"/>
                  </a:cubicBezTo>
                  <a:cubicBezTo>
                    <a:pt x="2" y="0"/>
                    <a:pt x="0" y="2"/>
                    <a:pt x="0" y="4"/>
                  </a:cubicBezTo>
                  <a:cubicBezTo>
                    <a:pt x="0" y="33"/>
                    <a:pt x="0" y="33"/>
                    <a:pt x="0" y="33"/>
                  </a:cubicBezTo>
                  <a:cubicBezTo>
                    <a:pt x="6" y="33"/>
                    <a:pt x="6" y="33"/>
                    <a:pt x="6" y="33"/>
                  </a:cubicBezTo>
                  <a:cubicBezTo>
                    <a:pt x="6" y="32"/>
                    <a:pt x="7" y="32"/>
                    <a:pt x="8" y="31"/>
                  </a:cubicBezTo>
                  <a:cubicBezTo>
                    <a:pt x="12" y="25"/>
                    <a:pt x="17" y="23"/>
                    <a:pt x="24" y="24"/>
                  </a:cubicBezTo>
                  <a:cubicBezTo>
                    <a:pt x="31" y="25"/>
                    <a:pt x="37" y="32"/>
                    <a:pt x="37" y="39"/>
                  </a:cubicBezTo>
                  <a:cubicBezTo>
                    <a:pt x="37" y="46"/>
                    <a:pt x="37" y="46"/>
                    <a:pt x="37" y="46"/>
                  </a:cubicBezTo>
                  <a:cubicBezTo>
                    <a:pt x="37" y="53"/>
                    <a:pt x="32" y="59"/>
                    <a:pt x="25" y="61"/>
                  </a:cubicBezTo>
                  <a:cubicBezTo>
                    <a:pt x="19" y="63"/>
                    <a:pt x="12" y="60"/>
                    <a:pt x="8" y="55"/>
                  </a:cubicBezTo>
                  <a:cubicBezTo>
                    <a:pt x="8" y="54"/>
                    <a:pt x="8" y="54"/>
                    <a:pt x="8" y="54"/>
                  </a:cubicBezTo>
                  <a:cubicBezTo>
                    <a:pt x="7" y="52"/>
                    <a:pt x="6" y="52"/>
                    <a:pt x="6" y="52"/>
                  </a:cubicBezTo>
                  <a:cubicBezTo>
                    <a:pt x="0" y="52"/>
                    <a:pt x="0" y="52"/>
                    <a:pt x="0" y="52"/>
                  </a:cubicBezTo>
                  <a:cubicBezTo>
                    <a:pt x="0" y="269"/>
                    <a:pt x="0" y="269"/>
                    <a:pt x="0" y="269"/>
                  </a:cubicBezTo>
                  <a:cubicBezTo>
                    <a:pt x="0" y="271"/>
                    <a:pt x="1" y="273"/>
                    <a:pt x="4" y="273"/>
                  </a:cubicBezTo>
                  <a:cubicBezTo>
                    <a:pt x="21" y="273"/>
                    <a:pt x="21" y="273"/>
                    <a:pt x="21" y="273"/>
                  </a:cubicBezTo>
                  <a:cubicBezTo>
                    <a:pt x="21" y="267"/>
                    <a:pt x="21" y="267"/>
                    <a:pt x="21" y="267"/>
                  </a:cubicBezTo>
                  <a:cubicBezTo>
                    <a:pt x="21" y="266"/>
                    <a:pt x="20" y="265"/>
                    <a:pt x="19" y="264"/>
                  </a:cubicBezTo>
                  <a:cubicBezTo>
                    <a:pt x="14" y="261"/>
                    <a:pt x="11" y="255"/>
                    <a:pt x="12" y="249"/>
                  </a:cubicBezTo>
                  <a:cubicBezTo>
                    <a:pt x="13" y="241"/>
                    <a:pt x="20" y="236"/>
                    <a:pt x="28" y="236"/>
                  </a:cubicBezTo>
                  <a:cubicBezTo>
                    <a:pt x="34" y="236"/>
                    <a:pt x="34" y="236"/>
                    <a:pt x="34" y="236"/>
                  </a:cubicBezTo>
                  <a:cubicBezTo>
                    <a:pt x="41" y="236"/>
                    <a:pt x="48" y="240"/>
                    <a:pt x="49" y="247"/>
                  </a:cubicBezTo>
                  <a:cubicBezTo>
                    <a:pt x="51" y="253"/>
                    <a:pt x="49" y="260"/>
                    <a:pt x="43" y="264"/>
                  </a:cubicBezTo>
                  <a:cubicBezTo>
                    <a:pt x="43" y="264"/>
                    <a:pt x="43" y="264"/>
                    <a:pt x="43" y="264"/>
                  </a:cubicBezTo>
                  <a:cubicBezTo>
                    <a:pt x="41" y="266"/>
                    <a:pt x="41" y="267"/>
                    <a:pt x="41" y="267"/>
                  </a:cubicBezTo>
                  <a:cubicBezTo>
                    <a:pt x="41" y="273"/>
                    <a:pt x="41" y="273"/>
                    <a:pt x="41" y="273"/>
                  </a:cubicBezTo>
                  <a:cubicBezTo>
                    <a:pt x="58" y="273"/>
                    <a:pt x="58" y="273"/>
                    <a:pt x="58" y="273"/>
                  </a:cubicBezTo>
                  <a:cubicBezTo>
                    <a:pt x="60" y="273"/>
                    <a:pt x="61" y="272"/>
                    <a:pt x="62" y="270"/>
                  </a:cubicBezTo>
                  <a:cubicBezTo>
                    <a:pt x="94" y="158"/>
                    <a:pt x="87" y="35"/>
                    <a:pt x="87" y="35"/>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4" name="Freeform 5"/>
            <p:cNvSpPr/>
            <p:nvPr/>
          </p:nvSpPr>
          <p:spPr bwMode="auto">
            <a:xfrm>
              <a:off x="2686170" y="4877732"/>
              <a:ext cx="1225188" cy="825128"/>
            </a:xfrm>
            <a:custGeom>
              <a:avLst/>
              <a:gdLst>
                <a:gd name="T0" fmla="*/ 248 w 248"/>
                <a:gd name="T1" fmla="*/ 167 h 167"/>
                <a:gd name="T2" fmla="*/ 0 w 248"/>
                <a:gd name="T3" fmla="*/ 167 h 167"/>
                <a:gd name="T4" fmla="*/ 0 w 248"/>
                <a:gd name="T5" fmla="*/ 13 h 167"/>
                <a:gd name="T6" fmla="*/ 13 w 248"/>
                <a:gd name="T7" fmla="*/ 0 h 167"/>
                <a:gd name="T8" fmla="*/ 234 w 248"/>
                <a:gd name="T9" fmla="*/ 0 h 167"/>
                <a:gd name="T10" fmla="*/ 248 w 248"/>
                <a:gd name="T11" fmla="*/ 13 h 167"/>
                <a:gd name="T12" fmla="*/ 248 w 248"/>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248" h="167">
                  <a:moveTo>
                    <a:pt x="248" y="167"/>
                  </a:moveTo>
                  <a:cubicBezTo>
                    <a:pt x="0" y="167"/>
                    <a:pt x="0" y="167"/>
                    <a:pt x="0" y="167"/>
                  </a:cubicBezTo>
                  <a:cubicBezTo>
                    <a:pt x="0" y="13"/>
                    <a:pt x="0" y="13"/>
                    <a:pt x="0" y="13"/>
                  </a:cubicBezTo>
                  <a:cubicBezTo>
                    <a:pt x="0" y="6"/>
                    <a:pt x="6" y="0"/>
                    <a:pt x="13" y="0"/>
                  </a:cubicBezTo>
                  <a:cubicBezTo>
                    <a:pt x="234" y="0"/>
                    <a:pt x="234" y="0"/>
                    <a:pt x="234" y="0"/>
                  </a:cubicBezTo>
                  <a:cubicBezTo>
                    <a:pt x="242" y="0"/>
                    <a:pt x="248" y="6"/>
                    <a:pt x="248" y="13"/>
                  </a:cubicBezTo>
                  <a:lnTo>
                    <a:pt x="248" y="167"/>
                  </a:lnTo>
                  <a:close/>
                </a:path>
              </a:pathLst>
            </a:custGeom>
            <a:gradFill>
              <a:gsLst>
                <a:gs pos="100000">
                  <a:schemeClr val="bg1"/>
                </a:gs>
                <a:gs pos="0">
                  <a:schemeClr val="bg1">
                    <a:lumMod val="85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Freeform 7"/>
            <p:cNvSpPr/>
            <p:nvPr/>
          </p:nvSpPr>
          <p:spPr bwMode="auto">
            <a:xfrm>
              <a:off x="2498640" y="5609096"/>
              <a:ext cx="1596079" cy="212532"/>
            </a:xfrm>
            <a:custGeom>
              <a:avLst/>
              <a:gdLst>
                <a:gd name="T0" fmla="*/ 323 w 323"/>
                <a:gd name="T1" fmla="*/ 43 h 43"/>
                <a:gd name="T2" fmla="*/ 0 w 323"/>
                <a:gd name="T3" fmla="*/ 43 h 43"/>
                <a:gd name="T4" fmla="*/ 0 w 323"/>
                <a:gd name="T5" fmla="*/ 13 h 43"/>
                <a:gd name="T6" fmla="*/ 13 w 323"/>
                <a:gd name="T7" fmla="*/ 0 h 43"/>
                <a:gd name="T8" fmla="*/ 310 w 323"/>
                <a:gd name="T9" fmla="*/ 0 h 43"/>
                <a:gd name="T10" fmla="*/ 323 w 323"/>
                <a:gd name="T11" fmla="*/ 13 h 43"/>
                <a:gd name="T12" fmla="*/ 323 w 32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3" h="43">
                  <a:moveTo>
                    <a:pt x="323" y="43"/>
                  </a:moveTo>
                  <a:cubicBezTo>
                    <a:pt x="0" y="43"/>
                    <a:pt x="0" y="43"/>
                    <a:pt x="0" y="43"/>
                  </a:cubicBezTo>
                  <a:cubicBezTo>
                    <a:pt x="0" y="13"/>
                    <a:pt x="0" y="13"/>
                    <a:pt x="0" y="13"/>
                  </a:cubicBezTo>
                  <a:cubicBezTo>
                    <a:pt x="0" y="6"/>
                    <a:pt x="6" y="0"/>
                    <a:pt x="13" y="0"/>
                  </a:cubicBezTo>
                  <a:cubicBezTo>
                    <a:pt x="310" y="0"/>
                    <a:pt x="310" y="0"/>
                    <a:pt x="310" y="0"/>
                  </a:cubicBezTo>
                  <a:cubicBezTo>
                    <a:pt x="318" y="0"/>
                    <a:pt x="323" y="6"/>
                    <a:pt x="323" y="13"/>
                  </a:cubicBezTo>
                  <a:lnTo>
                    <a:pt x="323" y="43"/>
                  </a:lnTo>
                  <a:close/>
                </a:path>
              </a:pathLst>
            </a:custGeom>
            <a:gradFill>
              <a:gsLst>
                <a:gs pos="100000">
                  <a:schemeClr val="bg1"/>
                </a:gs>
                <a:gs pos="0">
                  <a:schemeClr val="bg1">
                    <a:lumMod val="85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Freeform 8"/>
            <p:cNvSpPr/>
            <p:nvPr/>
          </p:nvSpPr>
          <p:spPr bwMode="auto">
            <a:xfrm>
              <a:off x="4065549" y="1656401"/>
              <a:ext cx="1179349" cy="1937800"/>
            </a:xfrm>
            <a:custGeom>
              <a:avLst/>
              <a:gdLst>
                <a:gd name="T0" fmla="*/ 221 w 239"/>
                <a:gd name="T1" fmla="*/ 56 h 392"/>
                <a:gd name="T2" fmla="*/ 157 w 239"/>
                <a:gd name="T3" fmla="*/ 3 h 392"/>
                <a:gd name="T4" fmla="*/ 83 w 239"/>
                <a:gd name="T5" fmla="*/ 22 h 392"/>
                <a:gd name="T6" fmla="*/ 52 w 239"/>
                <a:gd name="T7" fmla="*/ 86 h 392"/>
                <a:gd name="T8" fmla="*/ 52 w 239"/>
                <a:gd name="T9" fmla="*/ 86 h 392"/>
                <a:gd name="T10" fmla="*/ 52 w 239"/>
                <a:gd name="T11" fmla="*/ 89 h 392"/>
                <a:gd name="T12" fmla="*/ 83 w 239"/>
                <a:gd name="T13" fmla="*/ 120 h 392"/>
                <a:gd name="T14" fmla="*/ 114 w 239"/>
                <a:gd name="T15" fmla="*/ 89 h 392"/>
                <a:gd name="T16" fmla="*/ 83 w 239"/>
                <a:gd name="T17" fmla="*/ 58 h 392"/>
                <a:gd name="T18" fmla="*/ 82 w 239"/>
                <a:gd name="T19" fmla="*/ 58 h 392"/>
                <a:gd name="T20" fmla="*/ 97 w 239"/>
                <a:gd name="T21" fmla="*/ 39 h 392"/>
                <a:gd name="T22" fmla="*/ 155 w 239"/>
                <a:gd name="T23" fmla="*/ 25 h 392"/>
                <a:gd name="T24" fmla="*/ 200 w 239"/>
                <a:gd name="T25" fmla="*/ 64 h 392"/>
                <a:gd name="T26" fmla="*/ 168 w 239"/>
                <a:gd name="T27" fmla="*/ 211 h 392"/>
                <a:gd name="T28" fmla="*/ 103 w 239"/>
                <a:gd name="T29" fmla="*/ 262 h 392"/>
                <a:gd name="T30" fmla="*/ 3 w 239"/>
                <a:gd name="T31" fmla="*/ 354 h 392"/>
                <a:gd name="T32" fmla="*/ 0 w 239"/>
                <a:gd name="T33" fmla="*/ 366 h 392"/>
                <a:gd name="T34" fmla="*/ 26 w 239"/>
                <a:gd name="T35" fmla="*/ 392 h 392"/>
                <a:gd name="T36" fmla="*/ 52 w 239"/>
                <a:gd name="T37" fmla="*/ 366 h 392"/>
                <a:gd name="T38" fmla="*/ 37 w 239"/>
                <a:gd name="T39" fmla="*/ 343 h 392"/>
                <a:gd name="T40" fmla="*/ 115 w 239"/>
                <a:gd name="T41" fmla="*/ 280 h 392"/>
                <a:gd name="T42" fmla="*/ 184 w 239"/>
                <a:gd name="T43" fmla="*/ 226 h 392"/>
                <a:gd name="T44" fmla="*/ 221 w 239"/>
                <a:gd name="T45" fmla="*/ 5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392">
                  <a:moveTo>
                    <a:pt x="221" y="56"/>
                  </a:moveTo>
                  <a:cubicBezTo>
                    <a:pt x="209" y="25"/>
                    <a:pt x="187" y="7"/>
                    <a:pt x="157" y="3"/>
                  </a:cubicBezTo>
                  <a:cubicBezTo>
                    <a:pt x="127" y="0"/>
                    <a:pt x="102" y="6"/>
                    <a:pt x="83" y="22"/>
                  </a:cubicBezTo>
                  <a:cubicBezTo>
                    <a:pt x="55" y="47"/>
                    <a:pt x="52" y="84"/>
                    <a:pt x="52" y="86"/>
                  </a:cubicBezTo>
                  <a:cubicBezTo>
                    <a:pt x="52" y="86"/>
                    <a:pt x="52" y="86"/>
                    <a:pt x="52" y="86"/>
                  </a:cubicBezTo>
                  <a:cubicBezTo>
                    <a:pt x="52" y="87"/>
                    <a:pt x="52" y="88"/>
                    <a:pt x="52" y="89"/>
                  </a:cubicBezTo>
                  <a:cubicBezTo>
                    <a:pt x="52" y="106"/>
                    <a:pt x="66" y="120"/>
                    <a:pt x="83" y="120"/>
                  </a:cubicBezTo>
                  <a:cubicBezTo>
                    <a:pt x="100" y="120"/>
                    <a:pt x="114" y="106"/>
                    <a:pt x="114" y="89"/>
                  </a:cubicBezTo>
                  <a:cubicBezTo>
                    <a:pt x="114" y="72"/>
                    <a:pt x="100" y="58"/>
                    <a:pt x="83" y="58"/>
                  </a:cubicBezTo>
                  <a:cubicBezTo>
                    <a:pt x="83" y="58"/>
                    <a:pt x="83" y="58"/>
                    <a:pt x="82" y="58"/>
                  </a:cubicBezTo>
                  <a:cubicBezTo>
                    <a:pt x="86" y="51"/>
                    <a:pt x="90" y="44"/>
                    <a:pt x="97" y="39"/>
                  </a:cubicBezTo>
                  <a:cubicBezTo>
                    <a:pt x="111" y="27"/>
                    <a:pt x="131" y="22"/>
                    <a:pt x="155" y="25"/>
                  </a:cubicBezTo>
                  <a:cubicBezTo>
                    <a:pt x="177" y="27"/>
                    <a:pt x="192" y="40"/>
                    <a:pt x="200" y="64"/>
                  </a:cubicBezTo>
                  <a:cubicBezTo>
                    <a:pt x="216" y="108"/>
                    <a:pt x="201" y="177"/>
                    <a:pt x="168" y="211"/>
                  </a:cubicBezTo>
                  <a:cubicBezTo>
                    <a:pt x="154" y="226"/>
                    <a:pt x="129" y="244"/>
                    <a:pt x="103" y="262"/>
                  </a:cubicBezTo>
                  <a:cubicBezTo>
                    <a:pt x="60" y="293"/>
                    <a:pt x="16" y="324"/>
                    <a:pt x="3" y="354"/>
                  </a:cubicBezTo>
                  <a:cubicBezTo>
                    <a:pt x="1" y="357"/>
                    <a:pt x="0" y="362"/>
                    <a:pt x="0" y="366"/>
                  </a:cubicBezTo>
                  <a:cubicBezTo>
                    <a:pt x="0" y="381"/>
                    <a:pt x="11" y="392"/>
                    <a:pt x="26" y="392"/>
                  </a:cubicBezTo>
                  <a:cubicBezTo>
                    <a:pt x="40" y="392"/>
                    <a:pt x="52" y="381"/>
                    <a:pt x="52" y="366"/>
                  </a:cubicBezTo>
                  <a:cubicBezTo>
                    <a:pt x="52" y="356"/>
                    <a:pt x="45" y="347"/>
                    <a:pt x="37" y="343"/>
                  </a:cubicBezTo>
                  <a:cubicBezTo>
                    <a:pt x="55" y="323"/>
                    <a:pt x="86" y="301"/>
                    <a:pt x="115" y="280"/>
                  </a:cubicBezTo>
                  <a:cubicBezTo>
                    <a:pt x="142" y="261"/>
                    <a:pt x="168" y="243"/>
                    <a:pt x="184" y="226"/>
                  </a:cubicBezTo>
                  <a:cubicBezTo>
                    <a:pt x="222" y="187"/>
                    <a:pt x="239" y="109"/>
                    <a:pt x="221"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Freeform 9"/>
            <p:cNvSpPr/>
            <p:nvPr/>
          </p:nvSpPr>
          <p:spPr bwMode="auto">
            <a:xfrm>
              <a:off x="1348463" y="1656401"/>
              <a:ext cx="1179349" cy="1937800"/>
            </a:xfrm>
            <a:custGeom>
              <a:avLst/>
              <a:gdLst>
                <a:gd name="T0" fmla="*/ 19 w 239"/>
                <a:gd name="T1" fmla="*/ 56 h 392"/>
                <a:gd name="T2" fmla="*/ 82 w 239"/>
                <a:gd name="T3" fmla="*/ 3 h 392"/>
                <a:gd name="T4" fmla="*/ 156 w 239"/>
                <a:gd name="T5" fmla="*/ 22 h 392"/>
                <a:gd name="T6" fmla="*/ 187 w 239"/>
                <a:gd name="T7" fmla="*/ 86 h 392"/>
                <a:gd name="T8" fmla="*/ 187 w 239"/>
                <a:gd name="T9" fmla="*/ 86 h 392"/>
                <a:gd name="T10" fmla="*/ 187 w 239"/>
                <a:gd name="T11" fmla="*/ 89 h 392"/>
                <a:gd name="T12" fmla="*/ 156 w 239"/>
                <a:gd name="T13" fmla="*/ 120 h 392"/>
                <a:gd name="T14" fmla="*/ 125 w 239"/>
                <a:gd name="T15" fmla="*/ 89 h 392"/>
                <a:gd name="T16" fmla="*/ 156 w 239"/>
                <a:gd name="T17" fmla="*/ 58 h 392"/>
                <a:gd name="T18" fmla="*/ 157 w 239"/>
                <a:gd name="T19" fmla="*/ 58 h 392"/>
                <a:gd name="T20" fmla="*/ 142 w 239"/>
                <a:gd name="T21" fmla="*/ 39 h 392"/>
                <a:gd name="T22" fmla="*/ 84 w 239"/>
                <a:gd name="T23" fmla="*/ 25 h 392"/>
                <a:gd name="T24" fmla="*/ 39 w 239"/>
                <a:gd name="T25" fmla="*/ 64 h 392"/>
                <a:gd name="T26" fmla="*/ 71 w 239"/>
                <a:gd name="T27" fmla="*/ 211 h 392"/>
                <a:gd name="T28" fmla="*/ 136 w 239"/>
                <a:gd name="T29" fmla="*/ 262 h 392"/>
                <a:gd name="T30" fmla="*/ 236 w 239"/>
                <a:gd name="T31" fmla="*/ 354 h 392"/>
                <a:gd name="T32" fmla="*/ 239 w 239"/>
                <a:gd name="T33" fmla="*/ 366 h 392"/>
                <a:gd name="T34" fmla="*/ 213 w 239"/>
                <a:gd name="T35" fmla="*/ 392 h 392"/>
                <a:gd name="T36" fmla="*/ 188 w 239"/>
                <a:gd name="T37" fmla="*/ 366 h 392"/>
                <a:gd name="T38" fmla="*/ 203 w 239"/>
                <a:gd name="T39" fmla="*/ 343 h 392"/>
                <a:gd name="T40" fmla="*/ 124 w 239"/>
                <a:gd name="T41" fmla="*/ 280 h 392"/>
                <a:gd name="T42" fmla="*/ 55 w 239"/>
                <a:gd name="T43" fmla="*/ 226 h 392"/>
                <a:gd name="T44" fmla="*/ 19 w 239"/>
                <a:gd name="T45" fmla="*/ 5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392">
                  <a:moveTo>
                    <a:pt x="19" y="56"/>
                  </a:moveTo>
                  <a:cubicBezTo>
                    <a:pt x="30" y="25"/>
                    <a:pt x="52" y="7"/>
                    <a:pt x="82" y="3"/>
                  </a:cubicBezTo>
                  <a:cubicBezTo>
                    <a:pt x="112" y="0"/>
                    <a:pt x="137" y="6"/>
                    <a:pt x="156" y="22"/>
                  </a:cubicBezTo>
                  <a:cubicBezTo>
                    <a:pt x="185" y="47"/>
                    <a:pt x="187" y="84"/>
                    <a:pt x="187" y="86"/>
                  </a:cubicBezTo>
                  <a:cubicBezTo>
                    <a:pt x="187" y="86"/>
                    <a:pt x="187" y="86"/>
                    <a:pt x="187" y="86"/>
                  </a:cubicBezTo>
                  <a:cubicBezTo>
                    <a:pt x="187" y="87"/>
                    <a:pt x="187" y="88"/>
                    <a:pt x="187" y="89"/>
                  </a:cubicBezTo>
                  <a:cubicBezTo>
                    <a:pt x="187" y="106"/>
                    <a:pt x="173" y="120"/>
                    <a:pt x="156" y="120"/>
                  </a:cubicBezTo>
                  <a:cubicBezTo>
                    <a:pt x="139" y="120"/>
                    <a:pt x="125" y="106"/>
                    <a:pt x="125" y="89"/>
                  </a:cubicBezTo>
                  <a:cubicBezTo>
                    <a:pt x="125" y="72"/>
                    <a:pt x="139" y="58"/>
                    <a:pt x="156" y="58"/>
                  </a:cubicBezTo>
                  <a:cubicBezTo>
                    <a:pt x="156" y="58"/>
                    <a:pt x="157" y="58"/>
                    <a:pt x="157" y="58"/>
                  </a:cubicBezTo>
                  <a:cubicBezTo>
                    <a:pt x="153" y="51"/>
                    <a:pt x="149" y="44"/>
                    <a:pt x="142" y="39"/>
                  </a:cubicBezTo>
                  <a:cubicBezTo>
                    <a:pt x="128" y="27"/>
                    <a:pt x="109" y="22"/>
                    <a:pt x="84" y="25"/>
                  </a:cubicBezTo>
                  <a:cubicBezTo>
                    <a:pt x="63" y="27"/>
                    <a:pt x="47" y="40"/>
                    <a:pt x="39" y="64"/>
                  </a:cubicBezTo>
                  <a:cubicBezTo>
                    <a:pt x="23" y="108"/>
                    <a:pt x="38" y="177"/>
                    <a:pt x="71" y="211"/>
                  </a:cubicBezTo>
                  <a:cubicBezTo>
                    <a:pt x="85" y="226"/>
                    <a:pt x="110" y="244"/>
                    <a:pt x="136" y="262"/>
                  </a:cubicBezTo>
                  <a:cubicBezTo>
                    <a:pt x="179" y="293"/>
                    <a:pt x="223" y="324"/>
                    <a:pt x="236" y="354"/>
                  </a:cubicBezTo>
                  <a:cubicBezTo>
                    <a:pt x="238" y="357"/>
                    <a:pt x="239" y="362"/>
                    <a:pt x="239" y="366"/>
                  </a:cubicBezTo>
                  <a:cubicBezTo>
                    <a:pt x="239" y="381"/>
                    <a:pt x="228" y="392"/>
                    <a:pt x="213" y="392"/>
                  </a:cubicBezTo>
                  <a:cubicBezTo>
                    <a:pt x="199" y="392"/>
                    <a:pt x="188" y="381"/>
                    <a:pt x="188" y="366"/>
                  </a:cubicBezTo>
                  <a:cubicBezTo>
                    <a:pt x="188" y="356"/>
                    <a:pt x="194" y="347"/>
                    <a:pt x="203" y="343"/>
                  </a:cubicBezTo>
                  <a:cubicBezTo>
                    <a:pt x="184" y="323"/>
                    <a:pt x="153" y="301"/>
                    <a:pt x="124" y="280"/>
                  </a:cubicBezTo>
                  <a:cubicBezTo>
                    <a:pt x="97" y="261"/>
                    <a:pt x="71" y="243"/>
                    <a:pt x="55" y="226"/>
                  </a:cubicBezTo>
                  <a:cubicBezTo>
                    <a:pt x="17" y="187"/>
                    <a:pt x="0" y="109"/>
                    <a:pt x="19"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12"/>
            <p:cNvSpPr/>
            <p:nvPr/>
          </p:nvSpPr>
          <p:spPr bwMode="auto">
            <a:xfrm>
              <a:off x="2794520" y="2239824"/>
              <a:ext cx="1018908" cy="1048079"/>
            </a:xfrm>
            <a:custGeom>
              <a:avLst/>
              <a:gdLst>
                <a:gd name="T0" fmla="*/ 202 w 206"/>
                <a:gd name="T1" fmla="*/ 38 h 212"/>
                <a:gd name="T2" fmla="*/ 107 w 206"/>
                <a:gd name="T3" fmla="*/ 38 h 212"/>
                <a:gd name="T4" fmla="*/ 107 w 206"/>
                <a:gd name="T5" fmla="*/ 24 h 212"/>
                <a:gd name="T6" fmla="*/ 107 w 206"/>
                <a:gd name="T7" fmla="*/ 24 h 212"/>
                <a:gd name="T8" fmla="*/ 112 w 206"/>
                <a:gd name="T9" fmla="*/ 17 h 212"/>
                <a:gd name="T10" fmla="*/ 112 w 206"/>
                <a:gd name="T11" fmla="*/ 17 h 212"/>
                <a:gd name="T12" fmla="*/ 116 w 206"/>
                <a:gd name="T13" fmla="*/ 7 h 212"/>
                <a:gd name="T14" fmla="*/ 107 w 206"/>
                <a:gd name="T15" fmla="*/ 0 h 212"/>
                <a:gd name="T16" fmla="*/ 101 w 206"/>
                <a:gd name="T17" fmla="*/ 0 h 212"/>
                <a:gd name="T18" fmla="*/ 92 w 206"/>
                <a:gd name="T19" fmla="*/ 8 h 212"/>
                <a:gd name="T20" fmla="*/ 96 w 206"/>
                <a:gd name="T21" fmla="*/ 17 h 212"/>
                <a:gd name="T22" fmla="*/ 101 w 206"/>
                <a:gd name="T23" fmla="*/ 24 h 212"/>
                <a:gd name="T24" fmla="*/ 101 w 206"/>
                <a:gd name="T25" fmla="*/ 38 h 212"/>
                <a:gd name="T26" fmla="*/ 4 w 206"/>
                <a:gd name="T27" fmla="*/ 38 h 212"/>
                <a:gd name="T28" fmla="*/ 0 w 206"/>
                <a:gd name="T29" fmla="*/ 42 h 212"/>
                <a:gd name="T30" fmla="*/ 0 w 206"/>
                <a:gd name="T31" fmla="*/ 170 h 212"/>
                <a:gd name="T32" fmla="*/ 4 w 206"/>
                <a:gd name="T33" fmla="*/ 174 h 212"/>
                <a:gd name="T34" fmla="*/ 44 w 206"/>
                <a:gd name="T35" fmla="*/ 174 h 212"/>
                <a:gd name="T36" fmla="*/ 44 w 206"/>
                <a:gd name="T37" fmla="*/ 188 h 212"/>
                <a:gd name="T38" fmla="*/ 44 w 206"/>
                <a:gd name="T39" fmla="*/ 188 h 212"/>
                <a:gd name="T40" fmla="*/ 40 w 206"/>
                <a:gd name="T41" fmla="*/ 195 h 212"/>
                <a:gd name="T42" fmla="*/ 39 w 206"/>
                <a:gd name="T43" fmla="*/ 196 h 212"/>
                <a:gd name="T44" fmla="*/ 36 w 206"/>
                <a:gd name="T45" fmla="*/ 206 h 212"/>
                <a:gd name="T46" fmla="*/ 45 w 206"/>
                <a:gd name="T47" fmla="*/ 212 h 212"/>
                <a:gd name="T48" fmla="*/ 51 w 206"/>
                <a:gd name="T49" fmla="*/ 212 h 212"/>
                <a:gd name="T50" fmla="*/ 60 w 206"/>
                <a:gd name="T51" fmla="*/ 204 h 212"/>
                <a:gd name="T52" fmla="*/ 56 w 206"/>
                <a:gd name="T53" fmla="*/ 195 h 212"/>
                <a:gd name="T54" fmla="*/ 51 w 206"/>
                <a:gd name="T55" fmla="*/ 188 h 212"/>
                <a:gd name="T56" fmla="*/ 51 w 206"/>
                <a:gd name="T57" fmla="*/ 174 h 212"/>
                <a:gd name="T58" fmla="*/ 153 w 206"/>
                <a:gd name="T59" fmla="*/ 174 h 212"/>
                <a:gd name="T60" fmla="*/ 153 w 206"/>
                <a:gd name="T61" fmla="*/ 188 h 212"/>
                <a:gd name="T62" fmla="*/ 153 w 206"/>
                <a:gd name="T63" fmla="*/ 188 h 212"/>
                <a:gd name="T64" fmla="*/ 148 w 206"/>
                <a:gd name="T65" fmla="*/ 195 h 212"/>
                <a:gd name="T66" fmla="*/ 148 w 206"/>
                <a:gd name="T67" fmla="*/ 196 h 212"/>
                <a:gd name="T68" fmla="*/ 144 w 206"/>
                <a:gd name="T69" fmla="*/ 206 h 212"/>
                <a:gd name="T70" fmla="*/ 153 w 206"/>
                <a:gd name="T71" fmla="*/ 212 h 212"/>
                <a:gd name="T72" fmla="*/ 160 w 206"/>
                <a:gd name="T73" fmla="*/ 212 h 212"/>
                <a:gd name="T74" fmla="*/ 169 w 206"/>
                <a:gd name="T75" fmla="*/ 204 h 212"/>
                <a:gd name="T76" fmla="*/ 165 w 206"/>
                <a:gd name="T77" fmla="*/ 195 h 212"/>
                <a:gd name="T78" fmla="*/ 160 w 206"/>
                <a:gd name="T79" fmla="*/ 188 h 212"/>
                <a:gd name="T80" fmla="*/ 160 w 206"/>
                <a:gd name="T81" fmla="*/ 174 h 212"/>
                <a:gd name="T82" fmla="*/ 202 w 206"/>
                <a:gd name="T83" fmla="*/ 174 h 212"/>
                <a:gd name="T84" fmla="*/ 206 w 206"/>
                <a:gd name="T85" fmla="*/ 170 h 212"/>
                <a:gd name="T86" fmla="*/ 206 w 206"/>
                <a:gd name="T87" fmla="*/ 42 h 212"/>
                <a:gd name="T88" fmla="*/ 202 w 206"/>
                <a:gd name="T8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212">
                  <a:moveTo>
                    <a:pt x="202" y="38"/>
                  </a:moveTo>
                  <a:cubicBezTo>
                    <a:pt x="107" y="38"/>
                    <a:pt x="107" y="38"/>
                    <a:pt x="107" y="38"/>
                  </a:cubicBezTo>
                  <a:cubicBezTo>
                    <a:pt x="107" y="24"/>
                    <a:pt x="107" y="24"/>
                    <a:pt x="107" y="24"/>
                  </a:cubicBezTo>
                  <a:cubicBezTo>
                    <a:pt x="107" y="24"/>
                    <a:pt x="107" y="24"/>
                    <a:pt x="107" y="24"/>
                  </a:cubicBezTo>
                  <a:cubicBezTo>
                    <a:pt x="107" y="23"/>
                    <a:pt x="108" y="20"/>
                    <a:pt x="112" y="17"/>
                  </a:cubicBezTo>
                  <a:cubicBezTo>
                    <a:pt x="112" y="17"/>
                    <a:pt x="112" y="17"/>
                    <a:pt x="112" y="17"/>
                  </a:cubicBezTo>
                  <a:cubicBezTo>
                    <a:pt x="116" y="15"/>
                    <a:pt x="117" y="11"/>
                    <a:pt x="116" y="7"/>
                  </a:cubicBezTo>
                  <a:cubicBezTo>
                    <a:pt x="115" y="3"/>
                    <a:pt x="111" y="0"/>
                    <a:pt x="107" y="0"/>
                  </a:cubicBezTo>
                  <a:cubicBezTo>
                    <a:pt x="101" y="0"/>
                    <a:pt x="101" y="0"/>
                    <a:pt x="101" y="0"/>
                  </a:cubicBezTo>
                  <a:cubicBezTo>
                    <a:pt x="96" y="0"/>
                    <a:pt x="92" y="3"/>
                    <a:pt x="92" y="8"/>
                  </a:cubicBezTo>
                  <a:cubicBezTo>
                    <a:pt x="91" y="11"/>
                    <a:pt x="93" y="15"/>
                    <a:pt x="96" y="17"/>
                  </a:cubicBezTo>
                  <a:cubicBezTo>
                    <a:pt x="99" y="20"/>
                    <a:pt x="100" y="22"/>
                    <a:pt x="101" y="24"/>
                  </a:cubicBezTo>
                  <a:cubicBezTo>
                    <a:pt x="101" y="38"/>
                    <a:pt x="101" y="38"/>
                    <a:pt x="101" y="38"/>
                  </a:cubicBezTo>
                  <a:cubicBezTo>
                    <a:pt x="4" y="38"/>
                    <a:pt x="4" y="38"/>
                    <a:pt x="4" y="38"/>
                  </a:cubicBezTo>
                  <a:cubicBezTo>
                    <a:pt x="2" y="38"/>
                    <a:pt x="0" y="40"/>
                    <a:pt x="0" y="42"/>
                  </a:cubicBezTo>
                  <a:cubicBezTo>
                    <a:pt x="0" y="170"/>
                    <a:pt x="0" y="170"/>
                    <a:pt x="0" y="170"/>
                  </a:cubicBezTo>
                  <a:cubicBezTo>
                    <a:pt x="0" y="172"/>
                    <a:pt x="2" y="174"/>
                    <a:pt x="4" y="174"/>
                  </a:cubicBezTo>
                  <a:cubicBezTo>
                    <a:pt x="44" y="174"/>
                    <a:pt x="44" y="174"/>
                    <a:pt x="44" y="174"/>
                  </a:cubicBezTo>
                  <a:cubicBezTo>
                    <a:pt x="44" y="188"/>
                    <a:pt x="44" y="188"/>
                    <a:pt x="44" y="188"/>
                  </a:cubicBezTo>
                  <a:cubicBezTo>
                    <a:pt x="44" y="188"/>
                    <a:pt x="44" y="188"/>
                    <a:pt x="44" y="188"/>
                  </a:cubicBezTo>
                  <a:cubicBezTo>
                    <a:pt x="44" y="190"/>
                    <a:pt x="43" y="193"/>
                    <a:pt x="40" y="195"/>
                  </a:cubicBezTo>
                  <a:cubicBezTo>
                    <a:pt x="39" y="196"/>
                    <a:pt x="39" y="196"/>
                    <a:pt x="39" y="196"/>
                  </a:cubicBezTo>
                  <a:cubicBezTo>
                    <a:pt x="36" y="198"/>
                    <a:pt x="34" y="202"/>
                    <a:pt x="36" y="206"/>
                  </a:cubicBezTo>
                  <a:cubicBezTo>
                    <a:pt x="37" y="210"/>
                    <a:pt x="40" y="212"/>
                    <a:pt x="45" y="212"/>
                  </a:cubicBezTo>
                  <a:cubicBezTo>
                    <a:pt x="51" y="212"/>
                    <a:pt x="51" y="212"/>
                    <a:pt x="51" y="212"/>
                  </a:cubicBezTo>
                  <a:cubicBezTo>
                    <a:pt x="55" y="212"/>
                    <a:pt x="60" y="209"/>
                    <a:pt x="60" y="204"/>
                  </a:cubicBezTo>
                  <a:cubicBezTo>
                    <a:pt x="61" y="201"/>
                    <a:pt x="59" y="197"/>
                    <a:pt x="56" y="195"/>
                  </a:cubicBezTo>
                  <a:cubicBezTo>
                    <a:pt x="52" y="193"/>
                    <a:pt x="51" y="190"/>
                    <a:pt x="51" y="188"/>
                  </a:cubicBezTo>
                  <a:cubicBezTo>
                    <a:pt x="51" y="174"/>
                    <a:pt x="51" y="174"/>
                    <a:pt x="51" y="174"/>
                  </a:cubicBezTo>
                  <a:cubicBezTo>
                    <a:pt x="153" y="174"/>
                    <a:pt x="153" y="174"/>
                    <a:pt x="153" y="174"/>
                  </a:cubicBezTo>
                  <a:cubicBezTo>
                    <a:pt x="153" y="188"/>
                    <a:pt x="153" y="188"/>
                    <a:pt x="153" y="188"/>
                  </a:cubicBezTo>
                  <a:cubicBezTo>
                    <a:pt x="153" y="188"/>
                    <a:pt x="153" y="188"/>
                    <a:pt x="153" y="188"/>
                  </a:cubicBezTo>
                  <a:cubicBezTo>
                    <a:pt x="153" y="190"/>
                    <a:pt x="152" y="193"/>
                    <a:pt x="148" y="195"/>
                  </a:cubicBezTo>
                  <a:cubicBezTo>
                    <a:pt x="148" y="196"/>
                    <a:pt x="148" y="196"/>
                    <a:pt x="148" y="196"/>
                  </a:cubicBezTo>
                  <a:cubicBezTo>
                    <a:pt x="145" y="198"/>
                    <a:pt x="143" y="202"/>
                    <a:pt x="144" y="206"/>
                  </a:cubicBezTo>
                  <a:cubicBezTo>
                    <a:pt x="145" y="210"/>
                    <a:pt x="149" y="212"/>
                    <a:pt x="153" y="212"/>
                  </a:cubicBezTo>
                  <a:cubicBezTo>
                    <a:pt x="160" y="212"/>
                    <a:pt x="160" y="212"/>
                    <a:pt x="160" y="212"/>
                  </a:cubicBezTo>
                  <a:cubicBezTo>
                    <a:pt x="164" y="212"/>
                    <a:pt x="168" y="209"/>
                    <a:pt x="169" y="204"/>
                  </a:cubicBezTo>
                  <a:cubicBezTo>
                    <a:pt x="170" y="201"/>
                    <a:pt x="168" y="197"/>
                    <a:pt x="165" y="195"/>
                  </a:cubicBezTo>
                  <a:cubicBezTo>
                    <a:pt x="161" y="193"/>
                    <a:pt x="160" y="190"/>
                    <a:pt x="160" y="188"/>
                  </a:cubicBezTo>
                  <a:cubicBezTo>
                    <a:pt x="160" y="174"/>
                    <a:pt x="160" y="174"/>
                    <a:pt x="160" y="174"/>
                  </a:cubicBezTo>
                  <a:cubicBezTo>
                    <a:pt x="202" y="174"/>
                    <a:pt x="202" y="174"/>
                    <a:pt x="202" y="174"/>
                  </a:cubicBezTo>
                  <a:cubicBezTo>
                    <a:pt x="204" y="174"/>
                    <a:pt x="206" y="172"/>
                    <a:pt x="206" y="170"/>
                  </a:cubicBezTo>
                  <a:cubicBezTo>
                    <a:pt x="206" y="42"/>
                    <a:pt x="206" y="42"/>
                    <a:pt x="206" y="42"/>
                  </a:cubicBezTo>
                  <a:cubicBezTo>
                    <a:pt x="206" y="40"/>
                    <a:pt x="204" y="38"/>
                    <a:pt x="202" y="38"/>
                  </a:cubicBezTo>
                  <a:close/>
                </a:path>
              </a:pathLst>
            </a:custGeom>
            <a:gradFill>
              <a:gsLst>
                <a:gs pos="100000">
                  <a:schemeClr val="bg1"/>
                </a:gs>
                <a:gs pos="0">
                  <a:schemeClr val="bg1">
                    <a:lumMod val="85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Freeform 16"/>
            <p:cNvSpPr/>
            <p:nvPr/>
          </p:nvSpPr>
          <p:spPr bwMode="auto">
            <a:xfrm>
              <a:off x="3364109" y="2973078"/>
              <a:ext cx="814710" cy="860549"/>
            </a:xfrm>
            <a:custGeom>
              <a:avLst/>
              <a:gdLst>
                <a:gd name="T0" fmla="*/ 160 w 165"/>
                <a:gd name="T1" fmla="*/ 39 h 174"/>
                <a:gd name="T2" fmla="*/ 141 w 165"/>
                <a:gd name="T3" fmla="*/ 39 h 174"/>
                <a:gd name="T4" fmla="*/ 141 w 165"/>
                <a:gd name="T5" fmla="*/ 24 h 174"/>
                <a:gd name="T6" fmla="*/ 141 w 165"/>
                <a:gd name="T7" fmla="*/ 24 h 174"/>
                <a:gd name="T8" fmla="*/ 146 w 165"/>
                <a:gd name="T9" fmla="*/ 17 h 174"/>
                <a:gd name="T10" fmla="*/ 146 w 165"/>
                <a:gd name="T11" fmla="*/ 17 h 174"/>
                <a:gd name="T12" fmla="*/ 150 w 165"/>
                <a:gd name="T13" fmla="*/ 7 h 174"/>
                <a:gd name="T14" fmla="*/ 141 w 165"/>
                <a:gd name="T15" fmla="*/ 0 h 174"/>
                <a:gd name="T16" fmla="*/ 135 w 165"/>
                <a:gd name="T17" fmla="*/ 0 h 174"/>
                <a:gd name="T18" fmla="*/ 125 w 165"/>
                <a:gd name="T19" fmla="*/ 8 h 174"/>
                <a:gd name="T20" fmla="*/ 130 w 165"/>
                <a:gd name="T21" fmla="*/ 17 h 174"/>
                <a:gd name="T22" fmla="*/ 135 w 165"/>
                <a:gd name="T23" fmla="*/ 24 h 174"/>
                <a:gd name="T24" fmla="*/ 135 w 165"/>
                <a:gd name="T25" fmla="*/ 39 h 174"/>
                <a:gd name="T26" fmla="*/ 59 w 165"/>
                <a:gd name="T27" fmla="*/ 39 h 174"/>
                <a:gd name="T28" fmla="*/ 59 w 165"/>
                <a:gd name="T29" fmla="*/ 45 h 174"/>
                <a:gd name="T30" fmla="*/ 62 w 165"/>
                <a:gd name="T31" fmla="*/ 47 h 174"/>
                <a:gd name="T32" fmla="*/ 68 w 165"/>
                <a:gd name="T33" fmla="*/ 62 h 174"/>
                <a:gd name="T34" fmla="*/ 53 w 165"/>
                <a:gd name="T35" fmla="*/ 76 h 174"/>
                <a:gd name="T36" fmla="*/ 46 w 165"/>
                <a:gd name="T37" fmla="*/ 76 h 174"/>
                <a:gd name="T38" fmla="*/ 31 w 165"/>
                <a:gd name="T39" fmla="*/ 64 h 174"/>
                <a:gd name="T40" fmla="*/ 37 w 165"/>
                <a:gd name="T41" fmla="*/ 47 h 174"/>
                <a:gd name="T42" fmla="*/ 38 w 165"/>
                <a:gd name="T43" fmla="*/ 47 h 174"/>
                <a:gd name="T44" fmla="*/ 40 w 165"/>
                <a:gd name="T45" fmla="*/ 45 h 174"/>
                <a:gd name="T46" fmla="*/ 40 w 165"/>
                <a:gd name="T47" fmla="*/ 39 h 174"/>
                <a:gd name="T48" fmla="*/ 4 w 165"/>
                <a:gd name="T49" fmla="*/ 39 h 174"/>
                <a:gd name="T50" fmla="*/ 0 w 165"/>
                <a:gd name="T51" fmla="*/ 43 h 174"/>
                <a:gd name="T52" fmla="*/ 0 w 165"/>
                <a:gd name="T53" fmla="*/ 138 h 174"/>
                <a:gd name="T54" fmla="*/ 6 w 165"/>
                <a:gd name="T55" fmla="*/ 138 h 174"/>
                <a:gd name="T56" fmla="*/ 9 w 165"/>
                <a:gd name="T57" fmla="*/ 136 h 174"/>
                <a:gd name="T58" fmla="*/ 24 w 165"/>
                <a:gd name="T59" fmla="*/ 129 h 174"/>
                <a:gd name="T60" fmla="*/ 37 w 165"/>
                <a:gd name="T61" fmla="*/ 145 h 174"/>
                <a:gd name="T62" fmla="*/ 37 w 165"/>
                <a:gd name="T63" fmla="*/ 151 h 174"/>
                <a:gd name="T64" fmla="*/ 26 w 165"/>
                <a:gd name="T65" fmla="*/ 166 h 174"/>
                <a:gd name="T66" fmla="*/ 9 w 165"/>
                <a:gd name="T67" fmla="*/ 160 h 174"/>
                <a:gd name="T68" fmla="*/ 9 w 165"/>
                <a:gd name="T69" fmla="*/ 160 h 174"/>
                <a:gd name="T70" fmla="*/ 6 w 165"/>
                <a:gd name="T71" fmla="*/ 157 h 174"/>
                <a:gd name="T72" fmla="*/ 0 w 165"/>
                <a:gd name="T73" fmla="*/ 157 h 174"/>
                <a:gd name="T74" fmla="*/ 0 w 165"/>
                <a:gd name="T75" fmla="*/ 171 h 174"/>
                <a:gd name="T76" fmla="*/ 4 w 165"/>
                <a:gd name="T77" fmla="*/ 174 h 174"/>
                <a:gd name="T78" fmla="*/ 79 w 165"/>
                <a:gd name="T79" fmla="*/ 174 h 174"/>
                <a:gd name="T80" fmla="*/ 82 w 165"/>
                <a:gd name="T81" fmla="*/ 174 h 174"/>
                <a:gd name="T82" fmla="*/ 164 w 165"/>
                <a:gd name="T83" fmla="*/ 44 h 174"/>
                <a:gd name="T84" fmla="*/ 160 w 165"/>
                <a:gd name="T8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74">
                  <a:moveTo>
                    <a:pt x="160" y="39"/>
                  </a:moveTo>
                  <a:cubicBezTo>
                    <a:pt x="141" y="39"/>
                    <a:pt x="141" y="39"/>
                    <a:pt x="141" y="39"/>
                  </a:cubicBezTo>
                  <a:cubicBezTo>
                    <a:pt x="141" y="24"/>
                    <a:pt x="141" y="24"/>
                    <a:pt x="141" y="24"/>
                  </a:cubicBezTo>
                  <a:cubicBezTo>
                    <a:pt x="141" y="24"/>
                    <a:pt x="141" y="24"/>
                    <a:pt x="141" y="24"/>
                  </a:cubicBezTo>
                  <a:cubicBezTo>
                    <a:pt x="141" y="23"/>
                    <a:pt x="142" y="20"/>
                    <a:pt x="146" y="17"/>
                  </a:cubicBezTo>
                  <a:cubicBezTo>
                    <a:pt x="146" y="17"/>
                    <a:pt x="146" y="17"/>
                    <a:pt x="146" y="17"/>
                  </a:cubicBezTo>
                  <a:cubicBezTo>
                    <a:pt x="150" y="15"/>
                    <a:pt x="151" y="11"/>
                    <a:pt x="150" y="7"/>
                  </a:cubicBezTo>
                  <a:cubicBezTo>
                    <a:pt x="149" y="3"/>
                    <a:pt x="145" y="0"/>
                    <a:pt x="141" y="0"/>
                  </a:cubicBezTo>
                  <a:cubicBezTo>
                    <a:pt x="135" y="0"/>
                    <a:pt x="135" y="0"/>
                    <a:pt x="135" y="0"/>
                  </a:cubicBezTo>
                  <a:cubicBezTo>
                    <a:pt x="130" y="0"/>
                    <a:pt x="126" y="3"/>
                    <a:pt x="125" y="8"/>
                  </a:cubicBezTo>
                  <a:cubicBezTo>
                    <a:pt x="125" y="11"/>
                    <a:pt x="127" y="15"/>
                    <a:pt x="130" y="17"/>
                  </a:cubicBezTo>
                  <a:cubicBezTo>
                    <a:pt x="133" y="19"/>
                    <a:pt x="134" y="22"/>
                    <a:pt x="135" y="24"/>
                  </a:cubicBezTo>
                  <a:cubicBezTo>
                    <a:pt x="135" y="39"/>
                    <a:pt x="135" y="39"/>
                    <a:pt x="135" y="39"/>
                  </a:cubicBezTo>
                  <a:cubicBezTo>
                    <a:pt x="59" y="39"/>
                    <a:pt x="59" y="39"/>
                    <a:pt x="59" y="39"/>
                  </a:cubicBezTo>
                  <a:cubicBezTo>
                    <a:pt x="59" y="45"/>
                    <a:pt x="59" y="45"/>
                    <a:pt x="59" y="45"/>
                  </a:cubicBezTo>
                  <a:cubicBezTo>
                    <a:pt x="60" y="45"/>
                    <a:pt x="60" y="46"/>
                    <a:pt x="62" y="47"/>
                  </a:cubicBezTo>
                  <a:cubicBezTo>
                    <a:pt x="67" y="50"/>
                    <a:pt x="69" y="56"/>
                    <a:pt x="68" y="62"/>
                  </a:cubicBezTo>
                  <a:cubicBezTo>
                    <a:pt x="67" y="70"/>
                    <a:pt x="61" y="76"/>
                    <a:pt x="53" y="76"/>
                  </a:cubicBezTo>
                  <a:cubicBezTo>
                    <a:pt x="46" y="76"/>
                    <a:pt x="46" y="76"/>
                    <a:pt x="46" y="76"/>
                  </a:cubicBezTo>
                  <a:cubicBezTo>
                    <a:pt x="39" y="76"/>
                    <a:pt x="33" y="71"/>
                    <a:pt x="31" y="64"/>
                  </a:cubicBezTo>
                  <a:cubicBezTo>
                    <a:pt x="29" y="58"/>
                    <a:pt x="32" y="51"/>
                    <a:pt x="37" y="47"/>
                  </a:cubicBezTo>
                  <a:cubicBezTo>
                    <a:pt x="38" y="47"/>
                    <a:pt x="38" y="47"/>
                    <a:pt x="38" y="47"/>
                  </a:cubicBezTo>
                  <a:cubicBezTo>
                    <a:pt x="40" y="46"/>
                    <a:pt x="40" y="45"/>
                    <a:pt x="40" y="45"/>
                  </a:cubicBezTo>
                  <a:cubicBezTo>
                    <a:pt x="40" y="39"/>
                    <a:pt x="40" y="39"/>
                    <a:pt x="40" y="39"/>
                  </a:cubicBezTo>
                  <a:cubicBezTo>
                    <a:pt x="4" y="39"/>
                    <a:pt x="4" y="39"/>
                    <a:pt x="4" y="39"/>
                  </a:cubicBezTo>
                  <a:cubicBezTo>
                    <a:pt x="2" y="39"/>
                    <a:pt x="0" y="40"/>
                    <a:pt x="0" y="43"/>
                  </a:cubicBezTo>
                  <a:cubicBezTo>
                    <a:pt x="0" y="138"/>
                    <a:pt x="0" y="138"/>
                    <a:pt x="0" y="138"/>
                  </a:cubicBezTo>
                  <a:cubicBezTo>
                    <a:pt x="6" y="138"/>
                    <a:pt x="6" y="138"/>
                    <a:pt x="6" y="138"/>
                  </a:cubicBezTo>
                  <a:cubicBezTo>
                    <a:pt x="7" y="138"/>
                    <a:pt x="8" y="137"/>
                    <a:pt x="9" y="136"/>
                  </a:cubicBezTo>
                  <a:cubicBezTo>
                    <a:pt x="12" y="130"/>
                    <a:pt x="18" y="128"/>
                    <a:pt x="24" y="129"/>
                  </a:cubicBezTo>
                  <a:cubicBezTo>
                    <a:pt x="32" y="130"/>
                    <a:pt x="37" y="137"/>
                    <a:pt x="37" y="145"/>
                  </a:cubicBezTo>
                  <a:cubicBezTo>
                    <a:pt x="37" y="151"/>
                    <a:pt x="37" y="151"/>
                    <a:pt x="37" y="151"/>
                  </a:cubicBezTo>
                  <a:cubicBezTo>
                    <a:pt x="37" y="158"/>
                    <a:pt x="33" y="164"/>
                    <a:pt x="26" y="166"/>
                  </a:cubicBezTo>
                  <a:cubicBezTo>
                    <a:pt x="19" y="168"/>
                    <a:pt x="13" y="165"/>
                    <a:pt x="9" y="160"/>
                  </a:cubicBezTo>
                  <a:cubicBezTo>
                    <a:pt x="9" y="160"/>
                    <a:pt x="9" y="160"/>
                    <a:pt x="9" y="160"/>
                  </a:cubicBezTo>
                  <a:cubicBezTo>
                    <a:pt x="7" y="158"/>
                    <a:pt x="6" y="157"/>
                    <a:pt x="6" y="157"/>
                  </a:cubicBezTo>
                  <a:cubicBezTo>
                    <a:pt x="0" y="157"/>
                    <a:pt x="0" y="157"/>
                    <a:pt x="0" y="157"/>
                  </a:cubicBezTo>
                  <a:cubicBezTo>
                    <a:pt x="0" y="171"/>
                    <a:pt x="0" y="171"/>
                    <a:pt x="0" y="171"/>
                  </a:cubicBezTo>
                  <a:cubicBezTo>
                    <a:pt x="0" y="173"/>
                    <a:pt x="2" y="174"/>
                    <a:pt x="4" y="174"/>
                  </a:cubicBezTo>
                  <a:cubicBezTo>
                    <a:pt x="79" y="174"/>
                    <a:pt x="79" y="174"/>
                    <a:pt x="79" y="174"/>
                  </a:cubicBezTo>
                  <a:cubicBezTo>
                    <a:pt x="80" y="174"/>
                    <a:pt x="81" y="174"/>
                    <a:pt x="82" y="174"/>
                  </a:cubicBezTo>
                  <a:cubicBezTo>
                    <a:pt x="121" y="143"/>
                    <a:pt x="147" y="95"/>
                    <a:pt x="164" y="44"/>
                  </a:cubicBezTo>
                  <a:cubicBezTo>
                    <a:pt x="165" y="41"/>
                    <a:pt x="163" y="39"/>
                    <a:pt x="160" y="39"/>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50" name="组合 49"/>
            <p:cNvGrpSpPr/>
            <p:nvPr/>
          </p:nvGrpSpPr>
          <p:grpSpPr>
            <a:xfrm>
              <a:off x="2508228" y="2259889"/>
              <a:ext cx="1565981" cy="3514259"/>
              <a:chOff x="9221238" y="2282921"/>
              <a:chExt cx="1495850" cy="3356876"/>
            </a:xfrm>
          </p:grpSpPr>
          <p:sp>
            <p:nvSpPr>
              <p:cNvPr id="59" name="Freeform 5"/>
              <p:cNvSpPr/>
              <p:nvPr/>
            </p:nvSpPr>
            <p:spPr bwMode="auto">
              <a:xfrm>
                <a:off x="9396991" y="4755175"/>
                <a:ext cx="1148250" cy="773312"/>
              </a:xfrm>
              <a:custGeom>
                <a:avLst/>
                <a:gdLst>
                  <a:gd name="T0" fmla="*/ 248 w 248"/>
                  <a:gd name="T1" fmla="*/ 167 h 167"/>
                  <a:gd name="T2" fmla="*/ 0 w 248"/>
                  <a:gd name="T3" fmla="*/ 167 h 167"/>
                  <a:gd name="T4" fmla="*/ 0 w 248"/>
                  <a:gd name="T5" fmla="*/ 13 h 167"/>
                  <a:gd name="T6" fmla="*/ 13 w 248"/>
                  <a:gd name="T7" fmla="*/ 0 h 167"/>
                  <a:gd name="T8" fmla="*/ 234 w 248"/>
                  <a:gd name="T9" fmla="*/ 0 h 167"/>
                  <a:gd name="T10" fmla="*/ 248 w 248"/>
                  <a:gd name="T11" fmla="*/ 13 h 167"/>
                  <a:gd name="T12" fmla="*/ 248 w 248"/>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248" h="167">
                    <a:moveTo>
                      <a:pt x="248" y="167"/>
                    </a:moveTo>
                    <a:cubicBezTo>
                      <a:pt x="0" y="167"/>
                      <a:pt x="0" y="167"/>
                      <a:pt x="0" y="167"/>
                    </a:cubicBezTo>
                    <a:cubicBezTo>
                      <a:pt x="0" y="13"/>
                      <a:pt x="0" y="13"/>
                      <a:pt x="0" y="13"/>
                    </a:cubicBezTo>
                    <a:cubicBezTo>
                      <a:pt x="0" y="6"/>
                      <a:pt x="6" y="0"/>
                      <a:pt x="13" y="0"/>
                    </a:cubicBezTo>
                    <a:cubicBezTo>
                      <a:pt x="234" y="0"/>
                      <a:pt x="234" y="0"/>
                      <a:pt x="234" y="0"/>
                    </a:cubicBezTo>
                    <a:cubicBezTo>
                      <a:pt x="242" y="0"/>
                      <a:pt x="248" y="6"/>
                      <a:pt x="248" y="13"/>
                    </a:cubicBezTo>
                    <a:lnTo>
                      <a:pt x="248" y="16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Freeform 7"/>
              <p:cNvSpPr/>
              <p:nvPr/>
            </p:nvSpPr>
            <p:spPr bwMode="auto">
              <a:xfrm>
                <a:off x="9221238" y="5440611"/>
                <a:ext cx="1495850" cy="199186"/>
              </a:xfrm>
              <a:custGeom>
                <a:avLst/>
                <a:gdLst>
                  <a:gd name="T0" fmla="*/ 323 w 323"/>
                  <a:gd name="T1" fmla="*/ 43 h 43"/>
                  <a:gd name="T2" fmla="*/ 0 w 323"/>
                  <a:gd name="T3" fmla="*/ 43 h 43"/>
                  <a:gd name="T4" fmla="*/ 0 w 323"/>
                  <a:gd name="T5" fmla="*/ 13 h 43"/>
                  <a:gd name="T6" fmla="*/ 13 w 323"/>
                  <a:gd name="T7" fmla="*/ 0 h 43"/>
                  <a:gd name="T8" fmla="*/ 310 w 323"/>
                  <a:gd name="T9" fmla="*/ 0 h 43"/>
                  <a:gd name="T10" fmla="*/ 323 w 323"/>
                  <a:gd name="T11" fmla="*/ 13 h 43"/>
                  <a:gd name="T12" fmla="*/ 323 w 32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23" h="43">
                    <a:moveTo>
                      <a:pt x="323" y="43"/>
                    </a:moveTo>
                    <a:cubicBezTo>
                      <a:pt x="0" y="43"/>
                      <a:pt x="0" y="43"/>
                      <a:pt x="0" y="43"/>
                    </a:cubicBezTo>
                    <a:cubicBezTo>
                      <a:pt x="0" y="13"/>
                      <a:pt x="0" y="13"/>
                      <a:pt x="0" y="13"/>
                    </a:cubicBezTo>
                    <a:cubicBezTo>
                      <a:pt x="0" y="6"/>
                      <a:pt x="6" y="0"/>
                      <a:pt x="13" y="0"/>
                    </a:cubicBezTo>
                    <a:cubicBezTo>
                      <a:pt x="310" y="0"/>
                      <a:pt x="310" y="0"/>
                      <a:pt x="310" y="0"/>
                    </a:cubicBezTo>
                    <a:cubicBezTo>
                      <a:pt x="318" y="0"/>
                      <a:pt x="323" y="6"/>
                      <a:pt x="323" y="13"/>
                    </a:cubicBezTo>
                    <a:lnTo>
                      <a:pt x="323" y="4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Freeform 12"/>
              <p:cNvSpPr/>
              <p:nvPr/>
            </p:nvSpPr>
            <p:spPr bwMode="auto">
              <a:xfrm>
                <a:off x="9498537" y="2282921"/>
                <a:ext cx="954923" cy="982262"/>
              </a:xfrm>
              <a:custGeom>
                <a:avLst/>
                <a:gdLst>
                  <a:gd name="T0" fmla="*/ 202 w 206"/>
                  <a:gd name="T1" fmla="*/ 38 h 212"/>
                  <a:gd name="T2" fmla="*/ 107 w 206"/>
                  <a:gd name="T3" fmla="*/ 38 h 212"/>
                  <a:gd name="T4" fmla="*/ 107 w 206"/>
                  <a:gd name="T5" fmla="*/ 24 h 212"/>
                  <a:gd name="T6" fmla="*/ 107 w 206"/>
                  <a:gd name="T7" fmla="*/ 24 h 212"/>
                  <a:gd name="T8" fmla="*/ 112 w 206"/>
                  <a:gd name="T9" fmla="*/ 17 h 212"/>
                  <a:gd name="T10" fmla="*/ 112 w 206"/>
                  <a:gd name="T11" fmla="*/ 17 h 212"/>
                  <a:gd name="T12" fmla="*/ 116 w 206"/>
                  <a:gd name="T13" fmla="*/ 7 h 212"/>
                  <a:gd name="T14" fmla="*/ 107 w 206"/>
                  <a:gd name="T15" fmla="*/ 0 h 212"/>
                  <a:gd name="T16" fmla="*/ 101 w 206"/>
                  <a:gd name="T17" fmla="*/ 0 h 212"/>
                  <a:gd name="T18" fmla="*/ 92 w 206"/>
                  <a:gd name="T19" fmla="*/ 8 h 212"/>
                  <a:gd name="T20" fmla="*/ 96 w 206"/>
                  <a:gd name="T21" fmla="*/ 17 h 212"/>
                  <a:gd name="T22" fmla="*/ 101 w 206"/>
                  <a:gd name="T23" fmla="*/ 24 h 212"/>
                  <a:gd name="T24" fmla="*/ 101 w 206"/>
                  <a:gd name="T25" fmla="*/ 38 h 212"/>
                  <a:gd name="T26" fmla="*/ 4 w 206"/>
                  <a:gd name="T27" fmla="*/ 38 h 212"/>
                  <a:gd name="T28" fmla="*/ 0 w 206"/>
                  <a:gd name="T29" fmla="*/ 42 h 212"/>
                  <a:gd name="T30" fmla="*/ 0 w 206"/>
                  <a:gd name="T31" fmla="*/ 170 h 212"/>
                  <a:gd name="T32" fmla="*/ 4 w 206"/>
                  <a:gd name="T33" fmla="*/ 174 h 212"/>
                  <a:gd name="T34" fmla="*/ 44 w 206"/>
                  <a:gd name="T35" fmla="*/ 174 h 212"/>
                  <a:gd name="T36" fmla="*/ 44 w 206"/>
                  <a:gd name="T37" fmla="*/ 188 h 212"/>
                  <a:gd name="T38" fmla="*/ 44 w 206"/>
                  <a:gd name="T39" fmla="*/ 188 h 212"/>
                  <a:gd name="T40" fmla="*/ 40 w 206"/>
                  <a:gd name="T41" fmla="*/ 195 h 212"/>
                  <a:gd name="T42" fmla="*/ 39 w 206"/>
                  <a:gd name="T43" fmla="*/ 196 h 212"/>
                  <a:gd name="T44" fmla="*/ 36 w 206"/>
                  <a:gd name="T45" fmla="*/ 206 h 212"/>
                  <a:gd name="T46" fmla="*/ 45 w 206"/>
                  <a:gd name="T47" fmla="*/ 212 h 212"/>
                  <a:gd name="T48" fmla="*/ 51 w 206"/>
                  <a:gd name="T49" fmla="*/ 212 h 212"/>
                  <a:gd name="T50" fmla="*/ 60 w 206"/>
                  <a:gd name="T51" fmla="*/ 204 h 212"/>
                  <a:gd name="T52" fmla="*/ 56 w 206"/>
                  <a:gd name="T53" fmla="*/ 195 h 212"/>
                  <a:gd name="T54" fmla="*/ 51 w 206"/>
                  <a:gd name="T55" fmla="*/ 188 h 212"/>
                  <a:gd name="T56" fmla="*/ 51 w 206"/>
                  <a:gd name="T57" fmla="*/ 174 h 212"/>
                  <a:gd name="T58" fmla="*/ 153 w 206"/>
                  <a:gd name="T59" fmla="*/ 174 h 212"/>
                  <a:gd name="T60" fmla="*/ 153 w 206"/>
                  <a:gd name="T61" fmla="*/ 188 h 212"/>
                  <a:gd name="T62" fmla="*/ 153 w 206"/>
                  <a:gd name="T63" fmla="*/ 188 h 212"/>
                  <a:gd name="T64" fmla="*/ 148 w 206"/>
                  <a:gd name="T65" fmla="*/ 195 h 212"/>
                  <a:gd name="T66" fmla="*/ 148 w 206"/>
                  <a:gd name="T67" fmla="*/ 196 h 212"/>
                  <a:gd name="T68" fmla="*/ 144 w 206"/>
                  <a:gd name="T69" fmla="*/ 206 h 212"/>
                  <a:gd name="T70" fmla="*/ 153 w 206"/>
                  <a:gd name="T71" fmla="*/ 212 h 212"/>
                  <a:gd name="T72" fmla="*/ 160 w 206"/>
                  <a:gd name="T73" fmla="*/ 212 h 212"/>
                  <a:gd name="T74" fmla="*/ 169 w 206"/>
                  <a:gd name="T75" fmla="*/ 204 h 212"/>
                  <a:gd name="T76" fmla="*/ 165 w 206"/>
                  <a:gd name="T77" fmla="*/ 195 h 212"/>
                  <a:gd name="T78" fmla="*/ 160 w 206"/>
                  <a:gd name="T79" fmla="*/ 188 h 212"/>
                  <a:gd name="T80" fmla="*/ 160 w 206"/>
                  <a:gd name="T81" fmla="*/ 174 h 212"/>
                  <a:gd name="T82" fmla="*/ 202 w 206"/>
                  <a:gd name="T83" fmla="*/ 174 h 212"/>
                  <a:gd name="T84" fmla="*/ 206 w 206"/>
                  <a:gd name="T85" fmla="*/ 170 h 212"/>
                  <a:gd name="T86" fmla="*/ 206 w 206"/>
                  <a:gd name="T87" fmla="*/ 42 h 212"/>
                  <a:gd name="T88" fmla="*/ 202 w 206"/>
                  <a:gd name="T8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212">
                    <a:moveTo>
                      <a:pt x="202" y="38"/>
                    </a:moveTo>
                    <a:cubicBezTo>
                      <a:pt x="107" y="38"/>
                      <a:pt x="107" y="38"/>
                      <a:pt x="107" y="38"/>
                    </a:cubicBezTo>
                    <a:cubicBezTo>
                      <a:pt x="107" y="24"/>
                      <a:pt x="107" y="24"/>
                      <a:pt x="107" y="24"/>
                    </a:cubicBezTo>
                    <a:cubicBezTo>
                      <a:pt x="107" y="24"/>
                      <a:pt x="107" y="24"/>
                      <a:pt x="107" y="24"/>
                    </a:cubicBezTo>
                    <a:cubicBezTo>
                      <a:pt x="107" y="23"/>
                      <a:pt x="108" y="20"/>
                      <a:pt x="112" y="17"/>
                    </a:cubicBezTo>
                    <a:cubicBezTo>
                      <a:pt x="112" y="17"/>
                      <a:pt x="112" y="17"/>
                      <a:pt x="112" y="17"/>
                    </a:cubicBezTo>
                    <a:cubicBezTo>
                      <a:pt x="116" y="15"/>
                      <a:pt x="117" y="11"/>
                      <a:pt x="116" y="7"/>
                    </a:cubicBezTo>
                    <a:cubicBezTo>
                      <a:pt x="115" y="3"/>
                      <a:pt x="111" y="0"/>
                      <a:pt x="107" y="0"/>
                    </a:cubicBezTo>
                    <a:cubicBezTo>
                      <a:pt x="101" y="0"/>
                      <a:pt x="101" y="0"/>
                      <a:pt x="101" y="0"/>
                    </a:cubicBezTo>
                    <a:cubicBezTo>
                      <a:pt x="96" y="0"/>
                      <a:pt x="92" y="3"/>
                      <a:pt x="92" y="8"/>
                    </a:cubicBezTo>
                    <a:cubicBezTo>
                      <a:pt x="91" y="11"/>
                      <a:pt x="93" y="15"/>
                      <a:pt x="96" y="17"/>
                    </a:cubicBezTo>
                    <a:cubicBezTo>
                      <a:pt x="99" y="20"/>
                      <a:pt x="100" y="22"/>
                      <a:pt x="101" y="24"/>
                    </a:cubicBezTo>
                    <a:cubicBezTo>
                      <a:pt x="101" y="38"/>
                      <a:pt x="101" y="38"/>
                      <a:pt x="101" y="38"/>
                    </a:cubicBezTo>
                    <a:cubicBezTo>
                      <a:pt x="4" y="38"/>
                      <a:pt x="4" y="38"/>
                      <a:pt x="4" y="38"/>
                    </a:cubicBezTo>
                    <a:cubicBezTo>
                      <a:pt x="2" y="38"/>
                      <a:pt x="0" y="40"/>
                      <a:pt x="0" y="42"/>
                    </a:cubicBezTo>
                    <a:cubicBezTo>
                      <a:pt x="0" y="170"/>
                      <a:pt x="0" y="170"/>
                      <a:pt x="0" y="170"/>
                    </a:cubicBezTo>
                    <a:cubicBezTo>
                      <a:pt x="0" y="172"/>
                      <a:pt x="2" y="174"/>
                      <a:pt x="4" y="174"/>
                    </a:cubicBezTo>
                    <a:cubicBezTo>
                      <a:pt x="44" y="174"/>
                      <a:pt x="44" y="174"/>
                      <a:pt x="44" y="174"/>
                    </a:cubicBezTo>
                    <a:cubicBezTo>
                      <a:pt x="44" y="188"/>
                      <a:pt x="44" y="188"/>
                      <a:pt x="44" y="188"/>
                    </a:cubicBezTo>
                    <a:cubicBezTo>
                      <a:pt x="44" y="188"/>
                      <a:pt x="44" y="188"/>
                      <a:pt x="44" y="188"/>
                    </a:cubicBezTo>
                    <a:cubicBezTo>
                      <a:pt x="44" y="190"/>
                      <a:pt x="43" y="193"/>
                      <a:pt x="40" y="195"/>
                    </a:cubicBezTo>
                    <a:cubicBezTo>
                      <a:pt x="39" y="196"/>
                      <a:pt x="39" y="196"/>
                      <a:pt x="39" y="196"/>
                    </a:cubicBezTo>
                    <a:cubicBezTo>
                      <a:pt x="36" y="198"/>
                      <a:pt x="34" y="202"/>
                      <a:pt x="36" y="206"/>
                    </a:cubicBezTo>
                    <a:cubicBezTo>
                      <a:pt x="37" y="210"/>
                      <a:pt x="40" y="212"/>
                      <a:pt x="45" y="212"/>
                    </a:cubicBezTo>
                    <a:cubicBezTo>
                      <a:pt x="51" y="212"/>
                      <a:pt x="51" y="212"/>
                      <a:pt x="51" y="212"/>
                    </a:cubicBezTo>
                    <a:cubicBezTo>
                      <a:pt x="55" y="212"/>
                      <a:pt x="60" y="209"/>
                      <a:pt x="60" y="204"/>
                    </a:cubicBezTo>
                    <a:cubicBezTo>
                      <a:pt x="61" y="201"/>
                      <a:pt x="59" y="197"/>
                      <a:pt x="56" y="195"/>
                    </a:cubicBezTo>
                    <a:cubicBezTo>
                      <a:pt x="52" y="193"/>
                      <a:pt x="51" y="190"/>
                      <a:pt x="51" y="188"/>
                    </a:cubicBezTo>
                    <a:cubicBezTo>
                      <a:pt x="51" y="174"/>
                      <a:pt x="51" y="174"/>
                      <a:pt x="51" y="174"/>
                    </a:cubicBezTo>
                    <a:cubicBezTo>
                      <a:pt x="153" y="174"/>
                      <a:pt x="153" y="174"/>
                      <a:pt x="153" y="174"/>
                    </a:cubicBezTo>
                    <a:cubicBezTo>
                      <a:pt x="153" y="188"/>
                      <a:pt x="153" y="188"/>
                      <a:pt x="153" y="188"/>
                    </a:cubicBezTo>
                    <a:cubicBezTo>
                      <a:pt x="153" y="188"/>
                      <a:pt x="153" y="188"/>
                      <a:pt x="153" y="188"/>
                    </a:cubicBezTo>
                    <a:cubicBezTo>
                      <a:pt x="153" y="190"/>
                      <a:pt x="152" y="193"/>
                      <a:pt x="148" y="195"/>
                    </a:cubicBezTo>
                    <a:cubicBezTo>
                      <a:pt x="148" y="196"/>
                      <a:pt x="148" y="196"/>
                      <a:pt x="148" y="196"/>
                    </a:cubicBezTo>
                    <a:cubicBezTo>
                      <a:pt x="145" y="198"/>
                      <a:pt x="143" y="202"/>
                      <a:pt x="144" y="206"/>
                    </a:cubicBezTo>
                    <a:cubicBezTo>
                      <a:pt x="145" y="210"/>
                      <a:pt x="149" y="212"/>
                      <a:pt x="153" y="212"/>
                    </a:cubicBezTo>
                    <a:cubicBezTo>
                      <a:pt x="160" y="212"/>
                      <a:pt x="160" y="212"/>
                      <a:pt x="160" y="212"/>
                    </a:cubicBezTo>
                    <a:cubicBezTo>
                      <a:pt x="164" y="212"/>
                      <a:pt x="168" y="209"/>
                      <a:pt x="169" y="204"/>
                    </a:cubicBezTo>
                    <a:cubicBezTo>
                      <a:pt x="170" y="201"/>
                      <a:pt x="168" y="197"/>
                      <a:pt x="165" y="195"/>
                    </a:cubicBezTo>
                    <a:cubicBezTo>
                      <a:pt x="161" y="193"/>
                      <a:pt x="160" y="190"/>
                      <a:pt x="160" y="188"/>
                    </a:cubicBezTo>
                    <a:cubicBezTo>
                      <a:pt x="160" y="174"/>
                      <a:pt x="160" y="174"/>
                      <a:pt x="160" y="174"/>
                    </a:cubicBezTo>
                    <a:cubicBezTo>
                      <a:pt x="202" y="174"/>
                      <a:pt x="202" y="174"/>
                      <a:pt x="202" y="174"/>
                    </a:cubicBezTo>
                    <a:cubicBezTo>
                      <a:pt x="204" y="174"/>
                      <a:pt x="206" y="172"/>
                      <a:pt x="206" y="170"/>
                    </a:cubicBezTo>
                    <a:cubicBezTo>
                      <a:pt x="206" y="42"/>
                      <a:pt x="206" y="42"/>
                      <a:pt x="206" y="42"/>
                    </a:cubicBezTo>
                    <a:cubicBezTo>
                      <a:pt x="206" y="40"/>
                      <a:pt x="204" y="38"/>
                      <a:pt x="202" y="38"/>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sp>
          <p:nvSpPr>
            <p:cNvPr id="51" name="Rectangle 6"/>
            <p:cNvSpPr>
              <a:spLocks noChangeArrowheads="1"/>
            </p:cNvSpPr>
            <p:nvPr/>
          </p:nvSpPr>
          <p:spPr bwMode="auto">
            <a:xfrm>
              <a:off x="2879949" y="5050676"/>
              <a:ext cx="839713" cy="44590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矩形 51"/>
            <p:cNvSpPr/>
            <p:nvPr/>
          </p:nvSpPr>
          <p:spPr>
            <a:xfrm>
              <a:off x="2985195" y="2486549"/>
              <a:ext cx="591820" cy="337185"/>
            </a:xfrm>
            <a:prstGeom prst="rect">
              <a:avLst/>
            </a:prstGeom>
          </p:spPr>
          <p:txBody>
            <a:bodyPr wrap="none">
              <a:spAutoFit/>
            </a:bodyPr>
            <a:lstStyle/>
            <a:p>
              <a:pPr algn="ctr"/>
              <a:r>
                <a:rPr lang="zh-CN" altLang="en-US" sz="1600" b="1" dirty="0" smtClean="0">
                  <a:solidFill>
                    <a:prstClr val="black">
                      <a:lumMod val="65000"/>
                      <a:lumOff val="35000"/>
                    </a:prstClr>
                  </a:solidFill>
                  <a:latin typeface="Malgun Gothic" panose="020B0503020000020004" pitchFamily="34" charset="-127"/>
                  <a:ea typeface="Malgun Gothic" panose="020B0503020000020004" pitchFamily="34" charset="-127"/>
                  <a:cs typeface="Adobe Naskh Medium" panose="01010101010101010101" pitchFamily="50" charset="-78"/>
                </a:rPr>
                <a:t>关键</a:t>
              </a:r>
              <a:endParaRPr lang="zh-CN" altLang="en-US" sz="1600" b="1" dirty="0" smtClean="0">
                <a:solidFill>
                  <a:prstClr val="black">
                    <a:lumMod val="65000"/>
                    <a:lumOff val="35000"/>
                  </a:prstClr>
                </a:solidFill>
                <a:latin typeface="Malgun Gothic" panose="020B0503020000020004" pitchFamily="34" charset="-127"/>
                <a:ea typeface="Malgun Gothic" panose="020B0503020000020004" pitchFamily="34" charset="-127"/>
                <a:cs typeface="Adobe Naskh Medium" panose="01010101010101010101" pitchFamily="50" charset="-78"/>
              </a:endParaRPr>
            </a:p>
          </p:txBody>
        </p:sp>
        <p:sp>
          <p:nvSpPr>
            <p:cNvPr id="53" name="矩形 52"/>
            <p:cNvSpPr/>
            <p:nvPr/>
          </p:nvSpPr>
          <p:spPr>
            <a:xfrm>
              <a:off x="3056062" y="1800902"/>
              <a:ext cx="450764" cy="369332"/>
            </a:xfrm>
            <a:prstGeom prst="rect">
              <a:avLst/>
            </a:prstGeom>
          </p:spPr>
          <p:txBody>
            <a:bodyPr wrap="none">
              <a:spAutoFit/>
            </a:bodyPr>
            <a:lstStyle/>
            <a:p>
              <a:r>
                <a:rPr lang="en-US" altLang="zh-CN" b="1" dirty="0">
                  <a:solidFill>
                    <a:schemeClr val="bg1"/>
                  </a:solidFill>
                  <a:latin typeface="Malgun Gothic" panose="020B0503020000020004" pitchFamily="34" charset="-127"/>
                  <a:ea typeface="Malgun Gothic" panose="020B0503020000020004" pitchFamily="34" charset="-127"/>
                  <a:cs typeface="Adobe Naskh Medium" panose="01010101010101010101" pitchFamily="50" charset="-78"/>
                </a:rPr>
                <a:t>01</a:t>
              </a:r>
              <a:endParaRPr lang="zh-CN" altLang="en-US" dirty="0">
                <a:solidFill>
                  <a:schemeClr val="bg1"/>
                </a:solidFill>
              </a:endParaRPr>
            </a:p>
          </p:txBody>
        </p:sp>
        <p:sp>
          <p:nvSpPr>
            <p:cNvPr id="54" name="矩形 53"/>
            <p:cNvSpPr/>
            <p:nvPr/>
          </p:nvSpPr>
          <p:spPr>
            <a:xfrm>
              <a:off x="3876775" y="2126740"/>
              <a:ext cx="450764" cy="369332"/>
            </a:xfrm>
            <a:prstGeom prst="rect">
              <a:avLst/>
            </a:prstGeom>
          </p:spPr>
          <p:txBody>
            <a:bodyPr wrap="none">
              <a:spAutoFit/>
            </a:bodyPr>
            <a:lstStyle/>
            <a:p>
              <a:r>
                <a:rPr lang="en-US" altLang="zh-CN" b="1" dirty="0" smtClean="0">
                  <a:solidFill>
                    <a:schemeClr val="bg1"/>
                  </a:solidFill>
                  <a:latin typeface="Malgun Gothic" panose="020B0503020000020004" pitchFamily="34" charset="-127"/>
                  <a:ea typeface="Malgun Gothic" panose="020B0503020000020004" pitchFamily="34" charset="-127"/>
                  <a:cs typeface="Adobe Naskh Medium" panose="01010101010101010101" pitchFamily="50" charset="-78"/>
                </a:rPr>
                <a:t>02</a:t>
              </a:r>
              <a:endParaRPr lang="zh-CN" altLang="en-US" dirty="0">
                <a:solidFill>
                  <a:schemeClr val="bg1"/>
                </a:solidFill>
              </a:endParaRPr>
            </a:p>
          </p:txBody>
        </p:sp>
        <p:sp>
          <p:nvSpPr>
            <p:cNvPr id="55" name="矩形 54"/>
            <p:cNvSpPr/>
            <p:nvPr/>
          </p:nvSpPr>
          <p:spPr>
            <a:xfrm>
              <a:off x="2325898" y="2256053"/>
              <a:ext cx="450764" cy="369332"/>
            </a:xfrm>
            <a:prstGeom prst="rect">
              <a:avLst/>
            </a:prstGeom>
          </p:spPr>
          <p:txBody>
            <a:bodyPr wrap="none">
              <a:spAutoFit/>
            </a:bodyPr>
            <a:lstStyle/>
            <a:p>
              <a:r>
                <a:rPr lang="en-US" altLang="zh-CN" b="1" dirty="0" smtClean="0">
                  <a:solidFill>
                    <a:schemeClr val="bg1"/>
                  </a:solidFill>
                  <a:latin typeface="Malgun Gothic" panose="020B0503020000020004" pitchFamily="34" charset="-127"/>
                  <a:ea typeface="Malgun Gothic" panose="020B0503020000020004" pitchFamily="34" charset="-127"/>
                  <a:cs typeface="Adobe Naskh Medium" panose="01010101010101010101" pitchFamily="50" charset="-78"/>
                </a:rPr>
                <a:t>03</a:t>
              </a:r>
              <a:endParaRPr lang="zh-CN" altLang="en-US" dirty="0">
                <a:solidFill>
                  <a:schemeClr val="bg1"/>
                </a:solidFill>
              </a:endParaRPr>
            </a:p>
          </p:txBody>
        </p:sp>
        <p:sp>
          <p:nvSpPr>
            <p:cNvPr id="56" name="矩形 55"/>
            <p:cNvSpPr/>
            <p:nvPr/>
          </p:nvSpPr>
          <p:spPr>
            <a:xfrm>
              <a:off x="3466274" y="3334870"/>
              <a:ext cx="450764" cy="369332"/>
            </a:xfrm>
            <a:prstGeom prst="rect">
              <a:avLst/>
            </a:prstGeom>
          </p:spPr>
          <p:txBody>
            <a:bodyPr wrap="none">
              <a:spAutoFit/>
            </a:bodyPr>
            <a:lstStyle/>
            <a:p>
              <a:r>
                <a:rPr lang="en-US" altLang="zh-CN" b="1" dirty="0" smtClean="0">
                  <a:solidFill>
                    <a:schemeClr val="bg1"/>
                  </a:solidFill>
                  <a:latin typeface="Malgun Gothic" panose="020B0503020000020004" pitchFamily="34" charset="-127"/>
                  <a:ea typeface="Malgun Gothic" panose="020B0503020000020004" pitchFamily="34" charset="-127"/>
                  <a:cs typeface="Adobe Naskh Medium" panose="01010101010101010101" pitchFamily="50" charset="-78"/>
                </a:rPr>
                <a:t>04</a:t>
              </a:r>
              <a:endParaRPr lang="zh-CN" altLang="en-US" dirty="0">
                <a:solidFill>
                  <a:schemeClr val="bg1"/>
                </a:solidFill>
              </a:endParaRPr>
            </a:p>
          </p:txBody>
        </p:sp>
        <p:sp>
          <p:nvSpPr>
            <p:cNvPr id="57" name="矩形 56"/>
            <p:cNvSpPr/>
            <p:nvPr/>
          </p:nvSpPr>
          <p:spPr>
            <a:xfrm>
              <a:off x="2752317" y="3318729"/>
              <a:ext cx="450764" cy="369332"/>
            </a:xfrm>
            <a:prstGeom prst="rect">
              <a:avLst/>
            </a:prstGeom>
          </p:spPr>
          <p:txBody>
            <a:bodyPr wrap="none">
              <a:spAutoFit/>
            </a:bodyPr>
            <a:lstStyle/>
            <a:p>
              <a:r>
                <a:rPr lang="en-US" altLang="zh-CN" b="1" dirty="0" smtClean="0">
                  <a:solidFill>
                    <a:schemeClr val="bg1"/>
                  </a:solidFill>
                  <a:latin typeface="Malgun Gothic" panose="020B0503020000020004" pitchFamily="34" charset="-127"/>
                  <a:ea typeface="Malgun Gothic" panose="020B0503020000020004" pitchFamily="34" charset="-127"/>
                  <a:cs typeface="Adobe Naskh Medium" panose="01010101010101010101" pitchFamily="50" charset="-78"/>
                </a:rPr>
                <a:t>05</a:t>
              </a:r>
              <a:endParaRPr lang="zh-CN" altLang="en-US" dirty="0">
                <a:solidFill>
                  <a:schemeClr val="bg1"/>
                </a:solidFill>
              </a:endParaRPr>
            </a:p>
          </p:txBody>
        </p:sp>
        <p:sp>
          <p:nvSpPr>
            <p:cNvPr id="58" name="矩形 57"/>
            <p:cNvSpPr/>
            <p:nvPr/>
          </p:nvSpPr>
          <p:spPr>
            <a:xfrm>
              <a:off x="2976005" y="5089041"/>
              <a:ext cx="641350" cy="368300"/>
            </a:xfrm>
            <a:prstGeom prst="rect">
              <a:avLst/>
            </a:prstGeom>
          </p:spPr>
          <p:txBody>
            <a:bodyPr wrap="none">
              <a:spAutoFit/>
            </a:bodyPr>
            <a:lstStyle/>
            <a:p>
              <a:pPr algn="ctr"/>
              <a:r>
                <a:rPr lang="zh-CN" altLang="en-US" b="1" dirty="0">
                  <a:solidFill>
                    <a:prstClr val="black">
                      <a:lumMod val="65000"/>
                      <a:lumOff val="35000"/>
                    </a:prstClr>
                  </a:solidFill>
                  <a:latin typeface="Malgun Gothic" panose="020B0503020000020004" pitchFamily="34" charset="-127"/>
                  <a:ea typeface="Malgun Gothic" panose="020B0503020000020004" pitchFamily="34" charset="-127"/>
                  <a:cs typeface="Adobe Naskh Medium" panose="01010101010101010101" pitchFamily="50" charset="-78"/>
                </a:rPr>
                <a:t>技术</a:t>
              </a:r>
              <a:endParaRPr lang="zh-CN" altLang="en-US" b="1" dirty="0">
                <a:solidFill>
                  <a:prstClr val="black">
                    <a:lumMod val="65000"/>
                    <a:lumOff val="35000"/>
                  </a:prstClr>
                </a:solidFill>
                <a:latin typeface="Malgun Gothic" panose="020B0503020000020004" pitchFamily="34" charset="-127"/>
                <a:ea typeface="Malgun Gothic" panose="020B0503020000020004" pitchFamily="34" charset="-127"/>
                <a:cs typeface="Adobe Naskh Medium" panose="01010101010101010101" pitchFamily="50" charset="-78"/>
              </a:endParaRPr>
            </a:p>
          </p:txBody>
        </p:sp>
      </p:grpSp>
      <p:grpSp>
        <p:nvGrpSpPr>
          <p:cNvPr id="62" name="组合 61"/>
          <p:cNvGrpSpPr/>
          <p:nvPr/>
        </p:nvGrpSpPr>
        <p:grpSpPr>
          <a:xfrm>
            <a:off x="1086485" y="1821180"/>
            <a:ext cx="4681855" cy="1198880"/>
            <a:chOff x="7702870" y="1901661"/>
            <a:chExt cx="2915984" cy="1198880"/>
          </a:xfrm>
        </p:grpSpPr>
        <p:sp>
          <p:nvSpPr>
            <p:cNvPr id="63" name="文本框 62"/>
            <p:cNvSpPr txBox="1"/>
            <p:nvPr/>
          </p:nvSpPr>
          <p:spPr>
            <a:xfrm>
              <a:off x="7702870" y="1901661"/>
              <a:ext cx="2674843" cy="119888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通过结合数据挖掘、知识图谱、深度学习、智能代理等前沿技术构建智能化软件平台框架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4" name="文本框 14"/>
            <p:cNvSpPr txBox="1"/>
            <p:nvPr/>
          </p:nvSpPr>
          <p:spPr>
            <a:xfrm>
              <a:off x="7702870" y="2183065"/>
              <a:ext cx="2915984" cy="4603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65" name="组合 64"/>
          <p:cNvGrpSpPr/>
          <p:nvPr/>
        </p:nvGrpSpPr>
        <p:grpSpPr>
          <a:xfrm>
            <a:off x="1086650" y="3291662"/>
            <a:ext cx="4150360" cy="829945"/>
            <a:chOff x="7702870" y="1901661"/>
            <a:chExt cx="4150360" cy="829945"/>
          </a:xfrm>
        </p:grpSpPr>
        <p:sp>
          <p:nvSpPr>
            <p:cNvPr id="66" name="文本框 65"/>
            <p:cNvSpPr txBox="1"/>
            <p:nvPr/>
          </p:nvSpPr>
          <p:spPr>
            <a:xfrm>
              <a:off x="7702870" y="1901661"/>
              <a:ext cx="4150360"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通过结合知识图谱和深度学习进行模型的训练和预测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7" name="文本框 14"/>
            <p:cNvSpPr txBox="1"/>
            <p:nvPr/>
          </p:nvSpPr>
          <p:spPr>
            <a:xfrm>
              <a:off x="7702870" y="2183065"/>
              <a:ext cx="2915984" cy="4603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68" name="组合 67"/>
          <p:cNvGrpSpPr/>
          <p:nvPr/>
        </p:nvGrpSpPr>
        <p:grpSpPr>
          <a:xfrm>
            <a:off x="1086650" y="4762446"/>
            <a:ext cx="4150360" cy="829945"/>
            <a:chOff x="7702870" y="1901661"/>
            <a:chExt cx="4150360" cy="829945"/>
          </a:xfrm>
        </p:grpSpPr>
        <p:sp>
          <p:nvSpPr>
            <p:cNvPr id="69" name="文本框 68"/>
            <p:cNvSpPr txBox="1"/>
            <p:nvPr/>
          </p:nvSpPr>
          <p:spPr>
            <a:xfrm>
              <a:off x="7702870" y="1901661"/>
              <a:ext cx="4150360"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通过结合知识图谱和深度强化学习进行智能决策和系统优化</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0" name="文本框 14"/>
            <p:cNvSpPr txBox="1"/>
            <p:nvPr/>
          </p:nvSpPr>
          <p:spPr>
            <a:xfrm>
              <a:off x="7702870" y="2183065"/>
              <a:ext cx="2915984" cy="4603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2387181" y="4558116"/>
            <a:ext cx="7429500" cy="1304119"/>
          </a:xfrm>
          <a:prstGeom prst="roundRect">
            <a:avLst>
              <a:gd name="adj" fmla="val 23381"/>
            </a:avLst>
          </a:prstGeom>
          <a:solidFill>
            <a:srgbClr val="000711">
              <a:alpha val="56000"/>
            </a:srgbClr>
          </a:solidFill>
        </p:spPr>
        <p:txBody>
          <a:bodyPr wrap="square" anchor="ctr">
            <a:spAutoFit/>
          </a:bodyPr>
          <a:lstStyle/>
          <a:p>
            <a:r>
              <a:rPr lang="zh-CN" altLang="en-US" sz="6600" b="1"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zh-CN" altLang="en-US" sz="66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项目的立项依据</a:t>
            </a:r>
            <a:endParaRPr lang="zh-CN" altLang="en-US" sz="66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51" name="图片 50"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4101109" y="1534507"/>
            <a:ext cx="3718882" cy="3712786"/>
          </a:xfrm>
          <a:prstGeom prst="rect">
            <a:avLst/>
          </a:prstGeom>
        </p:spPr>
      </p:pic>
      <p:pic>
        <p:nvPicPr>
          <p:cNvPr id="3" name="图片 2"/>
          <p:cNvPicPr>
            <a:picLocks noChangeAspect="1"/>
          </p:cNvPicPr>
          <p:nvPr/>
        </p:nvPicPr>
        <p:blipFill>
          <a:blip r:embed="rId5"/>
          <a:stretch>
            <a:fillRect/>
          </a:stretch>
        </p:blipFill>
        <p:spPr>
          <a:xfrm>
            <a:off x="12645797" y="1534507"/>
            <a:ext cx="3712786" cy="3712786"/>
          </a:xfrm>
          <a:prstGeom prst="rect">
            <a:avLst/>
          </a:prstGeom>
        </p:spPr>
      </p:pic>
      <p:grpSp>
        <p:nvGrpSpPr>
          <p:cNvPr id="4" name="组合 3"/>
          <p:cNvGrpSpPr/>
          <p:nvPr/>
        </p:nvGrpSpPr>
        <p:grpSpPr>
          <a:xfrm>
            <a:off x="4424363" y="1649412"/>
            <a:ext cx="2927350" cy="2127251"/>
            <a:chOff x="4424363" y="1649412"/>
            <a:chExt cx="2927350" cy="2127251"/>
          </a:xfrm>
        </p:grpSpPr>
        <p:grpSp>
          <p:nvGrpSpPr>
            <p:cNvPr id="12" name="组合 11"/>
            <p:cNvGrpSpPr/>
            <p:nvPr/>
          </p:nvGrpSpPr>
          <p:grpSpPr>
            <a:xfrm>
              <a:off x="4424363" y="1649412"/>
              <a:ext cx="1558925" cy="2127251"/>
              <a:chOff x="4424363" y="1649412"/>
              <a:chExt cx="1558925" cy="2127251"/>
            </a:xfrm>
          </p:grpSpPr>
          <p:sp>
            <p:nvSpPr>
              <p:cNvPr id="13" name="Freeform 22"/>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3"/>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4"/>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6510338" y="1671638"/>
              <a:ext cx="841375" cy="2081213"/>
              <a:chOff x="6510338" y="1671638"/>
              <a:chExt cx="841375" cy="2081213"/>
            </a:xfrm>
          </p:grpSpPr>
          <p:sp>
            <p:nvSpPr>
              <p:cNvPr id="28" name="Freeform 37"/>
              <p:cNvSpPr/>
              <p:nvPr/>
            </p:nvSpPr>
            <p:spPr bwMode="auto">
              <a:xfrm>
                <a:off x="7280276" y="1706563"/>
                <a:ext cx="23813" cy="2011363"/>
              </a:xfrm>
              <a:custGeom>
                <a:avLst/>
                <a:gdLst>
                  <a:gd name="T0" fmla="*/ 1 w 2"/>
                  <a:gd name="T1" fmla="*/ 174 h 174"/>
                  <a:gd name="T2" fmla="*/ 0 w 2"/>
                  <a:gd name="T3" fmla="*/ 173 h 174"/>
                  <a:gd name="T4" fmla="*/ 0 w 2"/>
                  <a:gd name="T5" fmla="*/ 1 h 174"/>
                  <a:gd name="T6" fmla="*/ 1 w 2"/>
                  <a:gd name="T7" fmla="*/ 0 h 174"/>
                  <a:gd name="T8" fmla="*/ 2 w 2"/>
                  <a:gd name="T9" fmla="*/ 1 h 174"/>
                  <a:gd name="T10" fmla="*/ 2 w 2"/>
                  <a:gd name="T11" fmla="*/ 173 h 174"/>
                  <a:gd name="T12" fmla="*/ 1 w 2"/>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2" h="174">
                    <a:moveTo>
                      <a:pt x="1" y="174"/>
                    </a:moveTo>
                    <a:cubicBezTo>
                      <a:pt x="0" y="174"/>
                      <a:pt x="0" y="174"/>
                      <a:pt x="0" y="173"/>
                    </a:cubicBezTo>
                    <a:cubicBezTo>
                      <a:pt x="0" y="1"/>
                      <a:pt x="0" y="1"/>
                      <a:pt x="0" y="1"/>
                    </a:cubicBezTo>
                    <a:cubicBezTo>
                      <a:pt x="0" y="0"/>
                      <a:pt x="0" y="0"/>
                      <a:pt x="1" y="0"/>
                    </a:cubicBezTo>
                    <a:cubicBezTo>
                      <a:pt x="1" y="0"/>
                      <a:pt x="2" y="0"/>
                      <a:pt x="2" y="1"/>
                    </a:cubicBezTo>
                    <a:cubicBezTo>
                      <a:pt x="2" y="173"/>
                      <a:pt x="2" y="173"/>
                      <a:pt x="2" y="173"/>
                    </a:cubicBezTo>
                    <a:cubicBezTo>
                      <a:pt x="2" y="174"/>
                      <a:pt x="1" y="174"/>
                      <a:pt x="1" y="17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8"/>
              <p:cNvSpPr/>
              <p:nvPr/>
            </p:nvSpPr>
            <p:spPr bwMode="auto">
              <a:xfrm>
                <a:off x="6900863" y="1706563"/>
                <a:ext cx="403225" cy="369888"/>
              </a:xfrm>
              <a:custGeom>
                <a:avLst/>
                <a:gdLst>
                  <a:gd name="T0" fmla="*/ 1 w 34"/>
                  <a:gd name="T1" fmla="*/ 32 h 32"/>
                  <a:gd name="T2" fmla="*/ 0 w 34"/>
                  <a:gd name="T3" fmla="*/ 32 h 32"/>
                  <a:gd name="T4" fmla="*/ 0 w 34"/>
                  <a:gd name="T5" fmla="*/ 31 h 32"/>
                  <a:gd name="T6" fmla="*/ 32 w 34"/>
                  <a:gd name="T7" fmla="*/ 0 h 32"/>
                  <a:gd name="T8" fmla="*/ 33 w 34"/>
                  <a:gd name="T9" fmla="*/ 0 h 32"/>
                  <a:gd name="T10" fmla="*/ 33 w 34"/>
                  <a:gd name="T11" fmla="*/ 2 h 32"/>
                  <a:gd name="T12" fmla="*/ 1 w 34"/>
                  <a:gd name="T13" fmla="*/ 32 h 32"/>
                  <a:gd name="T14" fmla="*/ 1 w 34"/>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
                    <a:moveTo>
                      <a:pt x="1" y="32"/>
                    </a:moveTo>
                    <a:cubicBezTo>
                      <a:pt x="0" y="32"/>
                      <a:pt x="0" y="32"/>
                      <a:pt x="0" y="32"/>
                    </a:cubicBezTo>
                    <a:cubicBezTo>
                      <a:pt x="0" y="32"/>
                      <a:pt x="0" y="31"/>
                      <a:pt x="0" y="31"/>
                    </a:cubicBezTo>
                    <a:cubicBezTo>
                      <a:pt x="32" y="0"/>
                      <a:pt x="32" y="0"/>
                      <a:pt x="32" y="0"/>
                    </a:cubicBezTo>
                    <a:cubicBezTo>
                      <a:pt x="32" y="0"/>
                      <a:pt x="33" y="0"/>
                      <a:pt x="33" y="0"/>
                    </a:cubicBezTo>
                    <a:cubicBezTo>
                      <a:pt x="34" y="1"/>
                      <a:pt x="34" y="1"/>
                      <a:pt x="33" y="2"/>
                    </a:cubicBezTo>
                    <a:cubicBezTo>
                      <a:pt x="1" y="32"/>
                      <a:pt x="1" y="32"/>
                      <a:pt x="1" y="32"/>
                    </a:cubicBezTo>
                    <a:cubicBezTo>
                      <a:pt x="1" y="32"/>
                      <a:pt x="1" y="32"/>
                      <a:pt x="1" y="3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9"/>
              <p:cNvSpPr/>
              <p:nvPr/>
            </p:nvSpPr>
            <p:spPr bwMode="auto">
              <a:xfrm>
                <a:off x="6534151" y="1706563"/>
                <a:ext cx="390525" cy="369888"/>
              </a:xfrm>
              <a:custGeom>
                <a:avLst/>
                <a:gdLst>
                  <a:gd name="T0" fmla="*/ 32 w 33"/>
                  <a:gd name="T1" fmla="*/ 32 h 32"/>
                  <a:gd name="T2" fmla="*/ 31 w 33"/>
                  <a:gd name="T3" fmla="*/ 32 h 32"/>
                  <a:gd name="T4" fmla="*/ 1 w 33"/>
                  <a:gd name="T5" fmla="*/ 2 h 32"/>
                  <a:gd name="T6" fmla="*/ 1 w 33"/>
                  <a:gd name="T7" fmla="*/ 0 h 32"/>
                  <a:gd name="T8" fmla="*/ 2 w 33"/>
                  <a:gd name="T9" fmla="*/ 0 h 32"/>
                  <a:gd name="T10" fmla="*/ 32 w 33"/>
                  <a:gd name="T11" fmla="*/ 31 h 32"/>
                  <a:gd name="T12" fmla="*/ 32 w 33"/>
                  <a:gd name="T13" fmla="*/ 32 h 32"/>
                  <a:gd name="T14" fmla="*/ 32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32" y="32"/>
                    </a:moveTo>
                    <a:cubicBezTo>
                      <a:pt x="31" y="32"/>
                      <a:pt x="31" y="32"/>
                      <a:pt x="31" y="32"/>
                    </a:cubicBezTo>
                    <a:cubicBezTo>
                      <a:pt x="1" y="2"/>
                      <a:pt x="1" y="2"/>
                      <a:pt x="1" y="2"/>
                    </a:cubicBezTo>
                    <a:cubicBezTo>
                      <a:pt x="0" y="1"/>
                      <a:pt x="0" y="1"/>
                      <a:pt x="1" y="0"/>
                    </a:cubicBezTo>
                    <a:cubicBezTo>
                      <a:pt x="1" y="0"/>
                      <a:pt x="2" y="0"/>
                      <a:pt x="2" y="0"/>
                    </a:cubicBezTo>
                    <a:cubicBezTo>
                      <a:pt x="32" y="31"/>
                      <a:pt x="32" y="31"/>
                      <a:pt x="32" y="31"/>
                    </a:cubicBezTo>
                    <a:cubicBezTo>
                      <a:pt x="33" y="31"/>
                      <a:pt x="33" y="32"/>
                      <a:pt x="32" y="32"/>
                    </a:cubicBezTo>
                    <a:cubicBezTo>
                      <a:pt x="32" y="32"/>
                      <a:pt x="32" y="32"/>
                      <a:pt x="32" y="3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0"/>
              <p:cNvSpPr/>
              <p:nvPr/>
            </p:nvSpPr>
            <p:spPr bwMode="auto">
              <a:xfrm>
                <a:off x="6900863" y="1706563"/>
                <a:ext cx="403225" cy="2011363"/>
              </a:xfrm>
              <a:custGeom>
                <a:avLst/>
                <a:gdLst>
                  <a:gd name="T0" fmla="*/ 1 w 34"/>
                  <a:gd name="T1" fmla="*/ 174 h 174"/>
                  <a:gd name="T2" fmla="*/ 0 w 34"/>
                  <a:gd name="T3" fmla="*/ 174 h 174"/>
                  <a:gd name="T4" fmla="*/ 0 w 34"/>
                  <a:gd name="T5" fmla="*/ 173 h 174"/>
                  <a:gd name="T6" fmla="*/ 32 w 34"/>
                  <a:gd name="T7" fmla="*/ 1 h 174"/>
                  <a:gd name="T8" fmla="*/ 33 w 34"/>
                  <a:gd name="T9" fmla="*/ 0 h 174"/>
                  <a:gd name="T10" fmla="*/ 34 w 34"/>
                  <a:gd name="T11" fmla="*/ 1 h 174"/>
                  <a:gd name="T12" fmla="*/ 1 w 34"/>
                  <a:gd name="T13" fmla="*/ 173 h 174"/>
                  <a:gd name="T14" fmla="*/ 1 w 34"/>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4">
                    <a:moveTo>
                      <a:pt x="1" y="174"/>
                    </a:moveTo>
                    <a:cubicBezTo>
                      <a:pt x="0" y="174"/>
                      <a:pt x="0" y="174"/>
                      <a:pt x="0" y="174"/>
                    </a:cubicBezTo>
                    <a:cubicBezTo>
                      <a:pt x="0" y="174"/>
                      <a:pt x="0" y="173"/>
                      <a:pt x="0" y="173"/>
                    </a:cubicBezTo>
                    <a:cubicBezTo>
                      <a:pt x="32" y="1"/>
                      <a:pt x="32" y="1"/>
                      <a:pt x="32" y="1"/>
                    </a:cubicBezTo>
                    <a:cubicBezTo>
                      <a:pt x="32" y="0"/>
                      <a:pt x="32" y="0"/>
                      <a:pt x="33" y="0"/>
                    </a:cubicBezTo>
                    <a:cubicBezTo>
                      <a:pt x="33" y="0"/>
                      <a:pt x="34" y="1"/>
                      <a:pt x="34" y="1"/>
                    </a:cubicBezTo>
                    <a:cubicBezTo>
                      <a:pt x="1" y="173"/>
                      <a:pt x="1" y="173"/>
                      <a:pt x="1" y="173"/>
                    </a:cubicBezTo>
                    <a:cubicBezTo>
                      <a:pt x="1" y="174"/>
                      <a:pt x="1" y="174"/>
                      <a:pt x="1" y="17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1"/>
              <p:cNvSpPr/>
              <p:nvPr/>
            </p:nvSpPr>
            <p:spPr bwMode="auto">
              <a:xfrm>
                <a:off x="6900863" y="2065338"/>
                <a:ext cx="403225" cy="1652588"/>
              </a:xfrm>
              <a:custGeom>
                <a:avLst/>
                <a:gdLst>
                  <a:gd name="T0" fmla="*/ 33 w 34"/>
                  <a:gd name="T1" fmla="*/ 143 h 143"/>
                  <a:gd name="T2" fmla="*/ 32 w 34"/>
                  <a:gd name="T3" fmla="*/ 142 h 143"/>
                  <a:gd name="T4" fmla="*/ 0 w 34"/>
                  <a:gd name="T5" fmla="*/ 1 h 143"/>
                  <a:gd name="T6" fmla="*/ 0 w 34"/>
                  <a:gd name="T7" fmla="*/ 0 h 143"/>
                  <a:gd name="T8" fmla="*/ 1 w 34"/>
                  <a:gd name="T9" fmla="*/ 0 h 143"/>
                  <a:gd name="T10" fmla="*/ 34 w 34"/>
                  <a:gd name="T11" fmla="*/ 142 h 143"/>
                  <a:gd name="T12" fmla="*/ 33 w 34"/>
                  <a:gd name="T13" fmla="*/ 143 h 143"/>
                  <a:gd name="T14" fmla="*/ 33 w 34"/>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43">
                    <a:moveTo>
                      <a:pt x="33" y="143"/>
                    </a:moveTo>
                    <a:cubicBezTo>
                      <a:pt x="32" y="143"/>
                      <a:pt x="32" y="143"/>
                      <a:pt x="32" y="142"/>
                    </a:cubicBezTo>
                    <a:cubicBezTo>
                      <a:pt x="0" y="1"/>
                      <a:pt x="0" y="1"/>
                      <a:pt x="0" y="1"/>
                    </a:cubicBezTo>
                    <a:cubicBezTo>
                      <a:pt x="0" y="0"/>
                      <a:pt x="0" y="0"/>
                      <a:pt x="0" y="0"/>
                    </a:cubicBezTo>
                    <a:cubicBezTo>
                      <a:pt x="1" y="0"/>
                      <a:pt x="1" y="0"/>
                      <a:pt x="1" y="0"/>
                    </a:cubicBezTo>
                    <a:cubicBezTo>
                      <a:pt x="34" y="142"/>
                      <a:pt x="34" y="142"/>
                      <a:pt x="34" y="142"/>
                    </a:cubicBezTo>
                    <a:cubicBezTo>
                      <a:pt x="34" y="142"/>
                      <a:pt x="33" y="143"/>
                      <a:pt x="33" y="143"/>
                    </a:cubicBezTo>
                    <a:cubicBezTo>
                      <a:pt x="33" y="143"/>
                      <a:pt x="33" y="143"/>
                      <a:pt x="33" y="14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2"/>
              <p:cNvSpPr/>
              <p:nvPr/>
            </p:nvSpPr>
            <p:spPr bwMode="auto">
              <a:xfrm>
                <a:off x="6510338" y="1671638"/>
                <a:ext cx="817563" cy="2081213"/>
              </a:xfrm>
              <a:custGeom>
                <a:avLst/>
                <a:gdLst>
                  <a:gd name="T0" fmla="*/ 66 w 69"/>
                  <a:gd name="T1" fmla="*/ 180 h 180"/>
                  <a:gd name="T2" fmla="*/ 34 w 69"/>
                  <a:gd name="T3" fmla="*/ 180 h 180"/>
                  <a:gd name="T4" fmla="*/ 30 w 69"/>
                  <a:gd name="T5" fmla="*/ 176 h 180"/>
                  <a:gd name="T6" fmla="*/ 30 w 69"/>
                  <a:gd name="T7" fmla="*/ 38 h 180"/>
                  <a:gd name="T8" fmla="*/ 3 w 69"/>
                  <a:gd name="T9" fmla="*/ 38 h 180"/>
                  <a:gd name="T10" fmla="*/ 0 w 69"/>
                  <a:gd name="T11" fmla="*/ 35 h 180"/>
                  <a:gd name="T12" fmla="*/ 0 w 69"/>
                  <a:gd name="T13" fmla="*/ 4 h 180"/>
                  <a:gd name="T14" fmla="*/ 3 w 69"/>
                  <a:gd name="T15" fmla="*/ 0 h 180"/>
                  <a:gd name="T16" fmla="*/ 66 w 69"/>
                  <a:gd name="T17" fmla="*/ 0 h 180"/>
                  <a:gd name="T18" fmla="*/ 69 w 69"/>
                  <a:gd name="T19" fmla="*/ 4 h 180"/>
                  <a:gd name="T20" fmla="*/ 66 w 69"/>
                  <a:gd name="T21" fmla="*/ 8 h 180"/>
                  <a:gd name="T22" fmla="*/ 7 w 69"/>
                  <a:gd name="T23" fmla="*/ 8 h 180"/>
                  <a:gd name="T24" fmla="*/ 7 w 69"/>
                  <a:gd name="T25" fmla="*/ 31 h 180"/>
                  <a:gd name="T26" fmla="*/ 34 w 69"/>
                  <a:gd name="T27" fmla="*/ 31 h 180"/>
                  <a:gd name="T28" fmla="*/ 37 w 69"/>
                  <a:gd name="T29" fmla="*/ 35 h 180"/>
                  <a:gd name="T30" fmla="*/ 37 w 69"/>
                  <a:gd name="T31" fmla="*/ 172 h 180"/>
                  <a:gd name="T32" fmla="*/ 66 w 69"/>
                  <a:gd name="T33" fmla="*/ 172 h 180"/>
                  <a:gd name="T34" fmla="*/ 69 w 69"/>
                  <a:gd name="T35" fmla="*/ 176 h 180"/>
                  <a:gd name="T36" fmla="*/ 66 w 69"/>
                  <a:gd name="T3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180">
                    <a:moveTo>
                      <a:pt x="66" y="180"/>
                    </a:moveTo>
                    <a:cubicBezTo>
                      <a:pt x="34" y="180"/>
                      <a:pt x="34" y="180"/>
                      <a:pt x="34" y="180"/>
                    </a:cubicBezTo>
                    <a:cubicBezTo>
                      <a:pt x="32" y="180"/>
                      <a:pt x="30" y="178"/>
                      <a:pt x="30" y="176"/>
                    </a:cubicBezTo>
                    <a:cubicBezTo>
                      <a:pt x="30" y="38"/>
                      <a:pt x="30" y="38"/>
                      <a:pt x="30" y="38"/>
                    </a:cubicBezTo>
                    <a:cubicBezTo>
                      <a:pt x="3" y="38"/>
                      <a:pt x="3" y="38"/>
                      <a:pt x="3" y="38"/>
                    </a:cubicBezTo>
                    <a:cubicBezTo>
                      <a:pt x="1" y="38"/>
                      <a:pt x="0" y="37"/>
                      <a:pt x="0" y="35"/>
                    </a:cubicBezTo>
                    <a:cubicBezTo>
                      <a:pt x="0" y="4"/>
                      <a:pt x="0" y="4"/>
                      <a:pt x="0" y="4"/>
                    </a:cubicBezTo>
                    <a:cubicBezTo>
                      <a:pt x="0" y="2"/>
                      <a:pt x="1" y="0"/>
                      <a:pt x="3" y="0"/>
                    </a:cubicBezTo>
                    <a:cubicBezTo>
                      <a:pt x="66" y="0"/>
                      <a:pt x="66" y="0"/>
                      <a:pt x="66" y="0"/>
                    </a:cubicBezTo>
                    <a:cubicBezTo>
                      <a:pt x="68" y="0"/>
                      <a:pt x="69" y="2"/>
                      <a:pt x="69" y="4"/>
                    </a:cubicBezTo>
                    <a:cubicBezTo>
                      <a:pt x="69" y="6"/>
                      <a:pt x="68" y="8"/>
                      <a:pt x="66" y="8"/>
                    </a:cubicBezTo>
                    <a:cubicBezTo>
                      <a:pt x="7" y="8"/>
                      <a:pt x="7" y="8"/>
                      <a:pt x="7" y="8"/>
                    </a:cubicBezTo>
                    <a:cubicBezTo>
                      <a:pt x="7" y="31"/>
                      <a:pt x="7" y="31"/>
                      <a:pt x="7" y="31"/>
                    </a:cubicBezTo>
                    <a:cubicBezTo>
                      <a:pt x="34" y="31"/>
                      <a:pt x="34" y="31"/>
                      <a:pt x="34" y="31"/>
                    </a:cubicBezTo>
                    <a:cubicBezTo>
                      <a:pt x="36" y="31"/>
                      <a:pt x="37" y="33"/>
                      <a:pt x="37" y="35"/>
                    </a:cubicBezTo>
                    <a:cubicBezTo>
                      <a:pt x="37" y="172"/>
                      <a:pt x="37" y="172"/>
                      <a:pt x="37" y="172"/>
                    </a:cubicBezTo>
                    <a:cubicBezTo>
                      <a:pt x="66" y="172"/>
                      <a:pt x="66" y="172"/>
                      <a:pt x="66" y="172"/>
                    </a:cubicBezTo>
                    <a:cubicBezTo>
                      <a:pt x="68" y="172"/>
                      <a:pt x="69" y="174"/>
                      <a:pt x="69" y="176"/>
                    </a:cubicBezTo>
                    <a:cubicBezTo>
                      <a:pt x="69" y="178"/>
                      <a:pt x="68" y="180"/>
                      <a:pt x="66"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43"/>
              <p:cNvSpPr>
                <a:spLocks noChangeArrowheads="1"/>
              </p:cNvSpPr>
              <p:nvPr/>
            </p:nvSpPr>
            <p:spPr bwMode="auto">
              <a:xfrm>
                <a:off x="7019926" y="2747963"/>
                <a:ext cx="119063" cy="11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44"/>
              <p:cNvSpPr>
                <a:spLocks noChangeArrowheads="1"/>
              </p:cNvSpPr>
              <p:nvPr/>
            </p:nvSpPr>
            <p:spPr bwMode="auto">
              <a:xfrm>
                <a:off x="7019926" y="1857375"/>
                <a:ext cx="119063"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45"/>
              <p:cNvSpPr>
                <a:spLocks noChangeArrowheads="1"/>
              </p:cNvSpPr>
              <p:nvPr/>
            </p:nvSpPr>
            <p:spPr bwMode="auto">
              <a:xfrm>
                <a:off x="7234238" y="31400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2387181" y="4568951"/>
            <a:ext cx="7429500" cy="1282449"/>
          </a:xfrm>
          <a:prstGeom prst="roundRect">
            <a:avLst>
              <a:gd name="adj" fmla="val 23381"/>
            </a:avLst>
          </a:prstGeom>
          <a:solidFill>
            <a:srgbClr val="000711">
              <a:alpha val="56000"/>
            </a:srgbClr>
          </a:solidFill>
        </p:spPr>
        <p:txBody>
          <a:bodyPr wrap="square" anchor="ctr">
            <a:spAutoFit/>
          </a:bodyPr>
          <a:lstStyle/>
          <a:p>
            <a:pPr algn="ctr"/>
            <a:r>
              <a:rPr lang="zh-CN" altLang="en-US" sz="66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研究基础与条件</a:t>
            </a:r>
            <a:endParaRPr lang="zh-CN" altLang="en-US" sz="66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51" name="图片 50"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4101109" y="1534507"/>
            <a:ext cx="3718882" cy="3712786"/>
          </a:xfrm>
          <a:prstGeom prst="rect">
            <a:avLst/>
          </a:prstGeom>
        </p:spPr>
      </p:pic>
      <p:pic>
        <p:nvPicPr>
          <p:cNvPr id="3" name="图片 2"/>
          <p:cNvPicPr>
            <a:picLocks noChangeAspect="1"/>
          </p:cNvPicPr>
          <p:nvPr/>
        </p:nvPicPr>
        <p:blipFill>
          <a:blip r:embed="rId5"/>
          <a:stretch>
            <a:fillRect/>
          </a:stretch>
        </p:blipFill>
        <p:spPr>
          <a:xfrm>
            <a:off x="12645797" y="1534507"/>
            <a:ext cx="3712786" cy="3712786"/>
          </a:xfrm>
          <a:prstGeom prst="rect">
            <a:avLst/>
          </a:prstGeom>
        </p:spPr>
      </p:pic>
      <p:grpSp>
        <p:nvGrpSpPr>
          <p:cNvPr id="5" name="组合 4"/>
          <p:cNvGrpSpPr/>
          <p:nvPr/>
        </p:nvGrpSpPr>
        <p:grpSpPr>
          <a:xfrm>
            <a:off x="4424363" y="1615302"/>
            <a:ext cx="3466488" cy="2219284"/>
            <a:chOff x="4424363" y="1615302"/>
            <a:chExt cx="3466488" cy="2219284"/>
          </a:xfrm>
        </p:grpSpPr>
        <p:grpSp>
          <p:nvGrpSpPr>
            <p:cNvPr id="12" name="组合 11"/>
            <p:cNvGrpSpPr/>
            <p:nvPr/>
          </p:nvGrpSpPr>
          <p:grpSpPr>
            <a:xfrm>
              <a:off x="4424363" y="1649412"/>
              <a:ext cx="1558925" cy="2127251"/>
              <a:chOff x="4424363" y="1649412"/>
              <a:chExt cx="1558925" cy="2127251"/>
            </a:xfrm>
          </p:grpSpPr>
          <p:sp>
            <p:nvSpPr>
              <p:cNvPr id="13" name="Freeform 22"/>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3"/>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4"/>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6192839" y="1615302"/>
              <a:ext cx="1698012" cy="2219284"/>
              <a:chOff x="5551488" y="3406775"/>
              <a:chExt cx="522288" cy="682625"/>
            </a:xfrm>
          </p:grpSpPr>
          <p:sp>
            <p:nvSpPr>
              <p:cNvPr id="62" name="Freeform 66"/>
              <p:cNvSpPr/>
              <p:nvPr/>
            </p:nvSpPr>
            <p:spPr bwMode="auto">
              <a:xfrm>
                <a:off x="5559425" y="3419475"/>
                <a:ext cx="333375" cy="463550"/>
              </a:xfrm>
              <a:custGeom>
                <a:avLst/>
                <a:gdLst>
                  <a:gd name="T0" fmla="*/ 1 w 87"/>
                  <a:gd name="T1" fmla="*/ 122 h 122"/>
                  <a:gd name="T2" fmla="*/ 1 w 87"/>
                  <a:gd name="T3" fmla="*/ 121 h 122"/>
                  <a:gd name="T4" fmla="*/ 1 w 87"/>
                  <a:gd name="T5" fmla="*/ 120 h 122"/>
                  <a:gd name="T6" fmla="*/ 86 w 87"/>
                  <a:gd name="T7" fmla="*/ 0 h 122"/>
                  <a:gd name="T8" fmla="*/ 87 w 87"/>
                  <a:gd name="T9" fmla="*/ 0 h 122"/>
                  <a:gd name="T10" fmla="*/ 87 w 87"/>
                  <a:gd name="T11" fmla="*/ 2 h 122"/>
                  <a:gd name="T12" fmla="*/ 2 w 87"/>
                  <a:gd name="T13" fmla="*/ 121 h 122"/>
                  <a:gd name="T14" fmla="*/ 1 w 87"/>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2">
                    <a:moveTo>
                      <a:pt x="1" y="122"/>
                    </a:moveTo>
                    <a:cubicBezTo>
                      <a:pt x="1" y="122"/>
                      <a:pt x="1" y="122"/>
                      <a:pt x="1" y="121"/>
                    </a:cubicBezTo>
                    <a:cubicBezTo>
                      <a:pt x="0" y="121"/>
                      <a:pt x="0" y="121"/>
                      <a:pt x="1" y="120"/>
                    </a:cubicBezTo>
                    <a:cubicBezTo>
                      <a:pt x="86" y="0"/>
                      <a:pt x="86" y="0"/>
                      <a:pt x="86" y="0"/>
                    </a:cubicBezTo>
                    <a:cubicBezTo>
                      <a:pt x="86" y="0"/>
                      <a:pt x="86" y="0"/>
                      <a:pt x="87" y="0"/>
                    </a:cubicBezTo>
                    <a:cubicBezTo>
                      <a:pt x="87" y="1"/>
                      <a:pt x="87" y="1"/>
                      <a:pt x="87" y="2"/>
                    </a:cubicBezTo>
                    <a:cubicBezTo>
                      <a:pt x="2" y="121"/>
                      <a:pt x="2" y="121"/>
                      <a:pt x="2" y="121"/>
                    </a:cubicBezTo>
                    <a:cubicBezTo>
                      <a:pt x="2" y="121"/>
                      <a:pt x="2" y="122"/>
                      <a:pt x="1" y="12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7"/>
              <p:cNvSpPr/>
              <p:nvPr/>
            </p:nvSpPr>
            <p:spPr bwMode="auto">
              <a:xfrm>
                <a:off x="5559425" y="3419475"/>
                <a:ext cx="433388" cy="463550"/>
              </a:xfrm>
              <a:custGeom>
                <a:avLst/>
                <a:gdLst>
                  <a:gd name="T0" fmla="*/ 1 w 113"/>
                  <a:gd name="T1" fmla="*/ 122 h 122"/>
                  <a:gd name="T2" fmla="*/ 1 w 113"/>
                  <a:gd name="T3" fmla="*/ 121 h 122"/>
                  <a:gd name="T4" fmla="*/ 1 w 113"/>
                  <a:gd name="T5" fmla="*/ 120 h 122"/>
                  <a:gd name="T6" fmla="*/ 111 w 113"/>
                  <a:gd name="T7" fmla="*/ 0 h 122"/>
                  <a:gd name="T8" fmla="*/ 112 w 113"/>
                  <a:gd name="T9" fmla="*/ 0 h 122"/>
                  <a:gd name="T10" fmla="*/ 112 w 113"/>
                  <a:gd name="T11" fmla="*/ 2 h 122"/>
                  <a:gd name="T12" fmla="*/ 2 w 113"/>
                  <a:gd name="T13" fmla="*/ 121 h 122"/>
                  <a:gd name="T14" fmla="*/ 1 w 113"/>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22">
                    <a:moveTo>
                      <a:pt x="1" y="122"/>
                    </a:moveTo>
                    <a:cubicBezTo>
                      <a:pt x="1" y="122"/>
                      <a:pt x="1" y="122"/>
                      <a:pt x="1" y="121"/>
                    </a:cubicBezTo>
                    <a:cubicBezTo>
                      <a:pt x="0" y="121"/>
                      <a:pt x="0" y="120"/>
                      <a:pt x="1" y="120"/>
                    </a:cubicBezTo>
                    <a:cubicBezTo>
                      <a:pt x="111" y="0"/>
                      <a:pt x="111" y="0"/>
                      <a:pt x="111" y="0"/>
                    </a:cubicBezTo>
                    <a:cubicBezTo>
                      <a:pt x="111" y="0"/>
                      <a:pt x="112" y="0"/>
                      <a:pt x="112" y="0"/>
                    </a:cubicBezTo>
                    <a:cubicBezTo>
                      <a:pt x="113" y="1"/>
                      <a:pt x="113" y="1"/>
                      <a:pt x="112" y="2"/>
                    </a:cubicBezTo>
                    <a:cubicBezTo>
                      <a:pt x="2" y="121"/>
                      <a:pt x="2" y="121"/>
                      <a:pt x="2" y="121"/>
                    </a:cubicBezTo>
                    <a:cubicBezTo>
                      <a:pt x="2" y="121"/>
                      <a:pt x="2" y="122"/>
                      <a:pt x="1" y="12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8"/>
              <p:cNvSpPr/>
              <p:nvPr/>
            </p:nvSpPr>
            <p:spPr bwMode="auto">
              <a:xfrm>
                <a:off x="5559425" y="3876675"/>
                <a:ext cx="506413" cy="95250"/>
              </a:xfrm>
              <a:custGeom>
                <a:avLst/>
                <a:gdLst>
                  <a:gd name="T0" fmla="*/ 131 w 132"/>
                  <a:gd name="T1" fmla="*/ 25 h 25"/>
                  <a:gd name="T2" fmla="*/ 130 w 132"/>
                  <a:gd name="T3" fmla="*/ 25 h 25"/>
                  <a:gd name="T4" fmla="*/ 1 w 132"/>
                  <a:gd name="T5" fmla="*/ 2 h 25"/>
                  <a:gd name="T6" fmla="*/ 1 w 132"/>
                  <a:gd name="T7" fmla="*/ 0 h 25"/>
                  <a:gd name="T8" fmla="*/ 2 w 132"/>
                  <a:gd name="T9" fmla="*/ 0 h 25"/>
                  <a:gd name="T10" fmla="*/ 131 w 132"/>
                  <a:gd name="T11" fmla="*/ 23 h 25"/>
                  <a:gd name="T12" fmla="*/ 131 w 132"/>
                  <a:gd name="T13" fmla="*/ 25 h 25"/>
                  <a:gd name="T14" fmla="*/ 131 w 13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5">
                    <a:moveTo>
                      <a:pt x="131" y="25"/>
                    </a:moveTo>
                    <a:cubicBezTo>
                      <a:pt x="130" y="25"/>
                      <a:pt x="130" y="25"/>
                      <a:pt x="130" y="25"/>
                    </a:cubicBezTo>
                    <a:cubicBezTo>
                      <a:pt x="1" y="2"/>
                      <a:pt x="1" y="2"/>
                      <a:pt x="1" y="2"/>
                    </a:cubicBezTo>
                    <a:cubicBezTo>
                      <a:pt x="1" y="1"/>
                      <a:pt x="0" y="1"/>
                      <a:pt x="1" y="0"/>
                    </a:cubicBezTo>
                    <a:cubicBezTo>
                      <a:pt x="1" y="0"/>
                      <a:pt x="1" y="0"/>
                      <a:pt x="2" y="0"/>
                    </a:cubicBezTo>
                    <a:cubicBezTo>
                      <a:pt x="131" y="23"/>
                      <a:pt x="131" y="23"/>
                      <a:pt x="131" y="23"/>
                    </a:cubicBezTo>
                    <a:cubicBezTo>
                      <a:pt x="131" y="24"/>
                      <a:pt x="132" y="24"/>
                      <a:pt x="131" y="25"/>
                    </a:cubicBezTo>
                    <a:cubicBezTo>
                      <a:pt x="131" y="25"/>
                      <a:pt x="131" y="25"/>
                      <a:pt x="131" y="2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9"/>
              <p:cNvSpPr/>
              <p:nvPr/>
            </p:nvSpPr>
            <p:spPr bwMode="auto">
              <a:xfrm>
                <a:off x="5859463" y="3844925"/>
                <a:ext cx="133350" cy="236538"/>
              </a:xfrm>
              <a:custGeom>
                <a:avLst/>
                <a:gdLst>
                  <a:gd name="T0" fmla="*/ 1 w 35"/>
                  <a:gd name="T1" fmla="*/ 62 h 62"/>
                  <a:gd name="T2" fmla="*/ 1 w 35"/>
                  <a:gd name="T3" fmla="*/ 62 h 62"/>
                  <a:gd name="T4" fmla="*/ 0 w 35"/>
                  <a:gd name="T5" fmla="*/ 60 h 62"/>
                  <a:gd name="T6" fmla="*/ 33 w 35"/>
                  <a:gd name="T7" fmla="*/ 1 h 62"/>
                  <a:gd name="T8" fmla="*/ 34 w 35"/>
                  <a:gd name="T9" fmla="*/ 1 h 62"/>
                  <a:gd name="T10" fmla="*/ 34 w 35"/>
                  <a:gd name="T11" fmla="*/ 2 h 62"/>
                  <a:gd name="T12" fmla="*/ 2 w 35"/>
                  <a:gd name="T13" fmla="*/ 61 h 62"/>
                  <a:gd name="T14" fmla="*/ 1 w 3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2">
                    <a:moveTo>
                      <a:pt x="1" y="62"/>
                    </a:moveTo>
                    <a:cubicBezTo>
                      <a:pt x="1" y="62"/>
                      <a:pt x="1" y="62"/>
                      <a:pt x="1" y="62"/>
                    </a:cubicBezTo>
                    <a:cubicBezTo>
                      <a:pt x="0" y="61"/>
                      <a:pt x="0" y="61"/>
                      <a:pt x="0" y="60"/>
                    </a:cubicBezTo>
                    <a:cubicBezTo>
                      <a:pt x="33" y="1"/>
                      <a:pt x="33" y="1"/>
                      <a:pt x="33" y="1"/>
                    </a:cubicBezTo>
                    <a:cubicBezTo>
                      <a:pt x="33" y="1"/>
                      <a:pt x="34" y="0"/>
                      <a:pt x="34" y="1"/>
                    </a:cubicBezTo>
                    <a:cubicBezTo>
                      <a:pt x="35" y="1"/>
                      <a:pt x="35" y="2"/>
                      <a:pt x="34" y="2"/>
                    </a:cubicBezTo>
                    <a:cubicBezTo>
                      <a:pt x="2" y="61"/>
                      <a:pt x="2" y="61"/>
                      <a:pt x="2" y="61"/>
                    </a:cubicBezTo>
                    <a:cubicBezTo>
                      <a:pt x="2" y="61"/>
                      <a:pt x="1" y="62"/>
                      <a:pt x="1" y="6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0"/>
              <p:cNvSpPr/>
              <p:nvPr/>
            </p:nvSpPr>
            <p:spPr bwMode="auto">
              <a:xfrm>
                <a:off x="5697538" y="3681413"/>
                <a:ext cx="295275" cy="290513"/>
              </a:xfrm>
              <a:custGeom>
                <a:avLst/>
                <a:gdLst>
                  <a:gd name="T0" fmla="*/ 76 w 77"/>
                  <a:gd name="T1" fmla="*/ 76 h 76"/>
                  <a:gd name="T2" fmla="*/ 75 w 77"/>
                  <a:gd name="T3" fmla="*/ 76 h 76"/>
                  <a:gd name="T4" fmla="*/ 1 w 77"/>
                  <a:gd name="T5" fmla="*/ 2 h 76"/>
                  <a:gd name="T6" fmla="*/ 1 w 77"/>
                  <a:gd name="T7" fmla="*/ 0 h 76"/>
                  <a:gd name="T8" fmla="*/ 2 w 77"/>
                  <a:gd name="T9" fmla="*/ 0 h 76"/>
                  <a:gd name="T10" fmla="*/ 76 w 77"/>
                  <a:gd name="T11" fmla="*/ 75 h 76"/>
                  <a:gd name="T12" fmla="*/ 76 w 77"/>
                  <a:gd name="T13" fmla="*/ 76 h 76"/>
                  <a:gd name="T14" fmla="*/ 76 w 77"/>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6">
                    <a:moveTo>
                      <a:pt x="76" y="76"/>
                    </a:moveTo>
                    <a:cubicBezTo>
                      <a:pt x="75" y="76"/>
                      <a:pt x="75" y="76"/>
                      <a:pt x="75" y="76"/>
                    </a:cubicBezTo>
                    <a:cubicBezTo>
                      <a:pt x="1" y="2"/>
                      <a:pt x="1" y="2"/>
                      <a:pt x="1" y="2"/>
                    </a:cubicBezTo>
                    <a:cubicBezTo>
                      <a:pt x="0" y="1"/>
                      <a:pt x="0" y="1"/>
                      <a:pt x="1" y="0"/>
                    </a:cubicBezTo>
                    <a:cubicBezTo>
                      <a:pt x="1" y="0"/>
                      <a:pt x="2" y="0"/>
                      <a:pt x="2" y="0"/>
                    </a:cubicBezTo>
                    <a:cubicBezTo>
                      <a:pt x="76" y="75"/>
                      <a:pt x="76" y="75"/>
                      <a:pt x="76" y="75"/>
                    </a:cubicBezTo>
                    <a:cubicBezTo>
                      <a:pt x="77" y="75"/>
                      <a:pt x="77" y="76"/>
                      <a:pt x="76" y="76"/>
                    </a:cubicBezTo>
                    <a:cubicBezTo>
                      <a:pt x="76" y="76"/>
                      <a:pt x="76" y="76"/>
                      <a:pt x="76" y="7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1"/>
              <p:cNvSpPr/>
              <p:nvPr/>
            </p:nvSpPr>
            <p:spPr bwMode="auto">
              <a:xfrm>
                <a:off x="5886450" y="3419475"/>
                <a:ext cx="106363" cy="552450"/>
              </a:xfrm>
              <a:custGeom>
                <a:avLst/>
                <a:gdLst>
                  <a:gd name="T0" fmla="*/ 27 w 28"/>
                  <a:gd name="T1" fmla="*/ 145 h 145"/>
                  <a:gd name="T2" fmla="*/ 26 w 28"/>
                  <a:gd name="T3" fmla="*/ 145 h 145"/>
                  <a:gd name="T4" fmla="*/ 0 w 28"/>
                  <a:gd name="T5" fmla="*/ 1 h 145"/>
                  <a:gd name="T6" fmla="*/ 1 w 28"/>
                  <a:gd name="T7" fmla="*/ 0 h 145"/>
                  <a:gd name="T8" fmla="*/ 2 w 28"/>
                  <a:gd name="T9" fmla="*/ 1 h 145"/>
                  <a:gd name="T10" fmla="*/ 28 w 28"/>
                  <a:gd name="T11" fmla="*/ 144 h 145"/>
                  <a:gd name="T12" fmla="*/ 27 w 28"/>
                  <a:gd name="T13" fmla="*/ 145 h 145"/>
                  <a:gd name="T14" fmla="*/ 27 w 28"/>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45">
                    <a:moveTo>
                      <a:pt x="27" y="145"/>
                    </a:moveTo>
                    <a:cubicBezTo>
                      <a:pt x="26" y="145"/>
                      <a:pt x="26" y="145"/>
                      <a:pt x="26" y="145"/>
                    </a:cubicBezTo>
                    <a:cubicBezTo>
                      <a:pt x="0" y="1"/>
                      <a:pt x="0" y="1"/>
                      <a:pt x="0" y="1"/>
                    </a:cubicBezTo>
                    <a:cubicBezTo>
                      <a:pt x="0" y="1"/>
                      <a:pt x="1" y="0"/>
                      <a:pt x="1" y="0"/>
                    </a:cubicBezTo>
                    <a:cubicBezTo>
                      <a:pt x="2" y="0"/>
                      <a:pt x="2" y="0"/>
                      <a:pt x="2" y="1"/>
                    </a:cubicBezTo>
                    <a:cubicBezTo>
                      <a:pt x="28" y="144"/>
                      <a:pt x="28" y="144"/>
                      <a:pt x="28" y="144"/>
                    </a:cubicBezTo>
                    <a:cubicBezTo>
                      <a:pt x="28" y="145"/>
                      <a:pt x="27" y="145"/>
                      <a:pt x="27" y="145"/>
                    </a:cubicBezTo>
                    <a:cubicBezTo>
                      <a:pt x="27" y="145"/>
                      <a:pt x="27" y="145"/>
                      <a:pt x="27" y="14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2"/>
              <p:cNvSpPr/>
              <p:nvPr/>
            </p:nvSpPr>
            <p:spPr bwMode="auto">
              <a:xfrm>
                <a:off x="5808663" y="3506788"/>
                <a:ext cx="100013" cy="460375"/>
              </a:xfrm>
              <a:custGeom>
                <a:avLst/>
                <a:gdLst>
                  <a:gd name="T0" fmla="*/ 1 w 26"/>
                  <a:gd name="T1" fmla="*/ 121 h 121"/>
                  <a:gd name="T2" fmla="*/ 1 w 26"/>
                  <a:gd name="T3" fmla="*/ 121 h 121"/>
                  <a:gd name="T4" fmla="*/ 0 w 26"/>
                  <a:gd name="T5" fmla="*/ 120 h 121"/>
                  <a:gd name="T6" fmla="*/ 24 w 26"/>
                  <a:gd name="T7" fmla="*/ 1 h 121"/>
                  <a:gd name="T8" fmla="*/ 26 w 26"/>
                  <a:gd name="T9" fmla="*/ 0 h 121"/>
                  <a:gd name="T10" fmla="*/ 26 w 26"/>
                  <a:gd name="T11" fmla="*/ 1 h 121"/>
                  <a:gd name="T12" fmla="*/ 2 w 26"/>
                  <a:gd name="T13" fmla="*/ 120 h 121"/>
                  <a:gd name="T14" fmla="*/ 1 w 26"/>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1">
                    <a:moveTo>
                      <a:pt x="1" y="121"/>
                    </a:moveTo>
                    <a:cubicBezTo>
                      <a:pt x="1" y="121"/>
                      <a:pt x="1" y="121"/>
                      <a:pt x="1" y="121"/>
                    </a:cubicBezTo>
                    <a:cubicBezTo>
                      <a:pt x="0" y="121"/>
                      <a:pt x="0" y="120"/>
                      <a:pt x="0" y="120"/>
                    </a:cubicBezTo>
                    <a:cubicBezTo>
                      <a:pt x="24" y="1"/>
                      <a:pt x="24" y="1"/>
                      <a:pt x="24" y="1"/>
                    </a:cubicBezTo>
                    <a:cubicBezTo>
                      <a:pt x="25" y="0"/>
                      <a:pt x="25" y="0"/>
                      <a:pt x="26" y="0"/>
                    </a:cubicBezTo>
                    <a:cubicBezTo>
                      <a:pt x="26" y="0"/>
                      <a:pt x="26" y="1"/>
                      <a:pt x="26" y="1"/>
                    </a:cubicBezTo>
                    <a:cubicBezTo>
                      <a:pt x="2" y="120"/>
                      <a:pt x="2" y="120"/>
                      <a:pt x="2" y="120"/>
                    </a:cubicBezTo>
                    <a:cubicBezTo>
                      <a:pt x="2" y="121"/>
                      <a:pt x="1" y="121"/>
                      <a:pt x="1" y="12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3"/>
              <p:cNvSpPr/>
              <p:nvPr/>
            </p:nvSpPr>
            <p:spPr bwMode="auto">
              <a:xfrm>
                <a:off x="5551488" y="3406775"/>
                <a:ext cx="522288" cy="682625"/>
              </a:xfrm>
              <a:custGeom>
                <a:avLst/>
                <a:gdLst>
                  <a:gd name="T0" fmla="*/ 114 w 136"/>
                  <a:gd name="T1" fmla="*/ 179 h 179"/>
                  <a:gd name="T2" fmla="*/ 81 w 136"/>
                  <a:gd name="T3" fmla="*/ 179 h 179"/>
                  <a:gd name="T4" fmla="*/ 77 w 136"/>
                  <a:gd name="T5" fmla="*/ 176 h 179"/>
                  <a:gd name="T6" fmla="*/ 77 w 136"/>
                  <a:gd name="T7" fmla="*/ 151 h 179"/>
                  <a:gd name="T8" fmla="*/ 3 w 136"/>
                  <a:gd name="T9" fmla="*/ 151 h 179"/>
                  <a:gd name="T10" fmla="*/ 0 w 136"/>
                  <a:gd name="T11" fmla="*/ 147 h 179"/>
                  <a:gd name="T12" fmla="*/ 0 w 136"/>
                  <a:gd name="T13" fmla="*/ 124 h 179"/>
                  <a:gd name="T14" fmla="*/ 3 w 136"/>
                  <a:gd name="T15" fmla="*/ 120 h 179"/>
                  <a:gd name="T16" fmla="*/ 7 w 136"/>
                  <a:gd name="T17" fmla="*/ 124 h 179"/>
                  <a:gd name="T18" fmla="*/ 7 w 136"/>
                  <a:gd name="T19" fmla="*/ 144 h 179"/>
                  <a:gd name="T20" fmla="*/ 81 w 136"/>
                  <a:gd name="T21" fmla="*/ 144 h 179"/>
                  <a:gd name="T22" fmla="*/ 85 w 136"/>
                  <a:gd name="T23" fmla="*/ 147 h 179"/>
                  <a:gd name="T24" fmla="*/ 85 w 136"/>
                  <a:gd name="T25" fmla="*/ 172 h 179"/>
                  <a:gd name="T26" fmla="*/ 110 w 136"/>
                  <a:gd name="T27" fmla="*/ 172 h 179"/>
                  <a:gd name="T28" fmla="*/ 110 w 136"/>
                  <a:gd name="T29" fmla="*/ 147 h 179"/>
                  <a:gd name="T30" fmla="*/ 114 w 136"/>
                  <a:gd name="T31" fmla="*/ 144 h 179"/>
                  <a:gd name="T32" fmla="*/ 129 w 136"/>
                  <a:gd name="T33" fmla="*/ 144 h 179"/>
                  <a:gd name="T34" fmla="*/ 129 w 136"/>
                  <a:gd name="T35" fmla="*/ 120 h 179"/>
                  <a:gd name="T36" fmla="*/ 114 w 136"/>
                  <a:gd name="T37" fmla="*/ 120 h 179"/>
                  <a:gd name="T38" fmla="*/ 110 w 136"/>
                  <a:gd name="T39" fmla="*/ 117 h 179"/>
                  <a:gd name="T40" fmla="*/ 110 w 136"/>
                  <a:gd name="T41" fmla="*/ 8 h 179"/>
                  <a:gd name="T42" fmla="*/ 88 w 136"/>
                  <a:gd name="T43" fmla="*/ 8 h 179"/>
                  <a:gd name="T44" fmla="*/ 85 w 136"/>
                  <a:gd name="T45" fmla="*/ 4 h 179"/>
                  <a:gd name="T46" fmla="*/ 88 w 136"/>
                  <a:gd name="T47" fmla="*/ 0 h 179"/>
                  <a:gd name="T48" fmla="*/ 114 w 136"/>
                  <a:gd name="T49" fmla="*/ 0 h 179"/>
                  <a:gd name="T50" fmla="*/ 117 w 136"/>
                  <a:gd name="T51" fmla="*/ 4 h 179"/>
                  <a:gd name="T52" fmla="*/ 117 w 136"/>
                  <a:gd name="T53" fmla="*/ 113 h 179"/>
                  <a:gd name="T54" fmla="*/ 133 w 136"/>
                  <a:gd name="T55" fmla="*/ 113 h 179"/>
                  <a:gd name="T56" fmla="*/ 136 w 136"/>
                  <a:gd name="T57" fmla="*/ 117 h 179"/>
                  <a:gd name="T58" fmla="*/ 136 w 136"/>
                  <a:gd name="T59" fmla="*/ 147 h 179"/>
                  <a:gd name="T60" fmla="*/ 133 w 136"/>
                  <a:gd name="T61" fmla="*/ 151 h 179"/>
                  <a:gd name="T62" fmla="*/ 117 w 136"/>
                  <a:gd name="T63" fmla="*/ 151 h 179"/>
                  <a:gd name="T64" fmla="*/ 117 w 136"/>
                  <a:gd name="T65" fmla="*/ 176 h 179"/>
                  <a:gd name="T66" fmla="*/ 114 w 136"/>
                  <a:gd name="T6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79">
                    <a:moveTo>
                      <a:pt x="114" y="179"/>
                    </a:moveTo>
                    <a:cubicBezTo>
                      <a:pt x="81" y="179"/>
                      <a:pt x="81" y="179"/>
                      <a:pt x="81" y="179"/>
                    </a:cubicBezTo>
                    <a:cubicBezTo>
                      <a:pt x="79" y="179"/>
                      <a:pt x="77" y="178"/>
                      <a:pt x="77" y="176"/>
                    </a:cubicBezTo>
                    <a:cubicBezTo>
                      <a:pt x="77" y="151"/>
                      <a:pt x="77" y="151"/>
                      <a:pt x="77" y="151"/>
                    </a:cubicBezTo>
                    <a:cubicBezTo>
                      <a:pt x="3" y="151"/>
                      <a:pt x="3" y="151"/>
                      <a:pt x="3" y="151"/>
                    </a:cubicBezTo>
                    <a:cubicBezTo>
                      <a:pt x="1" y="151"/>
                      <a:pt x="0" y="149"/>
                      <a:pt x="0" y="147"/>
                    </a:cubicBezTo>
                    <a:cubicBezTo>
                      <a:pt x="0" y="124"/>
                      <a:pt x="0" y="124"/>
                      <a:pt x="0" y="124"/>
                    </a:cubicBezTo>
                    <a:cubicBezTo>
                      <a:pt x="0" y="122"/>
                      <a:pt x="1" y="120"/>
                      <a:pt x="3" y="120"/>
                    </a:cubicBezTo>
                    <a:cubicBezTo>
                      <a:pt x="5" y="120"/>
                      <a:pt x="7" y="122"/>
                      <a:pt x="7" y="124"/>
                    </a:cubicBezTo>
                    <a:cubicBezTo>
                      <a:pt x="7" y="144"/>
                      <a:pt x="7" y="144"/>
                      <a:pt x="7" y="144"/>
                    </a:cubicBezTo>
                    <a:cubicBezTo>
                      <a:pt x="81" y="144"/>
                      <a:pt x="81" y="144"/>
                      <a:pt x="81" y="144"/>
                    </a:cubicBezTo>
                    <a:cubicBezTo>
                      <a:pt x="83" y="144"/>
                      <a:pt x="85" y="145"/>
                      <a:pt x="85" y="147"/>
                    </a:cubicBezTo>
                    <a:cubicBezTo>
                      <a:pt x="85" y="172"/>
                      <a:pt x="85" y="172"/>
                      <a:pt x="85" y="172"/>
                    </a:cubicBezTo>
                    <a:cubicBezTo>
                      <a:pt x="110" y="172"/>
                      <a:pt x="110" y="172"/>
                      <a:pt x="110" y="172"/>
                    </a:cubicBezTo>
                    <a:cubicBezTo>
                      <a:pt x="110" y="147"/>
                      <a:pt x="110" y="147"/>
                      <a:pt x="110" y="147"/>
                    </a:cubicBezTo>
                    <a:cubicBezTo>
                      <a:pt x="110" y="145"/>
                      <a:pt x="112" y="144"/>
                      <a:pt x="114" y="144"/>
                    </a:cubicBezTo>
                    <a:cubicBezTo>
                      <a:pt x="129" y="144"/>
                      <a:pt x="129" y="144"/>
                      <a:pt x="129" y="144"/>
                    </a:cubicBezTo>
                    <a:cubicBezTo>
                      <a:pt x="129" y="120"/>
                      <a:pt x="129" y="120"/>
                      <a:pt x="129" y="120"/>
                    </a:cubicBezTo>
                    <a:cubicBezTo>
                      <a:pt x="114" y="120"/>
                      <a:pt x="114" y="120"/>
                      <a:pt x="114" y="120"/>
                    </a:cubicBezTo>
                    <a:cubicBezTo>
                      <a:pt x="112" y="120"/>
                      <a:pt x="110" y="119"/>
                      <a:pt x="110" y="117"/>
                    </a:cubicBezTo>
                    <a:cubicBezTo>
                      <a:pt x="110" y="8"/>
                      <a:pt x="110" y="8"/>
                      <a:pt x="110" y="8"/>
                    </a:cubicBezTo>
                    <a:cubicBezTo>
                      <a:pt x="88" y="8"/>
                      <a:pt x="88" y="8"/>
                      <a:pt x="88" y="8"/>
                    </a:cubicBezTo>
                    <a:cubicBezTo>
                      <a:pt x="86" y="8"/>
                      <a:pt x="85" y="6"/>
                      <a:pt x="85" y="4"/>
                    </a:cubicBezTo>
                    <a:cubicBezTo>
                      <a:pt x="85" y="2"/>
                      <a:pt x="86" y="0"/>
                      <a:pt x="88" y="0"/>
                    </a:cubicBezTo>
                    <a:cubicBezTo>
                      <a:pt x="114" y="0"/>
                      <a:pt x="114" y="0"/>
                      <a:pt x="114" y="0"/>
                    </a:cubicBezTo>
                    <a:cubicBezTo>
                      <a:pt x="116" y="0"/>
                      <a:pt x="117" y="2"/>
                      <a:pt x="117" y="4"/>
                    </a:cubicBezTo>
                    <a:cubicBezTo>
                      <a:pt x="117" y="113"/>
                      <a:pt x="117" y="113"/>
                      <a:pt x="117" y="113"/>
                    </a:cubicBezTo>
                    <a:cubicBezTo>
                      <a:pt x="133" y="113"/>
                      <a:pt x="133" y="113"/>
                      <a:pt x="133" y="113"/>
                    </a:cubicBezTo>
                    <a:cubicBezTo>
                      <a:pt x="135" y="113"/>
                      <a:pt x="136" y="114"/>
                      <a:pt x="136" y="117"/>
                    </a:cubicBezTo>
                    <a:cubicBezTo>
                      <a:pt x="136" y="147"/>
                      <a:pt x="136" y="147"/>
                      <a:pt x="136" y="147"/>
                    </a:cubicBezTo>
                    <a:cubicBezTo>
                      <a:pt x="136" y="149"/>
                      <a:pt x="135" y="151"/>
                      <a:pt x="133" y="151"/>
                    </a:cubicBezTo>
                    <a:cubicBezTo>
                      <a:pt x="117" y="151"/>
                      <a:pt x="117" y="151"/>
                      <a:pt x="117" y="151"/>
                    </a:cubicBezTo>
                    <a:cubicBezTo>
                      <a:pt x="117" y="176"/>
                      <a:pt x="117" y="176"/>
                      <a:pt x="117" y="176"/>
                    </a:cubicBezTo>
                    <a:cubicBezTo>
                      <a:pt x="117" y="178"/>
                      <a:pt x="116" y="179"/>
                      <a:pt x="114" y="1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74"/>
              <p:cNvSpPr>
                <a:spLocks noChangeArrowheads="1"/>
              </p:cNvSpPr>
              <p:nvPr/>
            </p:nvSpPr>
            <p:spPr bwMode="auto">
              <a:xfrm>
                <a:off x="5821363" y="3803650"/>
                <a:ext cx="38100"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75"/>
              <p:cNvSpPr>
                <a:spLocks noChangeArrowheads="1"/>
              </p:cNvSpPr>
              <p:nvPr/>
            </p:nvSpPr>
            <p:spPr bwMode="auto">
              <a:xfrm>
                <a:off x="5916613" y="3925888"/>
                <a:ext cx="38100"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76"/>
              <p:cNvSpPr>
                <a:spLocks noChangeArrowheads="1"/>
              </p:cNvSpPr>
              <p:nvPr/>
            </p:nvSpPr>
            <p:spPr bwMode="auto">
              <a:xfrm>
                <a:off x="5886450" y="3490913"/>
                <a:ext cx="38100"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77"/>
              <p:cNvSpPr>
                <a:spLocks noChangeArrowheads="1"/>
              </p:cNvSpPr>
              <p:nvPr/>
            </p:nvSpPr>
            <p:spPr bwMode="auto">
              <a:xfrm>
                <a:off x="5683250" y="3670300"/>
                <a:ext cx="3810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78"/>
              <p:cNvSpPr>
                <a:spLocks noChangeArrowheads="1"/>
              </p:cNvSpPr>
              <p:nvPr/>
            </p:nvSpPr>
            <p:spPr bwMode="auto">
              <a:xfrm>
                <a:off x="5800725" y="3906838"/>
                <a:ext cx="3968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2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300355" y="195698"/>
            <a:ext cx="4212590" cy="818913"/>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参与单位</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pic>
        <p:nvPicPr>
          <p:cNvPr id="74" name="图片 73" descr="C:\Users\lzhxu\Pictures\图片2.png图片2"/>
          <p:cNvPicPr>
            <a:picLocks noChangeAspect="1"/>
          </p:cNvPicPr>
          <p:nvPr/>
        </p:nvPicPr>
        <p:blipFill>
          <a:blip r:embed="rId2"/>
          <a:srcRect/>
          <a:stretch>
            <a:fillRect/>
          </a:stretch>
        </p:blipFill>
        <p:spPr>
          <a:xfrm>
            <a:off x="4824730" y="1202055"/>
            <a:ext cx="1889125" cy="2061845"/>
          </a:xfrm>
          <a:custGeom>
            <a:avLst/>
            <a:gdLst>
              <a:gd name="connsiteX0" fmla="*/ 182440 w 2061239"/>
              <a:gd name="connsiteY0" fmla="*/ 0 h 2061238"/>
              <a:gd name="connsiteX1" fmla="*/ 1878799 w 2061239"/>
              <a:gd name="connsiteY1" fmla="*/ 0 h 2061238"/>
              <a:gd name="connsiteX2" fmla="*/ 2061239 w 2061239"/>
              <a:gd name="connsiteY2" fmla="*/ 182440 h 2061238"/>
              <a:gd name="connsiteX3" fmla="*/ 2061239 w 2061239"/>
              <a:gd name="connsiteY3" fmla="*/ 1878799 h 2061238"/>
              <a:gd name="connsiteX4" fmla="*/ 1915567 w 2061239"/>
              <a:gd name="connsiteY4" fmla="*/ 2057533 h 2061238"/>
              <a:gd name="connsiteX5" fmla="*/ 1878809 w 2061239"/>
              <a:gd name="connsiteY5" fmla="*/ 2061238 h 2061238"/>
              <a:gd name="connsiteX6" fmla="*/ 182430 w 2061239"/>
              <a:gd name="connsiteY6" fmla="*/ 2061238 h 2061238"/>
              <a:gd name="connsiteX7" fmla="*/ 145672 w 2061239"/>
              <a:gd name="connsiteY7" fmla="*/ 2057533 h 2061238"/>
              <a:gd name="connsiteX8" fmla="*/ 0 w 2061239"/>
              <a:gd name="connsiteY8" fmla="*/ 1878799 h 2061238"/>
              <a:gd name="connsiteX9" fmla="*/ 0 w 2061239"/>
              <a:gd name="connsiteY9" fmla="*/ 182440 h 2061238"/>
              <a:gd name="connsiteX10" fmla="*/ 182440 w 2061239"/>
              <a:gd name="connsiteY10"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239" h="2061238">
                <a:moveTo>
                  <a:pt x="182440" y="0"/>
                </a:moveTo>
                <a:lnTo>
                  <a:pt x="1878799" y="0"/>
                </a:lnTo>
                <a:cubicBezTo>
                  <a:pt x="1979558" y="0"/>
                  <a:pt x="2061239" y="81681"/>
                  <a:pt x="2061239" y="182440"/>
                </a:cubicBezTo>
                <a:lnTo>
                  <a:pt x="2061239" y="1878799"/>
                </a:lnTo>
                <a:cubicBezTo>
                  <a:pt x="2061239" y="1966963"/>
                  <a:pt x="1998702" y="2040521"/>
                  <a:pt x="1915567" y="2057533"/>
                </a:cubicBezTo>
                <a:lnTo>
                  <a:pt x="1878809" y="2061238"/>
                </a:lnTo>
                <a:lnTo>
                  <a:pt x="182430" y="2061238"/>
                </a:lnTo>
                <a:lnTo>
                  <a:pt x="145672" y="2057533"/>
                </a:lnTo>
                <a:cubicBezTo>
                  <a:pt x="62537" y="2040521"/>
                  <a:pt x="0" y="1966963"/>
                  <a:pt x="0" y="1878799"/>
                </a:cubicBezTo>
                <a:lnTo>
                  <a:pt x="0" y="182440"/>
                </a:lnTo>
                <a:cubicBezTo>
                  <a:pt x="0" y="81681"/>
                  <a:pt x="81681" y="0"/>
                  <a:pt x="182440" y="0"/>
                </a:cubicBezTo>
                <a:close/>
              </a:path>
            </a:pathLst>
          </a:custGeom>
          <a:ln w="63500">
            <a:solidFill>
              <a:srgbClr val="FEFEFE"/>
            </a:solidFill>
          </a:ln>
          <a:effectLst>
            <a:outerShdw blurRad="254000" dist="63500" dir="2700000" algn="tl" rotWithShape="0">
              <a:prstClr val="black">
                <a:alpha val="40000"/>
              </a:prstClr>
            </a:outerShdw>
          </a:effectLst>
        </p:spPr>
      </p:pic>
      <p:pic>
        <p:nvPicPr>
          <p:cNvPr id="77" name="图片 76" descr="C:\Users\lzhxu\Pictures\图片1.png图片1"/>
          <p:cNvPicPr>
            <a:picLocks noChangeAspect="1"/>
          </p:cNvPicPr>
          <p:nvPr/>
        </p:nvPicPr>
        <p:blipFill>
          <a:blip r:embed="rId3"/>
          <a:srcRect/>
          <a:stretch>
            <a:fillRect/>
          </a:stretch>
        </p:blipFill>
        <p:spPr>
          <a:xfrm>
            <a:off x="1495427" y="1202661"/>
            <a:ext cx="1652905" cy="2061238"/>
          </a:xfrm>
          <a:custGeom>
            <a:avLst/>
            <a:gdLst>
              <a:gd name="connsiteX0" fmla="*/ 168971 w 2047770"/>
              <a:gd name="connsiteY0" fmla="*/ 0 h 2061238"/>
              <a:gd name="connsiteX1" fmla="*/ 1865330 w 2047770"/>
              <a:gd name="connsiteY1" fmla="*/ 0 h 2061238"/>
              <a:gd name="connsiteX2" fmla="*/ 2047770 w 2047770"/>
              <a:gd name="connsiteY2" fmla="*/ 182440 h 2061238"/>
              <a:gd name="connsiteX3" fmla="*/ 2047770 w 2047770"/>
              <a:gd name="connsiteY3" fmla="*/ 1878799 h 2061238"/>
              <a:gd name="connsiteX4" fmla="*/ 1902098 w 2047770"/>
              <a:gd name="connsiteY4" fmla="*/ 2057533 h 2061238"/>
              <a:gd name="connsiteX5" fmla="*/ 1865340 w 2047770"/>
              <a:gd name="connsiteY5" fmla="*/ 2061238 h 2061238"/>
              <a:gd name="connsiteX6" fmla="*/ 168961 w 2047770"/>
              <a:gd name="connsiteY6" fmla="*/ 2061238 h 2061238"/>
              <a:gd name="connsiteX7" fmla="*/ 132203 w 2047770"/>
              <a:gd name="connsiteY7" fmla="*/ 2057533 h 2061238"/>
              <a:gd name="connsiteX8" fmla="*/ 868 w 2047770"/>
              <a:gd name="connsiteY8" fmla="*/ 1949813 h 2061238"/>
              <a:gd name="connsiteX9" fmla="*/ 0 w 2047770"/>
              <a:gd name="connsiteY9" fmla="*/ 1947017 h 2061238"/>
              <a:gd name="connsiteX10" fmla="*/ 0 w 2047770"/>
              <a:gd name="connsiteY10" fmla="*/ 114223 h 2061238"/>
              <a:gd name="connsiteX11" fmla="*/ 868 w 2047770"/>
              <a:gd name="connsiteY11" fmla="*/ 111426 h 2061238"/>
              <a:gd name="connsiteX12" fmla="*/ 168971 w 2047770"/>
              <a:gd name="connsiteY12"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7770" h="2061238">
                <a:moveTo>
                  <a:pt x="168971" y="0"/>
                </a:moveTo>
                <a:lnTo>
                  <a:pt x="1865330" y="0"/>
                </a:lnTo>
                <a:cubicBezTo>
                  <a:pt x="1966089" y="0"/>
                  <a:pt x="2047770" y="81681"/>
                  <a:pt x="2047770" y="182440"/>
                </a:cubicBezTo>
                <a:lnTo>
                  <a:pt x="2047770" y="1878799"/>
                </a:lnTo>
                <a:cubicBezTo>
                  <a:pt x="2047770" y="1966963"/>
                  <a:pt x="1985233" y="2040521"/>
                  <a:pt x="1902098" y="2057533"/>
                </a:cubicBezTo>
                <a:lnTo>
                  <a:pt x="1865340" y="2061238"/>
                </a:lnTo>
                <a:lnTo>
                  <a:pt x="168961" y="2061238"/>
                </a:lnTo>
                <a:lnTo>
                  <a:pt x="132203" y="2057533"/>
                </a:lnTo>
                <a:cubicBezTo>
                  <a:pt x="72821" y="2045381"/>
                  <a:pt x="23948" y="2004380"/>
                  <a:pt x="868" y="1949813"/>
                </a:cubicBezTo>
                <a:lnTo>
                  <a:pt x="0" y="1947017"/>
                </a:lnTo>
                <a:lnTo>
                  <a:pt x="0" y="114223"/>
                </a:lnTo>
                <a:lnTo>
                  <a:pt x="868" y="111426"/>
                </a:lnTo>
                <a:cubicBezTo>
                  <a:pt x="28564" y="45946"/>
                  <a:pt x="93402" y="0"/>
                  <a:pt x="168971" y="0"/>
                </a:cubicBezTo>
                <a:close/>
              </a:path>
            </a:pathLst>
          </a:custGeom>
          <a:ln w="63500">
            <a:solidFill>
              <a:srgbClr val="FEFEFE"/>
            </a:solidFill>
          </a:ln>
          <a:effectLst>
            <a:outerShdw blurRad="254000" dist="63500" dir="2700000" algn="tl" rotWithShape="0">
              <a:prstClr val="black">
                <a:alpha val="40000"/>
              </a:prstClr>
            </a:outerShdw>
          </a:effectLst>
        </p:spPr>
      </p:pic>
      <p:grpSp>
        <p:nvGrpSpPr>
          <p:cNvPr id="78" name="组合 77"/>
          <p:cNvGrpSpPr/>
          <p:nvPr/>
        </p:nvGrpSpPr>
        <p:grpSpPr>
          <a:xfrm>
            <a:off x="1284525" y="3759953"/>
            <a:ext cx="2061239" cy="638374"/>
            <a:chOff x="964485" y="4626093"/>
            <a:chExt cx="2061239" cy="638374"/>
          </a:xfrm>
        </p:grpSpPr>
        <p:sp>
          <p:nvSpPr>
            <p:cNvPr id="79" name="任意多边形 78"/>
            <p:cNvSpPr/>
            <p:nvPr/>
          </p:nvSpPr>
          <p:spPr>
            <a:xfrm>
              <a:off x="964485" y="4626094"/>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TextBox 11"/>
            <p:cNvSpPr txBox="1"/>
            <p:nvPr/>
          </p:nvSpPr>
          <p:spPr>
            <a:xfrm>
              <a:off x="1284012" y="4626093"/>
              <a:ext cx="1188085" cy="460375"/>
            </a:xfrm>
            <a:prstGeom prst="rect">
              <a:avLst/>
            </a:prstGeom>
            <a:noFill/>
          </p:spPr>
          <p:txBody>
            <a:bodyPr wrap="none" rtlCol="0">
              <a:spAutoFit/>
            </a:bodyPr>
            <a:lstStyle/>
            <a:p>
              <a:r>
                <a:rPr lang="en-US" altLang="zh-CN" sz="2400" b="1" dirty="0">
                  <a:solidFill>
                    <a:srgbClr val="FDFDF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FDFDFD"/>
                  </a:solidFill>
                  <a:latin typeface="微软雅黑" panose="020B0503020204020204" pitchFamily="34" charset="-122"/>
                  <a:ea typeface="微软雅黑" panose="020B0503020204020204" pitchFamily="34" charset="-122"/>
                  <a:cs typeface="微软雅黑" panose="020B0503020204020204" pitchFamily="34" charset="-122"/>
                </a:rPr>
                <a:t>崔向群</a:t>
              </a:r>
              <a:endParaRPr lang="zh-CN" altLang="en-US" sz="2400" b="1" dirty="0">
                <a:solidFill>
                  <a:srgbClr val="FDFDFD"/>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1" name="TextBox 12"/>
          <p:cNvSpPr txBox="1"/>
          <p:nvPr/>
        </p:nvSpPr>
        <p:spPr>
          <a:xfrm>
            <a:off x="1154430" y="4373245"/>
            <a:ext cx="2804795" cy="1938020"/>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中国科学院院士</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天文望远镜专家</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南京天文光学技术研究所研究员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824969" y="3759953"/>
            <a:ext cx="2061239" cy="638373"/>
            <a:chOff x="3704194" y="4626093"/>
            <a:chExt cx="2061239" cy="638373"/>
          </a:xfrm>
        </p:grpSpPr>
        <p:sp>
          <p:nvSpPr>
            <p:cNvPr id="83" name="任意多边形 82"/>
            <p:cNvSpPr/>
            <p:nvPr/>
          </p:nvSpPr>
          <p:spPr>
            <a:xfrm>
              <a:off x="3704194" y="4626093"/>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TextBox 11"/>
            <p:cNvSpPr txBox="1"/>
            <p:nvPr/>
          </p:nvSpPr>
          <p:spPr>
            <a:xfrm>
              <a:off x="4023722" y="4626093"/>
              <a:ext cx="1097280" cy="460375"/>
            </a:xfrm>
            <a:prstGeom prst="rect">
              <a:avLst/>
            </a:prstGeom>
            <a:noFill/>
          </p:spPr>
          <p:txBody>
            <a:bodyPr wrap="none" rtlCol="0">
              <a:spAutoFit/>
            </a:bodyPr>
            <a:lstStyle/>
            <a:p>
              <a:r>
                <a:rPr lang="zh-CN" altLang="en-US" sz="2400" b="1" dirty="0">
                  <a:solidFill>
                    <a:srgbClr val="FDFDFD"/>
                  </a:solidFill>
                  <a:latin typeface="微软雅黑" panose="020B0503020204020204" pitchFamily="34" charset="-122"/>
                  <a:ea typeface="微软雅黑" panose="020B0503020204020204" pitchFamily="34" charset="-122"/>
                </a:rPr>
                <a:t>王怀清</a:t>
              </a:r>
              <a:endParaRPr lang="zh-CN" altLang="en-US" sz="2400" b="1" dirty="0">
                <a:solidFill>
                  <a:srgbClr val="FDFDFD"/>
                </a:solidFill>
                <a:latin typeface="微软雅黑" panose="020B0503020204020204" pitchFamily="34" charset="-122"/>
                <a:ea typeface="微软雅黑" panose="020B0503020204020204" pitchFamily="34" charset="-122"/>
              </a:endParaRPr>
            </a:p>
          </p:txBody>
        </p:sp>
      </p:grpSp>
      <p:sp>
        <p:nvSpPr>
          <p:cNvPr id="85" name="TextBox 12"/>
          <p:cNvSpPr txBox="1"/>
          <p:nvPr/>
        </p:nvSpPr>
        <p:spPr>
          <a:xfrm>
            <a:off x="4699635" y="4382770"/>
            <a:ext cx="2612390" cy="2399665"/>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人工智能专家</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广州织点</a:t>
            </a:r>
            <a:r>
              <a:rPr lang="zh-CN" altLang="en-US" sz="2000" dirty="0">
                <a:solidFill>
                  <a:schemeClr val="bg1"/>
                </a:solidFill>
                <a:latin typeface="微软雅黑" panose="020B0503020204020204" pitchFamily="34" charset="-122"/>
                <a:ea typeface="微软雅黑" panose="020B0503020204020204" pitchFamily="34" charset="-122"/>
              </a:rPr>
              <a:t>智能科技有限公司首席科学家</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香港城市大学人工智能资深教授</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1" descr="C:\Users\lzhxu\Pictures\微信图片_20190619141157.jpg微信图片_20190619141157"/>
          <p:cNvPicPr>
            <a:picLocks noChangeAspect="1"/>
          </p:cNvPicPr>
          <p:nvPr/>
        </p:nvPicPr>
        <p:blipFill>
          <a:blip r:embed="rId4"/>
          <a:srcRect/>
          <a:stretch>
            <a:fillRect/>
          </a:stretch>
        </p:blipFill>
        <p:spPr>
          <a:xfrm>
            <a:off x="8385810" y="1202690"/>
            <a:ext cx="1508125" cy="2152015"/>
          </a:xfrm>
          <a:custGeom>
            <a:avLst/>
            <a:gdLst>
              <a:gd name="connsiteX0" fmla="*/ 182440 w 2061239"/>
              <a:gd name="connsiteY0" fmla="*/ 0 h 2061238"/>
              <a:gd name="connsiteX1" fmla="*/ 1878799 w 2061239"/>
              <a:gd name="connsiteY1" fmla="*/ 0 h 2061238"/>
              <a:gd name="connsiteX2" fmla="*/ 2061239 w 2061239"/>
              <a:gd name="connsiteY2" fmla="*/ 182440 h 2061238"/>
              <a:gd name="connsiteX3" fmla="*/ 2061239 w 2061239"/>
              <a:gd name="connsiteY3" fmla="*/ 1878799 h 2061238"/>
              <a:gd name="connsiteX4" fmla="*/ 1915567 w 2061239"/>
              <a:gd name="connsiteY4" fmla="*/ 2057533 h 2061238"/>
              <a:gd name="connsiteX5" fmla="*/ 1878809 w 2061239"/>
              <a:gd name="connsiteY5" fmla="*/ 2061238 h 2061238"/>
              <a:gd name="connsiteX6" fmla="*/ 182430 w 2061239"/>
              <a:gd name="connsiteY6" fmla="*/ 2061238 h 2061238"/>
              <a:gd name="connsiteX7" fmla="*/ 145672 w 2061239"/>
              <a:gd name="connsiteY7" fmla="*/ 2057533 h 2061238"/>
              <a:gd name="connsiteX8" fmla="*/ 0 w 2061239"/>
              <a:gd name="connsiteY8" fmla="*/ 1878799 h 2061238"/>
              <a:gd name="connsiteX9" fmla="*/ 0 w 2061239"/>
              <a:gd name="connsiteY9" fmla="*/ 182440 h 2061238"/>
              <a:gd name="connsiteX10" fmla="*/ 182440 w 2061239"/>
              <a:gd name="connsiteY10" fmla="*/ 0 h 20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239" h="2061238">
                <a:moveTo>
                  <a:pt x="182440" y="0"/>
                </a:moveTo>
                <a:lnTo>
                  <a:pt x="1878799" y="0"/>
                </a:lnTo>
                <a:cubicBezTo>
                  <a:pt x="1979558" y="0"/>
                  <a:pt x="2061239" y="81681"/>
                  <a:pt x="2061239" y="182440"/>
                </a:cubicBezTo>
                <a:lnTo>
                  <a:pt x="2061239" y="1878799"/>
                </a:lnTo>
                <a:cubicBezTo>
                  <a:pt x="2061239" y="1966963"/>
                  <a:pt x="1998702" y="2040521"/>
                  <a:pt x="1915567" y="2057533"/>
                </a:cubicBezTo>
                <a:lnTo>
                  <a:pt x="1878809" y="2061238"/>
                </a:lnTo>
                <a:lnTo>
                  <a:pt x="182430" y="2061238"/>
                </a:lnTo>
                <a:lnTo>
                  <a:pt x="145672" y="2057533"/>
                </a:lnTo>
                <a:cubicBezTo>
                  <a:pt x="62537" y="2040521"/>
                  <a:pt x="0" y="1966963"/>
                  <a:pt x="0" y="1878799"/>
                </a:cubicBezTo>
                <a:lnTo>
                  <a:pt x="0" y="182440"/>
                </a:lnTo>
                <a:cubicBezTo>
                  <a:pt x="0" y="81681"/>
                  <a:pt x="81681" y="0"/>
                  <a:pt x="182440" y="0"/>
                </a:cubicBezTo>
                <a:close/>
              </a:path>
            </a:pathLst>
          </a:custGeom>
          <a:ln w="63500">
            <a:solidFill>
              <a:srgbClr val="FEFEFE"/>
            </a:solidFill>
          </a:ln>
          <a:effectLst>
            <a:outerShdw blurRad="254000" dist="63500" dir="2700000" algn="tl" rotWithShape="0">
              <a:prstClr val="black">
                <a:alpha val="40000"/>
              </a:prstClr>
            </a:outerShdw>
          </a:effectLst>
        </p:spPr>
      </p:pic>
      <p:grpSp>
        <p:nvGrpSpPr>
          <p:cNvPr id="3" name="组合 2"/>
          <p:cNvGrpSpPr/>
          <p:nvPr/>
        </p:nvGrpSpPr>
        <p:grpSpPr>
          <a:xfrm>
            <a:off x="8101569" y="3734553"/>
            <a:ext cx="2061239" cy="638373"/>
            <a:chOff x="3704194" y="4626093"/>
            <a:chExt cx="2061239" cy="638373"/>
          </a:xfrm>
        </p:grpSpPr>
        <p:sp>
          <p:nvSpPr>
            <p:cNvPr id="4" name="任意多边形 3"/>
            <p:cNvSpPr/>
            <p:nvPr/>
          </p:nvSpPr>
          <p:spPr>
            <a:xfrm>
              <a:off x="3704194" y="4626093"/>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5" name="TextBox 11"/>
            <p:cNvSpPr txBox="1"/>
            <p:nvPr/>
          </p:nvSpPr>
          <p:spPr>
            <a:xfrm>
              <a:off x="4023722" y="4626093"/>
              <a:ext cx="1097280" cy="460375"/>
            </a:xfrm>
            <a:prstGeom prst="rect">
              <a:avLst/>
            </a:prstGeom>
            <a:noFill/>
          </p:spPr>
          <p:txBody>
            <a:bodyPr wrap="none" rtlCol="0">
              <a:spAutoFit/>
            </a:bodyPr>
            <a:p>
              <a:r>
                <a:rPr lang="zh-CN" altLang="en-US" sz="2400" b="1" dirty="0">
                  <a:solidFill>
                    <a:srgbClr val="FDFDFD"/>
                  </a:solidFill>
                  <a:latin typeface="微软雅黑" panose="020B0503020204020204" pitchFamily="34" charset="-122"/>
                  <a:ea typeface="微软雅黑" panose="020B0503020204020204" pitchFamily="34" charset="-122"/>
                </a:rPr>
                <a:t>张恩鹏</a:t>
              </a:r>
              <a:endParaRPr lang="zh-CN" altLang="en-US" sz="2400" b="1" dirty="0">
                <a:solidFill>
                  <a:srgbClr val="FDFDFD"/>
                </a:solidFill>
                <a:latin typeface="微软雅黑" panose="020B0503020204020204" pitchFamily="34" charset="-122"/>
                <a:ea typeface="微软雅黑" panose="020B0503020204020204" pitchFamily="34" charset="-122"/>
              </a:endParaRPr>
            </a:p>
          </p:txBody>
        </p:sp>
      </p:grpSp>
      <p:sp>
        <p:nvSpPr>
          <p:cNvPr id="6" name="TextBox 12"/>
          <p:cNvSpPr txBox="1"/>
          <p:nvPr/>
        </p:nvSpPr>
        <p:spPr>
          <a:xfrm>
            <a:off x="8176260" y="4500245"/>
            <a:ext cx="2613660" cy="1476375"/>
          </a:xfrm>
          <a:prstGeom prst="rect">
            <a:avLst/>
          </a:prstGeom>
          <a:noFill/>
        </p:spPr>
        <p:txBody>
          <a:bodyPr wrap="square" rtlCol="0">
            <a:spAutoFit/>
          </a:bodyPr>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LAMOST</a:t>
            </a:r>
            <a:r>
              <a:rPr lang="zh-CN" altLang="en-US" sz="2000" dirty="0">
                <a:solidFill>
                  <a:schemeClr val="bg1"/>
                </a:solidFill>
                <a:latin typeface="微软雅黑" panose="020B0503020204020204" pitchFamily="34" charset="-122"/>
                <a:ea typeface="微软雅黑" panose="020B0503020204020204" pitchFamily="34" charset="-122"/>
              </a:rPr>
              <a:t>团队数据处理专家</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国家天文台副研究员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switch dir="r"/>
      </p:transition>
    </mc:Choice>
    <mc:Fallback>
      <p:transition>
        <p:fade/>
      </p:transition>
    </mc:Fallback>
  </mc:AlternateContent>
  <p:timing>
    <p:tnLst>
      <p:par>
        <p:cTn id="1" dur="indefinite" restart="never" nodeType="tmRoot"/>
      </p:par>
    </p:tnLst>
    <p:bldLst>
      <p:bldP spid="81" grpId="0"/>
      <p:bldP spid="8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948055" y="195061"/>
            <a:ext cx="6807835" cy="818917"/>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已有工作基础</a:t>
            </a:r>
            <a:r>
              <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视宁度研究</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8850630" y="2587625"/>
            <a:ext cx="2375535" cy="2092325"/>
          </a:xfrm>
          <a:prstGeom prst="rect">
            <a:avLst/>
          </a:prstGeom>
          <a:blipFill rotWithShape="1">
            <a:blip r:embed="rId2"/>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903704" y="2547208"/>
            <a:ext cx="2308649" cy="1989495"/>
          </a:xfrm>
          <a:prstGeom prst="rect">
            <a:avLst/>
          </a:prstGeom>
          <a:blipFill rotWithShape="1">
            <a:blip r:embed="rId3"/>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六边形 10"/>
          <p:cNvSpPr/>
          <p:nvPr/>
        </p:nvSpPr>
        <p:spPr>
          <a:xfrm>
            <a:off x="5281445" y="4639175"/>
            <a:ext cx="1724307" cy="1485935"/>
          </a:xfrm>
          <a:prstGeom prst="hexagon">
            <a:avLst/>
          </a:prstGeom>
          <a:blipFill rotWithShape="1">
            <a:blip r:embed="rId4"/>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六边形 11"/>
          <p:cNvSpPr/>
          <p:nvPr/>
        </p:nvSpPr>
        <p:spPr>
          <a:xfrm>
            <a:off x="5281442" y="1445674"/>
            <a:ext cx="1724307" cy="1485935"/>
          </a:xfrm>
          <a:prstGeom prst="hexagon">
            <a:avLst/>
          </a:prstGeom>
          <a:blipFill rotWithShape="1">
            <a:blip r:embed="rId5"/>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7756201" y="1287023"/>
            <a:ext cx="4450080" cy="675640"/>
          </a:xfrm>
          <a:prstGeom prst="rect">
            <a:avLst/>
          </a:prstGeom>
          <a:noFill/>
          <a:effectLst/>
        </p:spPr>
        <p:txBody>
          <a:bodyPr wrap="none" rtlCol="0">
            <a:spAutoFit/>
          </a:bodyPr>
          <a:lstStyle/>
          <a:p>
            <a:pPr algn="l"/>
            <a:r>
              <a:rPr lang="zh-CN" altLang="en-US" sz="2400" dirty="0">
                <a:solidFill>
                  <a:schemeClr val="bg1"/>
                </a:solidFill>
                <a:latin typeface="微软雅黑" panose="020B0503020204020204" pitchFamily="34" charset="-122"/>
                <a:ea typeface="微软雅黑" panose="020B0503020204020204" pitchFamily="34" charset="-122"/>
              </a:rPr>
              <a:t>圆顶温度分布和圆顶视宁度模拟</a:t>
            </a:r>
            <a:endParaRPr lang="zh-CN" altLang="en-US" sz="24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15" name="文本框 14"/>
          <p:cNvSpPr txBox="1"/>
          <p:nvPr/>
        </p:nvSpPr>
        <p:spPr>
          <a:xfrm>
            <a:off x="91577" y="1274323"/>
            <a:ext cx="4848225" cy="675640"/>
          </a:xfrm>
          <a:prstGeom prst="rect">
            <a:avLst/>
          </a:prstGeom>
          <a:noFill/>
          <a:effectLst/>
        </p:spPr>
        <p:txBody>
          <a:bodyPr wrap="none" rtlCol="0">
            <a:spAutoFit/>
          </a:bodyPr>
          <a:lstStyle/>
          <a:p>
            <a:pPr algn="l"/>
            <a:r>
              <a:rPr sz="2400" dirty="0">
                <a:solidFill>
                  <a:schemeClr val="bg1"/>
                </a:solidFill>
                <a:latin typeface="微软雅黑" panose="020B0503020204020204" pitchFamily="34" charset="-122"/>
                <a:ea typeface="微软雅黑" panose="020B0503020204020204" pitchFamily="34" charset="-122"/>
              </a:rPr>
              <a:t>日常的大气视宁度（DIMM 测量）</a:t>
            </a:r>
            <a:endParaRPr sz="24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 name="六边形 1"/>
          <p:cNvSpPr/>
          <p:nvPr/>
        </p:nvSpPr>
        <p:spPr>
          <a:xfrm>
            <a:off x="6682252" y="2236061"/>
            <a:ext cx="1724307" cy="1485935"/>
          </a:xfrm>
          <a:prstGeom prst="hexagon">
            <a:avLst/>
          </a:prstGeom>
          <a:blipFill dpi="0" rotWithShape="1">
            <a:blip r:embed="rId6"/>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六边形 2"/>
          <p:cNvSpPr/>
          <p:nvPr/>
        </p:nvSpPr>
        <p:spPr>
          <a:xfrm>
            <a:off x="6682252" y="3842611"/>
            <a:ext cx="1724307" cy="1485935"/>
          </a:xfrm>
          <a:prstGeom prst="hexagon">
            <a:avLst/>
          </a:prstGeom>
          <a:blipFill dpi="0" rotWithShape="1">
            <a:blip r:embed="rId7"/>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7" name="六边形 16"/>
          <p:cNvSpPr/>
          <p:nvPr/>
        </p:nvSpPr>
        <p:spPr>
          <a:xfrm>
            <a:off x="3841262" y="2236061"/>
            <a:ext cx="1724307" cy="1485935"/>
          </a:xfrm>
          <a:prstGeom prst="hexagon">
            <a:avLst/>
          </a:prstGeom>
          <a:blipFill dpi="0" rotWithShape="1">
            <a:blip r:embed="rId8"/>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8" name="六边形 17"/>
          <p:cNvSpPr/>
          <p:nvPr/>
        </p:nvSpPr>
        <p:spPr>
          <a:xfrm>
            <a:off x="3841262" y="3842611"/>
            <a:ext cx="1724307" cy="1485935"/>
          </a:xfrm>
          <a:prstGeom prst="hexagon">
            <a:avLst/>
          </a:prstGeom>
          <a:blipFill dpi="0" rotWithShape="1">
            <a:blip r:embed="rId9"/>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6" grpId="0" bldLvl="0" animBg="1"/>
      <p:bldP spid="6" grpId="1" bldLvl="0" animBg="1"/>
      <p:bldP spid="8" grpId="0" bldLvl="0" animBg="1"/>
      <p:bldP spid="8" grpId="1" bldLvl="0" animBg="1"/>
      <p:bldP spid="11" grpId="0" bldLvl="0" animBg="1"/>
      <p:bldP spid="11" grpId="1" bldLvl="0" animBg="1"/>
      <p:bldP spid="12" grpId="0" bldLvl="0" animBg="1"/>
      <p:bldP spid="12" grpId="1" bldLvl="0" animBg="1"/>
      <p:bldP spid="13" grpId="0" bldLvl="0" animBg="1"/>
      <p:bldP spid="15" grpId="0" bldLvl="0" animBg="1"/>
      <p:bldP spid="2" grpId="0" bldLvl="0" animBg="1"/>
      <p:bldP spid="2" grpId="1" bldLvl="0" animBg="1"/>
      <p:bldP spid="3" grpId="0" bldLvl="0" animBg="1"/>
      <p:bldP spid="3" grpId="1" bldLvl="0" animBg="1"/>
      <p:bldP spid="17" grpId="0" bldLvl="0" animBg="1"/>
      <p:bldP spid="17" grpId="1" bldLvl="0" animBg="1"/>
      <p:bldP spid="18" grpId="0" bldLvl="0" animBg="1"/>
      <p:bldP spid="18"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948055" y="194148"/>
            <a:ext cx="9671685" cy="820745"/>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正在进行的人工智能</a:t>
            </a:r>
            <a:r>
              <a:rPr lang="en-US" altLang="zh-CN"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天文仪器的研究</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六边形 4"/>
          <p:cNvSpPr/>
          <p:nvPr/>
        </p:nvSpPr>
        <p:spPr>
          <a:xfrm>
            <a:off x="5281442" y="3022826"/>
            <a:ext cx="1724307" cy="1485935"/>
          </a:xfrm>
          <a:prstGeom prst="hexagon">
            <a:avLst/>
          </a:prstGeom>
          <a:blipFill dpi="0" rotWithShape="1">
            <a:blip r:embed="rId2"/>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8850630" y="2587625"/>
            <a:ext cx="2375535" cy="2092325"/>
          </a:xfrm>
          <a:prstGeom prst="rect">
            <a:avLst/>
          </a:prstGeom>
          <a:blipFill rotWithShape="1">
            <a:blip r:embed="rId3"/>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903704" y="2547208"/>
            <a:ext cx="2308649" cy="1989495"/>
          </a:xfrm>
          <a:prstGeom prst="rect">
            <a:avLst/>
          </a:prstGeom>
          <a:blipFill rotWithShape="1">
            <a:blip r:embed="rId4"/>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六边形 10"/>
          <p:cNvSpPr/>
          <p:nvPr/>
        </p:nvSpPr>
        <p:spPr>
          <a:xfrm>
            <a:off x="5281445" y="4639175"/>
            <a:ext cx="1724307" cy="1485935"/>
          </a:xfrm>
          <a:prstGeom prst="hexagon">
            <a:avLst/>
          </a:prstGeom>
          <a:blipFill rotWithShape="1">
            <a:blip r:embed="rId5"/>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六边形 11"/>
          <p:cNvSpPr/>
          <p:nvPr/>
        </p:nvSpPr>
        <p:spPr>
          <a:xfrm>
            <a:off x="5281442" y="1445674"/>
            <a:ext cx="1724307" cy="1485935"/>
          </a:xfrm>
          <a:prstGeom prst="hexagon">
            <a:avLst/>
          </a:prstGeom>
          <a:blipFill rotWithShape="1">
            <a:blip r:embed="rId6"/>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文本框 12"/>
          <p:cNvSpPr txBox="1"/>
          <p:nvPr/>
        </p:nvSpPr>
        <p:spPr>
          <a:xfrm>
            <a:off x="8271186" y="1631828"/>
            <a:ext cx="3535680" cy="675640"/>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南极望远镜镜面结霜预测</a:t>
            </a:r>
            <a:endParaRPr lang="en-US" altLang="zh-CN" sz="20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15" name="文本框 14"/>
          <p:cNvSpPr txBox="1"/>
          <p:nvPr/>
        </p:nvSpPr>
        <p:spPr>
          <a:xfrm>
            <a:off x="298587" y="1560073"/>
            <a:ext cx="4202430" cy="675640"/>
          </a:xfrm>
          <a:prstGeom prst="rect">
            <a:avLst/>
          </a:prstGeom>
          <a:noFill/>
          <a:effectLst/>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LAMOST</a:t>
            </a:r>
            <a:r>
              <a:rPr lang="zh-CN" altLang="en-US" sz="2400" dirty="0">
                <a:solidFill>
                  <a:schemeClr val="bg1"/>
                </a:solidFill>
                <a:latin typeface="微软雅黑" panose="020B0503020204020204" pitchFamily="34" charset="-122"/>
                <a:ea typeface="微软雅黑" panose="020B0503020204020204" pitchFamily="34" charset="-122"/>
              </a:rPr>
              <a:t>位移促动器寿命模型</a:t>
            </a:r>
            <a:endParaRPr lang="en-US" altLang="zh-CN" sz="20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2" name="六边形 1"/>
          <p:cNvSpPr/>
          <p:nvPr/>
        </p:nvSpPr>
        <p:spPr>
          <a:xfrm>
            <a:off x="6682252" y="2236061"/>
            <a:ext cx="1724307" cy="1485935"/>
          </a:xfrm>
          <a:prstGeom prst="hexagon">
            <a:avLst/>
          </a:prstGeom>
          <a:blipFill dpi="0" rotWithShape="1">
            <a:blip r:embed="rId7"/>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六边形 2"/>
          <p:cNvSpPr/>
          <p:nvPr/>
        </p:nvSpPr>
        <p:spPr>
          <a:xfrm>
            <a:off x="6682252" y="3842611"/>
            <a:ext cx="1724307" cy="1485935"/>
          </a:xfrm>
          <a:prstGeom prst="hexagon">
            <a:avLst/>
          </a:prstGeom>
          <a:blipFill dpi="0" rotWithShape="1">
            <a:blip r:embed="rId8"/>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7" name="六边形 16"/>
          <p:cNvSpPr/>
          <p:nvPr/>
        </p:nvSpPr>
        <p:spPr>
          <a:xfrm>
            <a:off x="3841262" y="2236061"/>
            <a:ext cx="1724307" cy="1485935"/>
          </a:xfrm>
          <a:prstGeom prst="hexagon">
            <a:avLst/>
          </a:prstGeom>
          <a:blipFill dpi="0" rotWithShape="1">
            <a:blip r:embed="rId9"/>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8" name="六边形 17"/>
          <p:cNvSpPr/>
          <p:nvPr/>
        </p:nvSpPr>
        <p:spPr>
          <a:xfrm>
            <a:off x="3841262" y="3842611"/>
            <a:ext cx="1724307" cy="1485935"/>
          </a:xfrm>
          <a:prstGeom prst="hexagon">
            <a:avLst/>
          </a:prstGeom>
          <a:blipFill dpi="0" rotWithShape="1">
            <a:blip r:embed="rId10"/>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文本框 3"/>
          <p:cNvSpPr txBox="1"/>
          <p:nvPr/>
        </p:nvSpPr>
        <p:spPr>
          <a:xfrm>
            <a:off x="1052332" y="5075433"/>
            <a:ext cx="2011680" cy="829945"/>
          </a:xfrm>
          <a:prstGeom prst="rect">
            <a:avLst/>
          </a:prstGeom>
          <a:noFill/>
          <a:effectLst/>
        </p:spPr>
        <p:txBody>
          <a:bodyPr wrap="none" rtlCol="0">
            <a:spAutoFit/>
          </a:bodyPr>
          <a:p>
            <a:r>
              <a:rPr lang="zh-CN" altLang="en-US" sz="2400" dirty="0">
                <a:solidFill>
                  <a:schemeClr val="bg1"/>
                </a:solidFill>
                <a:latin typeface="微软雅黑" panose="020B0503020204020204" pitchFamily="34" charset="-122"/>
                <a:ea typeface="微软雅黑" panose="020B0503020204020204" pitchFamily="34" charset="-122"/>
              </a:rPr>
              <a:t>深度学习支持</a:t>
            </a:r>
            <a:endParaRPr lang="en-US" altLang="zh-CN" sz="24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2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
        <p:nvSpPr>
          <p:cNvPr id="7" name="文本框 6"/>
          <p:cNvSpPr txBox="1"/>
          <p:nvPr/>
        </p:nvSpPr>
        <p:spPr>
          <a:xfrm>
            <a:off x="8406267" y="5044318"/>
            <a:ext cx="3535680" cy="675640"/>
          </a:xfrm>
          <a:prstGeom prst="rect">
            <a:avLst/>
          </a:prstGeom>
          <a:noFill/>
          <a:effectLst/>
        </p:spPr>
        <p:txBody>
          <a:bodyPr wrap="none" rtlCol="0">
            <a:spAutoFit/>
          </a:bodyPr>
          <a:p>
            <a:r>
              <a:rPr lang="zh-CN" altLang="en-US" sz="2400" dirty="0">
                <a:solidFill>
                  <a:schemeClr val="bg1"/>
                </a:solidFill>
                <a:latin typeface="微软雅黑" panose="020B0503020204020204" pitchFamily="34" charset="-122"/>
                <a:ea typeface="微软雅黑" panose="020B0503020204020204" pitchFamily="34" charset="-122"/>
              </a:rPr>
              <a:t>知识图谱和深度学习支持</a:t>
            </a:r>
            <a:endParaRPr lang="en-US" altLang="zh-CN" sz="2000"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zh-CN" altLang="en-US" sz="14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5" grpId="0" bldLvl="0" animBg="1"/>
      <p:bldP spid="5" grpId="1" bldLvl="0" animBg="1"/>
      <p:bldP spid="6" grpId="0" bldLvl="0" animBg="1"/>
      <p:bldP spid="6" grpId="1" bldLvl="0" animBg="1"/>
      <p:bldP spid="8" grpId="0" bldLvl="0" animBg="1"/>
      <p:bldP spid="8" grpId="1" bldLvl="0" animBg="1"/>
      <p:bldP spid="11" grpId="0" bldLvl="0" animBg="1"/>
      <p:bldP spid="11" grpId="1" bldLvl="0" animBg="1"/>
      <p:bldP spid="12" grpId="0" bldLvl="0" animBg="1"/>
      <p:bldP spid="12" grpId="1" bldLvl="0" animBg="1"/>
      <p:bldP spid="13" grpId="0" bldLvl="0" animBg="1"/>
      <p:bldP spid="15" grpId="0" bldLvl="0" animBg="1"/>
      <p:bldP spid="2" grpId="0" bldLvl="0" animBg="1"/>
      <p:bldP spid="2" grpId="1" bldLvl="0" animBg="1"/>
      <p:bldP spid="3" grpId="0" bldLvl="0" animBg="1"/>
      <p:bldP spid="3" grpId="1" bldLvl="0" animBg="1"/>
      <p:bldP spid="17" grpId="0" bldLvl="0" animBg="1"/>
      <p:bldP spid="17" grpId="1" bldLvl="0" animBg="1"/>
      <p:bldP spid="18" grpId="0" bldLvl="0" animBg="1"/>
      <p:bldP spid="18" grpId="1" bldLvl="0" animBg="1"/>
      <p:bldP spid="4" grpId="0" bldLvl="0" animBg="1"/>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137285" y="195696"/>
            <a:ext cx="5663565" cy="818917"/>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系统对云平台的需求</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文本框 2"/>
          <p:cNvSpPr txBox="1"/>
          <p:nvPr/>
        </p:nvSpPr>
        <p:spPr>
          <a:xfrm>
            <a:off x="635635" y="1214120"/>
            <a:ext cx="11243945" cy="3969385"/>
          </a:xfrm>
          <a:prstGeom prst="rect">
            <a:avLst/>
          </a:prstGeom>
          <a:noFill/>
        </p:spPr>
        <p:txBody>
          <a:bodyPr wrap="square" rtlCol="0">
            <a:spAutoFit/>
          </a:bodyPr>
          <a:p>
            <a:pPr marL="342900" indent="-342900" algn="l" fontAlgn="auto">
              <a:lnSpc>
                <a:spcPct val="150000"/>
              </a:lnSpc>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LAMOST和AST3的控制运行数据和环境数据上云</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lgn="l" fontAlgn="auto">
              <a:lnSpc>
                <a:spcPct val="150000"/>
              </a:lnSpc>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云数据权限管理</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lgn="l" fontAlgn="auto">
              <a:lnSpc>
                <a:spcPct val="150000"/>
              </a:lnSpc>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望远镜数据可视化</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lgn="l" fontAlgn="auto">
              <a:lnSpc>
                <a:spcPct val="150000"/>
              </a:lnSpc>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云人工智能软件实验平台</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lgn="l" fontAlgn="auto">
              <a:lnSpc>
                <a:spcPct val="150000"/>
              </a:lnSpc>
              <a:buFont typeface="Wingdings" panose="05000000000000000000" charset="0"/>
              <a:buChar char="l"/>
            </a:pPr>
            <a:r>
              <a:rPr lang="zh-CN" altLang="en-US" sz="2400">
                <a:solidFill>
                  <a:schemeClr val="bg1"/>
                </a:solidFill>
                <a:latin typeface="微软雅黑" panose="020B0503020204020204" pitchFamily="34" charset="-122"/>
                <a:ea typeface="微软雅黑" panose="020B0503020204020204" pitchFamily="34" charset="-122"/>
              </a:rPr>
              <a:t>云上项目管理（论文管理、项目管理、软件开发管理）</a:t>
            </a:r>
            <a:endParaRPr lang="zh-CN" altLang="en-US" sz="2400">
              <a:solidFill>
                <a:schemeClr val="bg1"/>
              </a:solidFill>
              <a:latin typeface="微软雅黑" panose="020B0503020204020204" pitchFamily="34" charset="-122"/>
              <a:ea typeface="微软雅黑" panose="020B0503020204020204" pitchFamily="34" charset="-122"/>
            </a:endParaRPr>
          </a:p>
          <a:p>
            <a:pPr marL="342900" indent="-342900" algn="l" fontAlgn="auto">
              <a:lnSpc>
                <a:spcPct val="150000"/>
              </a:lnSpc>
              <a:buFont typeface="Wingdings" panose="05000000000000000000" charset="0"/>
              <a:buChar char="l"/>
            </a:pPr>
            <a:endParaRPr lang="zh-CN" altLang="en-US" sz="2400">
              <a:solidFill>
                <a:schemeClr val="bg1"/>
              </a:solidFill>
              <a:latin typeface="微软雅黑" panose="020B0503020204020204" pitchFamily="34" charset="-122"/>
              <a:ea typeface="微软雅黑" panose="020B0503020204020204" pitchFamily="34" charset="-122"/>
            </a:endParaRPr>
          </a:p>
          <a:p>
            <a:pPr indent="0" algn="l" fontAlgn="auto">
              <a:lnSpc>
                <a:spcPct val="150000"/>
              </a:lnSpc>
              <a:buFont typeface="Wingdings" panose="05000000000000000000" charset="0"/>
              <a:buNone/>
            </a:pPr>
            <a:endParaRPr lang="zh-CN" altLang="en-US" sz="2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000">
                <a:solidFill>
                  <a:schemeClr val="bg1"/>
                </a:solidFill>
              </a:rPr>
              <a:t>LAMOST</a:t>
            </a:r>
            <a:r>
              <a:rPr lang="zh-CN" altLang="en-US" sz="4000">
                <a:solidFill>
                  <a:schemeClr val="bg1"/>
                </a:solidFill>
              </a:rPr>
              <a:t>是由大量元器件集成的自动控制系统</a:t>
            </a:r>
            <a:endParaRPr lang="zh-CN" altLang="en-US" sz="4000">
              <a:solidFill>
                <a:schemeClr val="bg1"/>
              </a:solidFill>
            </a:endParaRPr>
          </a:p>
        </p:txBody>
      </p:sp>
      <p:pic>
        <p:nvPicPr>
          <p:cNvPr id="4" name="内容占位符 3" descr="72f082025aafa40f8f88d824a164034f79f019f8"/>
          <p:cNvPicPr>
            <a:picLocks noChangeAspect="1"/>
          </p:cNvPicPr>
          <p:nvPr>
            <p:ph idx="1"/>
          </p:nvPr>
        </p:nvPicPr>
        <p:blipFill>
          <a:blip r:embed="rId1"/>
          <a:stretch>
            <a:fillRect/>
          </a:stretch>
        </p:blipFill>
        <p:spPr>
          <a:xfrm>
            <a:off x="369570" y="1205230"/>
            <a:ext cx="3954780" cy="2731135"/>
          </a:xfrm>
          <a:prstGeom prst="rect">
            <a:avLst/>
          </a:prstGeom>
        </p:spPr>
      </p:pic>
      <p:sp>
        <p:nvSpPr>
          <p:cNvPr id="5" name="文本框 4"/>
          <p:cNvSpPr txBox="1"/>
          <p:nvPr/>
        </p:nvSpPr>
        <p:spPr>
          <a:xfrm>
            <a:off x="439420" y="4200525"/>
            <a:ext cx="6103620" cy="2306955"/>
          </a:xfrm>
          <a:prstGeom prst="rect">
            <a:avLst/>
          </a:prstGeom>
          <a:noFill/>
        </p:spPr>
        <p:txBody>
          <a:bodyPr wrap="square" rtlCol="0">
            <a:spAutoFit/>
          </a:bodyPr>
          <a:p>
            <a:pPr algn="l"/>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61块镜面</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4000</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根光纤</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888个力促动器</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888个力传感器</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109个位移促动器</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数百个位移传感器</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9052只电机</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16台光谱仪</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32台CCD相机</a:t>
            </a:r>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100多台控制计算机</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多个温度传感器</a:t>
            </a:r>
            <a:endParaRPr lang="zh-CN" altLang="en-US" sz="2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4324350" y="1264285"/>
            <a:ext cx="7536815" cy="26130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1086485" y="189014"/>
            <a:ext cx="10107930" cy="832283"/>
          </a:xfrm>
          <a:prstGeom prst="roundRect">
            <a:avLst>
              <a:gd name="adj" fmla="val 23381"/>
            </a:avLst>
          </a:prstGeom>
          <a:noFill/>
        </p:spPr>
        <p:txBody>
          <a:bodyPr wrap="square" anchor="ctr">
            <a:spAutoFit/>
          </a:bodyPr>
          <a:lstStyle/>
          <a:p>
            <a:pPr algn="ct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sym typeface="+mn-ea"/>
              </a:rPr>
              <a:t>大型天文光学望远镜控制系统存在共性</a:t>
            </a:r>
            <a:r>
              <a:rPr lang="zh-CN" altLang="en-US" sz="40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sym typeface="+mn-ea"/>
              </a:rPr>
              <a:t>问题</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7" name="组合 6"/>
          <p:cNvGrpSpPr/>
          <p:nvPr/>
        </p:nvGrpSpPr>
        <p:grpSpPr>
          <a:xfrm>
            <a:off x="1930400" y="1630045"/>
            <a:ext cx="3372485" cy="817245"/>
            <a:chOff x="2590726" y="2211913"/>
            <a:chExt cx="4288376" cy="817217"/>
          </a:xfrm>
        </p:grpSpPr>
        <p:sp>
          <p:nvSpPr>
            <p:cNvPr id="8" name="圆角矩形 7"/>
            <p:cNvSpPr/>
            <p:nvPr/>
          </p:nvSpPr>
          <p:spPr bwMode="auto">
            <a:xfrm flipH="1">
              <a:off x="2590726" y="2211965"/>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文本框 8"/>
            <p:cNvSpPr txBox="1"/>
            <p:nvPr/>
          </p:nvSpPr>
          <p:spPr>
            <a:xfrm>
              <a:off x="3111480" y="2211913"/>
              <a:ext cx="3200597" cy="645138"/>
            </a:xfrm>
            <a:prstGeom prst="rect">
              <a:avLst/>
            </a:prstGeom>
            <a:noFill/>
          </p:spPr>
          <p:txBody>
            <a:bodyPr wrap="square" rtlCol="0">
              <a:spAutoFit/>
            </a:bodyPr>
            <a:lstStyle/>
            <a:p>
              <a:pPr algn="l"/>
              <a:r>
                <a:rPr lang="zh-CN" altLang="zh-CN" sz="3600" b="1" dirty="0">
                  <a:solidFill>
                    <a:srgbClr val="FDFDFD"/>
                  </a:solidFill>
                  <a:latin typeface="微软雅黑" panose="020B0503020204020204" pitchFamily="34" charset="-122"/>
                  <a:ea typeface="微软雅黑" panose="020B0503020204020204" pitchFamily="34" charset="-122"/>
                </a:rPr>
                <a:t>运行可靠性</a:t>
              </a:r>
              <a:endParaRPr lang="zh-CN" altLang="zh-CN" sz="3600" b="1" dirty="0">
                <a:solidFill>
                  <a:srgbClr val="FDFDFD"/>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19605" y="4606925"/>
            <a:ext cx="3663950" cy="817245"/>
            <a:chOff x="2590726" y="3745949"/>
            <a:chExt cx="4642998" cy="817165"/>
          </a:xfrm>
        </p:grpSpPr>
        <p:sp>
          <p:nvSpPr>
            <p:cNvPr id="11" name="圆角矩形 10"/>
            <p:cNvSpPr/>
            <p:nvPr/>
          </p:nvSpPr>
          <p:spPr bwMode="auto">
            <a:xfrm flipH="1">
              <a:off x="2590726" y="3745949"/>
              <a:ext cx="4288376" cy="817165"/>
            </a:xfrm>
            <a:prstGeom prst="roundRect">
              <a:avLst>
                <a:gd name="adj" fmla="val 5000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2" name="文本框 11"/>
            <p:cNvSpPr txBox="1"/>
            <p:nvPr/>
          </p:nvSpPr>
          <p:spPr>
            <a:xfrm>
              <a:off x="2935166" y="3808299"/>
              <a:ext cx="4298558" cy="706686"/>
            </a:xfrm>
            <a:prstGeom prst="rect">
              <a:avLst/>
            </a:prstGeom>
            <a:noFill/>
          </p:spPr>
          <p:txBody>
            <a:bodyPr wrap="square" rtlCol="0">
              <a:spAutoFit/>
            </a:bodyPr>
            <a:lstStyle/>
            <a:p>
              <a:r>
                <a:rPr lang="zh-CN" altLang="en-US" sz="4000" b="1" dirty="0">
                  <a:solidFill>
                    <a:srgbClr val="FDFDFD"/>
                  </a:solidFill>
                  <a:latin typeface="微软雅黑" panose="020B0503020204020204" pitchFamily="34" charset="-122"/>
                  <a:ea typeface="微软雅黑" panose="020B0503020204020204" pitchFamily="34" charset="-122"/>
                </a:rPr>
                <a:t>观测质量</a:t>
              </a:r>
              <a:endParaRPr lang="zh-CN" altLang="en-US" sz="4000" b="1" dirty="0">
                <a:solidFill>
                  <a:srgbClr val="FDFDFD"/>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50268" y="1630234"/>
            <a:ext cx="1030514" cy="997315"/>
            <a:chOff x="1210668" y="2199194"/>
            <a:chExt cx="1030514" cy="997315"/>
          </a:xfrm>
        </p:grpSpPr>
        <p:sp>
          <p:nvSpPr>
            <p:cNvPr id="1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文本框 17"/>
            <p:cNvSpPr txBox="1"/>
            <p:nvPr/>
          </p:nvSpPr>
          <p:spPr>
            <a:xfrm>
              <a:off x="1210668" y="2356103"/>
              <a:ext cx="1030514" cy="707886"/>
            </a:xfrm>
            <a:prstGeom prst="rect">
              <a:avLst/>
            </a:prstGeom>
            <a:noFill/>
          </p:spPr>
          <p:txBody>
            <a:bodyPr wrap="square" rtlCol="0">
              <a:spAutoFit/>
            </a:bodyPr>
            <a:lstStyle/>
            <a:p>
              <a:pPr algn="ctr"/>
              <a:r>
                <a:rPr lang="en-US" altLang="zh-CN" sz="4000" dirty="0">
                  <a:solidFill>
                    <a:srgbClr val="273B41"/>
                  </a:solidFill>
                  <a:latin typeface="Impact" panose="020B0806030902050204" pitchFamily="34" charset="0"/>
                </a:rPr>
                <a:t>01</a:t>
              </a:r>
              <a:endParaRPr lang="zh-CN" altLang="en-US" sz="4000" dirty="0">
                <a:solidFill>
                  <a:srgbClr val="273B41"/>
                </a:solidFill>
                <a:latin typeface="Impact" panose="020B0806030902050204" pitchFamily="34" charset="0"/>
              </a:endParaRPr>
            </a:p>
          </p:txBody>
        </p:sp>
      </p:grpSp>
      <p:grpSp>
        <p:nvGrpSpPr>
          <p:cNvPr id="19" name="组合 18"/>
          <p:cNvGrpSpPr/>
          <p:nvPr/>
        </p:nvGrpSpPr>
        <p:grpSpPr>
          <a:xfrm>
            <a:off x="576533" y="4463870"/>
            <a:ext cx="1030514" cy="997315"/>
            <a:chOff x="1236933" y="3602810"/>
            <a:chExt cx="1030514" cy="997315"/>
          </a:xfrm>
        </p:grpSpPr>
        <p:sp>
          <p:nvSpPr>
            <p:cNvPr id="2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w="15875">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1236933" y="3732845"/>
              <a:ext cx="1030514" cy="707886"/>
            </a:xfrm>
            <a:prstGeom prst="rect">
              <a:avLst/>
            </a:prstGeom>
            <a:noFill/>
          </p:spPr>
          <p:txBody>
            <a:bodyPr wrap="square" rtlCol="0">
              <a:spAutoFit/>
            </a:bodyPr>
            <a:lstStyle/>
            <a:p>
              <a:pPr algn="ctr"/>
              <a:r>
                <a:rPr lang="en-US" altLang="zh-CN" sz="4000" dirty="0" smtClean="0">
                  <a:solidFill>
                    <a:srgbClr val="273B41"/>
                  </a:solidFill>
                  <a:latin typeface="Impact" panose="020B0806030902050204" pitchFamily="34" charset="0"/>
                </a:rPr>
                <a:t>02</a:t>
              </a:r>
              <a:endParaRPr lang="zh-CN" altLang="en-US" sz="4000" dirty="0">
                <a:solidFill>
                  <a:srgbClr val="273B41"/>
                </a:solidFill>
                <a:latin typeface="Impact" panose="020B0806030902050204" pitchFamily="34" charset="0"/>
              </a:endParaRPr>
            </a:p>
          </p:txBody>
        </p:sp>
      </p:grpSp>
      <p:sp>
        <p:nvSpPr>
          <p:cNvPr id="25" name="TextBox 26"/>
          <p:cNvSpPr txBox="1"/>
          <p:nvPr/>
        </p:nvSpPr>
        <p:spPr bwMode="auto">
          <a:xfrm>
            <a:off x="5500370" y="952500"/>
            <a:ext cx="6423660" cy="2861310"/>
          </a:xfrm>
          <a:prstGeom prst="rect">
            <a:avLst/>
          </a:prstGeom>
          <a:noFill/>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仪器或零件发生故障或接近使用寿命，可能会影响观测时间。目前解决故障的方法是：1、暂停观测，人工检查故障及消除故障；2、定期批量更换器件；这样势必影响观测效率或者提高运行成本。</a:t>
            </a:r>
            <a:endParaRPr lang="zh-CN" altLang="en-US" sz="2400" dirty="0" smtClean="0">
              <a:solidFill>
                <a:schemeClr val="bg1"/>
              </a:solidFill>
              <a:latin typeface="微软雅黑" panose="020B0503020204020204" pitchFamily="34" charset="-122"/>
              <a:ea typeface="微软雅黑" panose="020B0503020204020204" pitchFamily="34" charset="-122"/>
            </a:endParaRPr>
          </a:p>
        </p:txBody>
      </p:sp>
      <p:sp>
        <p:nvSpPr>
          <p:cNvPr id="26" name="TextBox 26"/>
          <p:cNvSpPr txBox="1"/>
          <p:nvPr/>
        </p:nvSpPr>
        <p:spPr bwMode="auto">
          <a:xfrm>
            <a:off x="5583555" y="3872865"/>
            <a:ext cx="6248400" cy="2861310"/>
          </a:xfrm>
          <a:prstGeom prst="rect">
            <a:avLst/>
          </a:prstGeom>
          <a:noFill/>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其中</a:t>
            </a:r>
            <a:r>
              <a:rPr lang="zh-CN" altLang="en-US" sz="2400" dirty="0">
                <a:solidFill>
                  <a:schemeClr val="bg1"/>
                </a:solidFill>
                <a:latin typeface="微软雅黑" panose="020B0503020204020204" pitchFamily="34" charset="-122"/>
                <a:ea typeface="微软雅黑" panose="020B0503020204020204" pitchFamily="34" charset="-122"/>
              </a:rPr>
              <a:t>视宁度对望远镜的观测质量影响很大。由于圆顶结构的特殊性且内部发热元件复杂，靠人工难以把握规律，只能暂时采取一些通用的方法来进行处理。对圆顶视宁度改善措施缺乏科学的动态调整。</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250">
        <p15:prstTrans prst="pageCurlDouble"/>
      </p:transition>
    </mc:Choice>
    <mc:Fallback>
      <p:transition>
        <p:fade/>
      </p:transition>
    </mc:Fallback>
  </mc:AlternateContent>
  <p:timing>
    <p:tnLst>
      <p:par>
        <p:cTn id="1" dur="indefinite" restart="never" nodeType="tmRoot"/>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730250" y="194783"/>
            <a:ext cx="9806305" cy="820745"/>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为什么天文光学望远镜需要人工智能 </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8" name="组合 67"/>
          <p:cNvGrpSpPr/>
          <p:nvPr/>
        </p:nvGrpSpPr>
        <p:grpSpPr>
          <a:xfrm>
            <a:off x="3973041" y="1735001"/>
            <a:ext cx="4074468" cy="4074468"/>
            <a:chOff x="4314240" y="2151284"/>
            <a:chExt cx="3260952" cy="3260952"/>
          </a:xfrm>
          <a:effectLst/>
        </p:grpSpPr>
        <p:sp>
          <p:nvSpPr>
            <p:cNvPr id="78" name="AutoShape 21"/>
            <p:cNvSpPr>
              <a:spLocks noChangeAspect="1" noChangeArrowheads="1" noTextEdit="1"/>
            </p:cNvSpPr>
            <p:nvPr/>
          </p:nvSpPr>
          <p:spPr bwMode="auto">
            <a:xfrm>
              <a:off x="4314240" y="2151284"/>
              <a:ext cx="3260952" cy="326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任意多边形 78"/>
            <p:cNvSpPr/>
            <p:nvPr/>
          </p:nvSpPr>
          <p:spPr bwMode="auto">
            <a:xfrm>
              <a:off x="4316962" y="2151284"/>
              <a:ext cx="1516152" cy="1742078"/>
            </a:xfrm>
            <a:custGeom>
              <a:avLst/>
              <a:gdLst>
                <a:gd name="connsiteX0" fmla="*/ 0 w 1516152"/>
                <a:gd name="connsiteY0" fmla="*/ 0 h 1742078"/>
                <a:gd name="connsiteX1" fmla="*/ 258241 w 1516152"/>
                <a:gd name="connsiteY1" fmla="*/ 0 h 1742078"/>
                <a:gd name="connsiteX2" fmla="*/ 258241 w 1516152"/>
                <a:gd name="connsiteY2" fmla="*/ 909691 h 1742078"/>
                <a:gd name="connsiteX3" fmla="*/ 358309 w 1516152"/>
                <a:gd name="connsiteY3" fmla="*/ 1154856 h 1742078"/>
                <a:gd name="connsiteX4" fmla="*/ 606866 w 1516152"/>
                <a:gd name="connsiteY4" fmla="*/ 1258084 h 1742078"/>
                <a:gd name="connsiteX5" fmla="*/ 1144145 w 1516152"/>
                <a:gd name="connsiteY5" fmla="*/ 1258084 h 1742078"/>
                <a:gd name="connsiteX6" fmla="*/ 1258191 w 1516152"/>
                <a:gd name="connsiteY6" fmla="*/ 1258084 h 1742078"/>
                <a:gd name="connsiteX7" fmla="*/ 1258191 w 1516152"/>
                <a:gd name="connsiteY7" fmla="*/ 1132981 h 1742078"/>
                <a:gd name="connsiteX8" fmla="*/ 1258191 w 1516152"/>
                <a:gd name="connsiteY8" fmla="*/ 606501 h 1742078"/>
                <a:gd name="connsiteX9" fmla="*/ 1155006 w 1516152"/>
                <a:gd name="connsiteY9" fmla="*/ 358094 h 1742078"/>
                <a:gd name="connsiteX10" fmla="*/ 909943 w 1516152"/>
                <a:gd name="connsiteY10" fmla="*/ 258086 h 1742078"/>
                <a:gd name="connsiteX11" fmla="*/ 258590 w 1516152"/>
                <a:gd name="connsiteY11" fmla="*/ 258086 h 1742078"/>
                <a:gd name="connsiteX12" fmla="*/ 258590 w 1516152"/>
                <a:gd name="connsiteY12" fmla="*/ 0 h 1742078"/>
                <a:gd name="connsiteX13" fmla="*/ 909943 w 1516152"/>
                <a:gd name="connsiteY13" fmla="*/ 0 h 1742078"/>
                <a:gd name="connsiteX14" fmla="*/ 1338804 w 1516152"/>
                <a:gd name="connsiteY14" fmla="*/ 177434 h 1742078"/>
                <a:gd name="connsiteX15" fmla="*/ 1516152 w 1516152"/>
                <a:gd name="connsiteY15" fmla="*/ 606501 h 1742078"/>
                <a:gd name="connsiteX16" fmla="*/ 1516152 w 1516152"/>
                <a:gd name="connsiteY16" fmla="*/ 1742078 h 1742078"/>
                <a:gd name="connsiteX17" fmla="*/ 1258191 w 1516152"/>
                <a:gd name="connsiteY17" fmla="*/ 1742078 h 1742078"/>
                <a:gd name="connsiteX18" fmla="*/ 1258191 w 1516152"/>
                <a:gd name="connsiteY18" fmla="*/ 1539970 h 1742078"/>
                <a:gd name="connsiteX19" fmla="*/ 1258191 w 1516152"/>
                <a:gd name="connsiteY19" fmla="*/ 1516152 h 1742078"/>
                <a:gd name="connsiteX20" fmla="*/ 1257651 w 1516152"/>
                <a:gd name="connsiteY20" fmla="*/ 1516152 h 1742078"/>
                <a:gd name="connsiteX21" fmla="*/ 606866 w 1516152"/>
                <a:gd name="connsiteY21" fmla="*/ 1516152 h 1742078"/>
                <a:gd name="connsiteX22" fmla="*/ 177541 w 1516152"/>
                <a:gd name="connsiteY22" fmla="*/ 1335504 h 1742078"/>
                <a:gd name="connsiteX23" fmla="*/ 0 w 1516152"/>
                <a:gd name="connsiteY23" fmla="*/ 909691 h 1742078"/>
                <a:gd name="connsiteX24" fmla="*/ 0 w 1516152"/>
                <a:gd name="connsiteY24" fmla="*/ 0 h 174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6152" h="1742078">
                  <a:moveTo>
                    <a:pt x="0" y="0"/>
                  </a:moveTo>
                  <a:cubicBezTo>
                    <a:pt x="0" y="0"/>
                    <a:pt x="0" y="0"/>
                    <a:pt x="258241" y="0"/>
                  </a:cubicBezTo>
                  <a:cubicBezTo>
                    <a:pt x="258241" y="0"/>
                    <a:pt x="258241" y="0"/>
                    <a:pt x="258241" y="909691"/>
                  </a:cubicBezTo>
                  <a:cubicBezTo>
                    <a:pt x="258241" y="1000015"/>
                    <a:pt x="293749" y="1090339"/>
                    <a:pt x="358309" y="1154856"/>
                  </a:cubicBezTo>
                  <a:cubicBezTo>
                    <a:pt x="426098" y="1219373"/>
                    <a:pt x="513254" y="1258084"/>
                    <a:pt x="606866" y="1258084"/>
                  </a:cubicBezTo>
                  <a:cubicBezTo>
                    <a:pt x="606866" y="1258084"/>
                    <a:pt x="606866" y="1258084"/>
                    <a:pt x="1144145" y="1258084"/>
                  </a:cubicBezTo>
                  <a:lnTo>
                    <a:pt x="1258191" y="1258084"/>
                  </a:lnTo>
                  <a:lnTo>
                    <a:pt x="1258191" y="1132981"/>
                  </a:lnTo>
                  <a:cubicBezTo>
                    <a:pt x="1258191" y="992420"/>
                    <a:pt x="1258191" y="819422"/>
                    <a:pt x="1258191" y="606501"/>
                  </a:cubicBezTo>
                  <a:cubicBezTo>
                    <a:pt x="1258191" y="512945"/>
                    <a:pt x="1222721" y="425841"/>
                    <a:pt x="1155006" y="358094"/>
                  </a:cubicBezTo>
                  <a:cubicBezTo>
                    <a:pt x="1090516" y="293573"/>
                    <a:pt x="1003454" y="258086"/>
                    <a:pt x="909943" y="258086"/>
                  </a:cubicBezTo>
                  <a:cubicBezTo>
                    <a:pt x="909943" y="258086"/>
                    <a:pt x="909943" y="258086"/>
                    <a:pt x="258590" y="258086"/>
                  </a:cubicBezTo>
                  <a:cubicBezTo>
                    <a:pt x="258590" y="258086"/>
                    <a:pt x="258590" y="258086"/>
                    <a:pt x="258590" y="0"/>
                  </a:cubicBezTo>
                  <a:cubicBezTo>
                    <a:pt x="258590" y="0"/>
                    <a:pt x="258590" y="0"/>
                    <a:pt x="909943" y="0"/>
                  </a:cubicBezTo>
                  <a:cubicBezTo>
                    <a:pt x="1064720" y="0"/>
                    <a:pt x="1219497" y="58069"/>
                    <a:pt x="1338804" y="177434"/>
                  </a:cubicBezTo>
                  <a:cubicBezTo>
                    <a:pt x="1454886" y="293573"/>
                    <a:pt x="1516152" y="448424"/>
                    <a:pt x="1516152" y="606501"/>
                  </a:cubicBezTo>
                  <a:cubicBezTo>
                    <a:pt x="1516152" y="606501"/>
                    <a:pt x="1516152" y="606501"/>
                    <a:pt x="1516152" y="1742078"/>
                  </a:cubicBezTo>
                  <a:cubicBezTo>
                    <a:pt x="1516152" y="1742078"/>
                    <a:pt x="1516152" y="1742078"/>
                    <a:pt x="1258191" y="1742078"/>
                  </a:cubicBezTo>
                  <a:cubicBezTo>
                    <a:pt x="1258191" y="1742078"/>
                    <a:pt x="1258191" y="1742078"/>
                    <a:pt x="1258191" y="1539970"/>
                  </a:cubicBezTo>
                  <a:lnTo>
                    <a:pt x="1258191" y="1516152"/>
                  </a:lnTo>
                  <a:lnTo>
                    <a:pt x="1257651" y="1516152"/>
                  </a:lnTo>
                  <a:cubicBezTo>
                    <a:pt x="1248736" y="1516152"/>
                    <a:pt x="1177417" y="1516152"/>
                    <a:pt x="606866" y="1516152"/>
                  </a:cubicBezTo>
                  <a:cubicBezTo>
                    <a:pt x="451922" y="1516152"/>
                    <a:pt x="296977" y="1454861"/>
                    <a:pt x="177541" y="1335504"/>
                  </a:cubicBezTo>
                  <a:cubicBezTo>
                    <a:pt x="58104" y="1219373"/>
                    <a:pt x="0" y="1064532"/>
                    <a:pt x="0" y="909691"/>
                  </a:cubicBezTo>
                  <a:cubicBezTo>
                    <a:pt x="0" y="909691"/>
                    <a:pt x="0" y="909691"/>
                    <a:pt x="0" y="0"/>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0" name="任意多边形 79"/>
            <p:cNvSpPr/>
            <p:nvPr/>
          </p:nvSpPr>
          <p:spPr bwMode="auto">
            <a:xfrm>
              <a:off x="6059040" y="3667436"/>
              <a:ext cx="1516152" cy="1742078"/>
            </a:xfrm>
            <a:custGeom>
              <a:avLst/>
              <a:gdLst>
                <a:gd name="connsiteX0" fmla="*/ 258590 w 1516152"/>
                <a:gd name="connsiteY0" fmla="*/ 225926 h 1742078"/>
                <a:gd name="connsiteX1" fmla="*/ 909943 w 1516152"/>
                <a:gd name="connsiteY1" fmla="*/ 225926 h 1742078"/>
                <a:gd name="connsiteX2" fmla="*/ 1338804 w 1516152"/>
                <a:gd name="connsiteY2" fmla="*/ 403348 h 1742078"/>
                <a:gd name="connsiteX3" fmla="*/ 1516152 w 1516152"/>
                <a:gd name="connsiteY3" fmla="*/ 832387 h 1742078"/>
                <a:gd name="connsiteX4" fmla="*/ 1516152 w 1516152"/>
                <a:gd name="connsiteY4" fmla="*/ 1742078 h 1742078"/>
                <a:gd name="connsiteX5" fmla="*/ 1258191 w 1516152"/>
                <a:gd name="connsiteY5" fmla="*/ 1742078 h 1742078"/>
                <a:gd name="connsiteX6" fmla="*/ 1258191 w 1516152"/>
                <a:gd name="connsiteY6" fmla="*/ 832387 h 1742078"/>
                <a:gd name="connsiteX7" fmla="*/ 1158230 w 1516152"/>
                <a:gd name="connsiteY7" fmla="*/ 587222 h 1742078"/>
                <a:gd name="connsiteX8" fmla="*/ 909943 w 1516152"/>
                <a:gd name="connsiteY8" fmla="*/ 483995 h 1742078"/>
                <a:gd name="connsiteX9" fmla="*/ 258590 w 1516152"/>
                <a:gd name="connsiteY9" fmla="*/ 483995 h 1742078"/>
                <a:gd name="connsiteX10" fmla="*/ 258590 w 1516152"/>
                <a:gd name="connsiteY10" fmla="*/ 225926 h 1742078"/>
                <a:gd name="connsiteX11" fmla="*/ 0 w 1516152"/>
                <a:gd name="connsiteY11" fmla="*/ 0 h 1742078"/>
                <a:gd name="connsiteX12" fmla="*/ 257962 w 1516152"/>
                <a:gd name="connsiteY12" fmla="*/ 0 h 1742078"/>
                <a:gd name="connsiteX13" fmla="*/ 257962 w 1516152"/>
                <a:gd name="connsiteY13" fmla="*/ 1135577 h 1742078"/>
                <a:gd name="connsiteX14" fmla="*/ 361146 w 1516152"/>
                <a:gd name="connsiteY14" fmla="*/ 1380758 h 1742078"/>
                <a:gd name="connsiteX15" fmla="*/ 606209 w 1516152"/>
                <a:gd name="connsiteY15" fmla="*/ 1483993 h 1742078"/>
                <a:gd name="connsiteX16" fmla="*/ 1257562 w 1516152"/>
                <a:gd name="connsiteY16" fmla="*/ 1483993 h 1742078"/>
                <a:gd name="connsiteX17" fmla="*/ 1257562 w 1516152"/>
                <a:gd name="connsiteY17" fmla="*/ 1742078 h 1742078"/>
                <a:gd name="connsiteX18" fmla="*/ 606209 w 1516152"/>
                <a:gd name="connsiteY18" fmla="*/ 1742078 h 1742078"/>
                <a:gd name="connsiteX19" fmla="*/ 177349 w 1516152"/>
                <a:gd name="connsiteY19" fmla="*/ 1564644 h 1742078"/>
                <a:gd name="connsiteX20" fmla="*/ 0 w 1516152"/>
                <a:gd name="connsiteY20" fmla="*/ 1135577 h 1742078"/>
                <a:gd name="connsiteX21" fmla="*/ 0 w 1516152"/>
                <a:gd name="connsiteY21" fmla="*/ 0 h 174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6152" h="1742078">
                  <a:moveTo>
                    <a:pt x="258590" y="225926"/>
                  </a:moveTo>
                  <a:cubicBezTo>
                    <a:pt x="258590" y="225926"/>
                    <a:pt x="258590" y="225926"/>
                    <a:pt x="909943" y="225926"/>
                  </a:cubicBezTo>
                  <a:cubicBezTo>
                    <a:pt x="1064720" y="225926"/>
                    <a:pt x="1219496" y="283992"/>
                    <a:pt x="1338804" y="403348"/>
                  </a:cubicBezTo>
                  <a:cubicBezTo>
                    <a:pt x="1458111" y="522705"/>
                    <a:pt x="1516152" y="677546"/>
                    <a:pt x="1516152" y="832387"/>
                  </a:cubicBezTo>
                  <a:cubicBezTo>
                    <a:pt x="1516152" y="832387"/>
                    <a:pt x="1516152" y="832387"/>
                    <a:pt x="1516152" y="1742078"/>
                  </a:cubicBezTo>
                  <a:cubicBezTo>
                    <a:pt x="1516152" y="1742078"/>
                    <a:pt x="1516152" y="1742078"/>
                    <a:pt x="1258191" y="1742078"/>
                  </a:cubicBezTo>
                  <a:cubicBezTo>
                    <a:pt x="1258191" y="1742078"/>
                    <a:pt x="1258191" y="1742078"/>
                    <a:pt x="1258191" y="832387"/>
                  </a:cubicBezTo>
                  <a:cubicBezTo>
                    <a:pt x="1258191" y="738837"/>
                    <a:pt x="1222721" y="651739"/>
                    <a:pt x="1158230" y="587222"/>
                  </a:cubicBezTo>
                  <a:cubicBezTo>
                    <a:pt x="1090516" y="519479"/>
                    <a:pt x="1003454" y="483995"/>
                    <a:pt x="909943" y="483995"/>
                  </a:cubicBezTo>
                  <a:cubicBezTo>
                    <a:pt x="909943" y="483995"/>
                    <a:pt x="909943" y="483995"/>
                    <a:pt x="258590" y="483995"/>
                  </a:cubicBezTo>
                  <a:cubicBezTo>
                    <a:pt x="258590" y="483995"/>
                    <a:pt x="258590" y="483995"/>
                    <a:pt x="258590" y="225926"/>
                  </a:cubicBezTo>
                  <a:close/>
                  <a:moveTo>
                    <a:pt x="0" y="0"/>
                  </a:moveTo>
                  <a:cubicBezTo>
                    <a:pt x="0" y="0"/>
                    <a:pt x="0" y="0"/>
                    <a:pt x="257962" y="0"/>
                  </a:cubicBezTo>
                  <a:cubicBezTo>
                    <a:pt x="257962" y="0"/>
                    <a:pt x="257962" y="0"/>
                    <a:pt x="257962" y="1135577"/>
                  </a:cubicBezTo>
                  <a:cubicBezTo>
                    <a:pt x="257962" y="1229133"/>
                    <a:pt x="293431" y="1316237"/>
                    <a:pt x="361146" y="1380758"/>
                  </a:cubicBezTo>
                  <a:cubicBezTo>
                    <a:pt x="425636" y="1448506"/>
                    <a:pt x="512698" y="1483993"/>
                    <a:pt x="606209" y="1483993"/>
                  </a:cubicBezTo>
                  <a:cubicBezTo>
                    <a:pt x="606209" y="1483993"/>
                    <a:pt x="606209" y="1483993"/>
                    <a:pt x="1257562" y="1483993"/>
                  </a:cubicBezTo>
                  <a:cubicBezTo>
                    <a:pt x="1257562" y="1483993"/>
                    <a:pt x="1257562" y="1483993"/>
                    <a:pt x="1257562" y="1742078"/>
                  </a:cubicBezTo>
                  <a:cubicBezTo>
                    <a:pt x="1257562" y="1742078"/>
                    <a:pt x="1257562" y="1742078"/>
                    <a:pt x="606209" y="1742078"/>
                  </a:cubicBezTo>
                  <a:cubicBezTo>
                    <a:pt x="451432" y="1742078"/>
                    <a:pt x="296656" y="1680783"/>
                    <a:pt x="177349" y="1564644"/>
                  </a:cubicBezTo>
                  <a:cubicBezTo>
                    <a:pt x="61266" y="1445280"/>
                    <a:pt x="0" y="1290428"/>
                    <a:pt x="0" y="1135577"/>
                  </a:cubicBezTo>
                  <a:cubicBezTo>
                    <a:pt x="0" y="1135577"/>
                    <a:pt x="0" y="1135577"/>
                    <a:pt x="0" y="0"/>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1" name="任意多边形 80"/>
            <p:cNvSpPr/>
            <p:nvPr/>
          </p:nvSpPr>
          <p:spPr bwMode="auto">
            <a:xfrm>
              <a:off x="4316962" y="3893362"/>
              <a:ext cx="1742078" cy="1516153"/>
            </a:xfrm>
            <a:custGeom>
              <a:avLst/>
              <a:gdLst>
                <a:gd name="connsiteX0" fmla="*/ 606501 w 1742078"/>
                <a:gd name="connsiteY0" fmla="*/ 0 h 1516153"/>
                <a:gd name="connsiteX1" fmla="*/ 1742078 w 1742078"/>
                <a:gd name="connsiteY1" fmla="*/ 0 h 1516153"/>
                <a:gd name="connsiteX2" fmla="*/ 1742078 w 1742078"/>
                <a:gd name="connsiteY2" fmla="*/ 258069 h 1516153"/>
                <a:gd name="connsiteX3" fmla="*/ 1539970 w 1742078"/>
                <a:gd name="connsiteY3" fmla="*/ 258069 h 1516153"/>
                <a:gd name="connsiteX4" fmla="*/ 1516152 w 1742078"/>
                <a:gd name="connsiteY4" fmla="*/ 258069 h 1516153"/>
                <a:gd name="connsiteX5" fmla="*/ 1516152 w 1742078"/>
                <a:gd name="connsiteY5" fmla="*/ 258503 h 1516153"/>
                <a:gd name="connsiteX6" fmla="*/ 1516152 w 1742078"/>
                <a:gd name="connsiteY6" fmla="*/ 909287 h 1516153"/>
                <a:gd name="connsiteX7" fmla="*/ 1338804 w 1742078"/>
                <a:gd name="connsiteY7" fmla="*/ 1338613 h 1516153"/>
                <a:gd name="connsiteX8" fmla="*/ 909943 w 1742078"/>
                <a:gd name="connsiteY8" fmla="*/ 1516153 h 1516153"/>
                <a:gd name="connsiteX9" fmla="*/ 258590 w 1742078"/>
                <a:gd name="connsiteY9" fmla="*/ 1516153 h 1516153"/>
                <a:gd name="connsiteX10" fmla="*/ 258590 w 1742078"/>
                <a:gd name="connsiteY10" fmla="*/ 1257912 h 1516153"/>
                <a:gd name="connsiteX11" fmla="*/ 909943 w 1742078"/>
                <a:gd name="connsiteY11" fmla="*/ 1257912 h 1516153"/>
                <a:gd name="connsiteX12" fmla="*/ 1155006 w 1742078"/>
                <a:gd name="connsiteY12" fmla="*/ 1154616 h 1516153"/>
                <a:gd name="connsiteX13" fmla="*/ 1258191 w 1742078"/>
                <a:gd name="connsiteY13" fmla="*/ 909287 h 1516153"/>
                <a:gd name="connsiteX14" fmla="*/ 1258191 w 1742078"/>
                <a:gd name="connsiteY14" fmla="*/ 372008 h 1516153"/>
                <a:gd name="connsiteX15" fmla="*/ 1258191 w 1742078"/>
                <a:gd name="connsiteY15" fmla="*/ 258069 h 1516153"/>
                <a:gd name="connsiteX16" fmla="*/ 1132981 w 1742078"/>
                <a:gd name="connsiteY16" fmla="*/ 258069 h 1516153"/>
                <a:gd name="connsiteX17" fmla="*/ 606501 w 1742078"/>
                <a:gd name="connsiteY17" fmla="*/ 258069 h 1516153"/>
                <a:gd name="connsiteX18" fmla="*/ 358094 w 1742078"/>
                <a:gd name="connsiteY18" fmla="*/ 361296 h 1516153"/>
                <a:gd name="connsiteX19" fmla="*/ 258085 w 1742078"/>
                <a:gd name="connsiteY19" fmla="*/ 606461 h 1516153"/>
                <a:gd name="connsiteX20" fmla="*/ 258085 w 1742078"/>
                <a:gd name="connsiteY20" fmla="*/ 1516152 h 1516153"/>
                <a:gd name="connsiteX21" fmla="*/ 0 w 1742078"/>
                <a:gd name="connsiteY21" fmla="*/ 1516152 h 1516153"/>
                <a:gd name="connsiteX22" fmla="*/ 0 w 1742078"/>
                <a:gd name="connsiteY22" fmla="*/ 606461 h 1516153"/>
                <a:gd name="connsiteX23" fmla="*/ 177434 w 1742078"/>
                <a:gd name="connsiteY23" fmla="*/ 177422 h 1516153"/>
                <a:gd name="connsiteX24" fmla="*/ 606501 w 1742078"/>
                <a:gd name="connsiteY24" fmla="*/ 0 h 151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078" h="1516153">
                  <a:moveTo>
                    <a:pt x="606501" y="0"/>
                  </a:moveTo>
                  <a:lnTo>
                    <a:pt x="1742078" y="0"/>
                  </a:lnTo>
                  <a:cubicBezTo>
                    <a:pt x="1742078" y="0"/>
                    <a:pt x="1742078" y="0"/>
                    <a:pt x="1742078" y="258069"/>
                  </a:cubicBezTo>
                  <a:cubicBezTo>
                    <a:pt x="1742078" y="258069"/>
                    <a:pt x="1742078" y="258069"/>
                    <a:pt x="1539970" y="258069"/>
                  </a:cubicBezTo>
                  <a:lnTo>
                    <a:pt x="1516152" y="258069"/>
                  </a:lnTo>
                  <a:lnTo>
                    <a:pt x="1516152" y="258503"/>
                  </a:lnTo>
                  <a:cubicBezTo>
                    <a:pt x="1516152" y="267418"/>
                    <a:pt x="1516152" y="338737"/>
                    <a:pt x="1516152" y="909287"/>
                  </a:cubicBezTo>
                  <a:cubicBezTo>
                    <a:pt x="1516152" y="1064232"/>
                    <a:pt x="1454886" y="1219176"/>
                    <a:pt x="1338804" y="1338613"/>
                  </a:cubicBezTo>
                  <a:cubicBezTo>
                    <a:pt x="1219497" y="1454821"/>
                    <a:pt x="1064720" y="1516153"/>
                    <a:pt x="909943" y="1516153"/>
                  </a:cubicBezTo>
                  <a:cubicBezTo>
                    <a:pt x="909943" y="1516153"/>
                    <a:pt x="909943" y="1516153"/>
                    <a:pt x="258590" y="1516153"/>
                  </a:cubicBezTo>
                  <a:cubicBezTo>
                    <a:pt x="258590" y="1516153"/>
                    <a:pt x="258590" y="1516153"/>
                    <a:pt x="258590" y="1257912"/>
                  </a:cubicBezTo>
                  <a:cubicBezTo>
                    <a:pt x="258590" y="1257912"/>
                    <a:pt x="258590" y="1257912"/>
                    <a:pt x="909943" y="1257912"/>
                  </a:cubicBezTo>
                  <a:cubicBezTo>
                    <a:pt x="1003454" y="1257912"/>
                    <a:pt x="1090516" y="1222404"/>
                    <a:pt x="1155006" y="1154616"/>
                  </a:cubicBezTo>
                  <a:cubicBezTo>
                    <a:pt x="1222721" y="1090056"/>
                    <a:pt x="1258191" y="1002900"/>
                    <a:pt x="1258191" y="909287"/>
                  </a:cubicBezTo>
                  <a:cubicBezTo>
                    <a:pt x="1258191" y="909287"/>
                    <a:pt x="1258191" y="909287"/>
                    <a:pt x="1258191" y="372008"/>
                  </a:cubicBezTo>
                  <a:lnTo>
                    <a:pt x="1258191" y="258069"/>
                  </a:lnTo>
                  <a:lnTo>
                    <a:pt x="1132981" y="258069"/>
                  </a:lnTo>
                  <a:cubicBezTo>
                    <a:pt x="992420" y="258069"/>
                    <a:pt x="819422" y="258069"/>
                    <a:pt x="606501" y="258069"/>
                  </a:cubicBezTo>
                  <a:cubicBezTo>
                    <a:pt x="512945" y="258069"/>
                    <a:pt x="425842" y="293553"/>
                    <a:pt x="358094" y="361296"/>
                  </a:cubicBezTo>
                  <a:cubicBezTo>
                    <a:pt x="293573" y="425813"/>
                    <a:pt x="258085" y="512911"/>
                    <a:pt x="258085" y="606461"/>
                  </a:cubicBezTo>
                  <a:cubicBezTo>
                    <a:pt x="258085" y="606461"/>
                    <a:pt x="258085" y="606461"/>
                    <a:pt x="258085" y="1516152"/>
                  </a:cubicBezTo>
                  <a:cubicBezTo>
                    <a:pt x="258085" y="1516152"/>
                    <a:pt x="258085" y="1516152"/>
                    <a:pt x="0" y="1516152"/>
                  </a:cubicBezTo>
                  <a:cubicBezTo>
                    <a:pt x="0" y="1516152"/>
                    <a:pt x="0" y="1516152"/>
                    <a:pt x="0" y="606461"/>
                  </a:cubicBezTo>
                  <a:cubicBezTo>
                    <a:pt x="0" y="451620"/>
                    <a:pt x="58069" y="296779"/>
                    <a:pt x="177434" y="177422"/>
                  </a:cubicBezTo>
                  <a:cubicBezTo>
                    <a:pt x="296799" y="58065"/>
                    <a:pt x="451650" y="0"/>
                    <a:pt x="606501" y="0"/>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2" name="任意多边形 81"/>
            <p:cNvSpPr/>
            <p:nvPr/>
          </p:nvSpPr>
          <p:spPr bwMode="auto">
            <a:xfrm>
              <a:off x="5833114" y="2151284"/>
              <a:ext cx="1742078" cy="1516152"/>
            </a:xfrm>
            <a:custGeom>
              <a:avLst/>
              <a:gdLst>
                <a:gd name="connsiteX0" fmla="*/ 1483992 w 1742078"/>
                <a:gd name="connsiteY0" fmla="*/ 0 h 1516152"/>
                <a:gd name="connsiteX1" fmla="*/ 1742078 w 1742078"/>
                <a:gd name="connsiteY1" fmla="*/ 0 h 1516152"/>
                <a:gd name="connsiteX2" fmla="*/ 1742078 w 1742078"/>
                <a:gd name="connsiteY2" fmla="*/ 909691 h 1516152"/>
                <a:gd name="connsiteX3" fmla="*/ 1564644 w 1742078"/>
                <a:gd name="connsiteY3" fmla="*/ 1335504 h 1516152"/>
                <a:gd name="connsiteX4" fmla="*/ 1135577 w 1742078"/>
                <a:gd name="connsiteY4" fmla="*/ 1516152 h 1516152"/>
                <a:gd name="connsiteX5" fmla="*/ 0 w 1742078"/>
                <a:gd name="connsiteY5" fmla="*/ 1516152 h 1516152"/>
                <a:gd name="connsiteX6" fmla="*/ 0 w 1742078"/>
                <a:gd name="connsiteY6" fmla="*/ 1258084 h 1516152"/>
                <a:gd name="connsiteX7" fmla="*/ 1135577 w 1742078"/>
                <a:gd name="connsiteY7" fmla="*/ 1258084 h 1516152"/>
                <a:gd name="connsiteX8" fmla="*/ 1383984 w 1742078"/>
                <a:gd name="connsiteY8" fmla="*/ 1154856 h 1516152"/>
                <a:gd name="connsiteX9" fmla="*/ 1483992 w 1742078"/>
                <a:gd name="connsiteY9" fmla="*/ 909691 h 1516152"/>
                <a:gd name="connsiteX10" fmla="*/ 1483992 w 1742078"/>
                <a:gd name="connsiteY10" fmla="*/ 0 h 1516152"/>
                <a:gd name="connsiteX11" fmla="*/ 832135 w 1742078"/>
                <a:gd name="connsiteY11" fmla="*/ 0 h 1516152"/>
                <a:gd name="connsiteX12" fmla="*/ 1483488 w 1742078"/>
                <a:gd name="connsiteY12" fmla="*/ 0 h 1516152"/>
                <a:gd name="connsiteX13" fmla="*/ 1483488 w 1742078"/>
                <a:gd name="connsiteY13" fmla="*/ 257962 h 1516152"/>
                <a:gd name="connsiteX14" fmla="*/ 832135 w 1742078"/>
                <a:gd name="connsiteY14" fmla="*/ 257962 h 1516152"/>
                <a:gd name="connsiteX15" fmla="*/ 587072 w 1742078"/>
                <a:gd name="connsiteY15" fmla="*/ 357922 h 1516152"/>
                <a:gd name="connsiteX16" fmla="*/ 483888 w 1742078"/>
                <a:gd name="connsiteY16" fmla="*/ 606210 h 1516152"/>
                <a:gd name="connsiteX17" fmla="*/ 483888 w 1742078"/>
                <a:gd name="connsiteY17" fmla="*/ 1257562 h 1516152"/>
                <a:gd name="connsiteX18" fmla="*/ 225926 w 1742078"/>
                <a:gd name="connsiteY18" fmla="*/ 1257562 h 1516152"/>
                <a:gd name="connsiteX19" fmla="*/ 225926 w 1742078"/>
                <a:gd name="connsiteY19" fmla="*/ 606210 h 1516152"/>
                <a:gd name="connsiteX20" fmla="*/ 403275 w 1742078"/>
                <a:gd name="connsiteY20" fmla="*/ 177349 h 1516152"/>
                <a:gd name="connsiteX21" fmla="*/ 832135 w 1742078"/>
                <a:gd name="connsiteY21" fmla="*/ 0 h 15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2078" h="1516152">
                  <a:moveTo>
                    <a:pt x="1483992" y="0"/>
                  </a:moveTo>
                  <a:lnTo>
                    <a:pt x="1742078" y="0"/>
                  </a:lnTo>
                  <a:cubicBezTo>
                    <a:pt x="1742078" y="0"/>
                    <a:pt x="1742078" y="0"/>
                    <a:pt x="1742078" y="909691"/>
                  </a:cubicBezTo>
                  <a:cubicBezTo>
                    <a:pt x="1742078" y="1064532"/>
                    <a:pt x="1684009" y="1219373"/>
                    <a:pt x="1564644" y="1335504"/>
                  </a:cubicBezTo>
                  <a:cubicBezTo>
                    <a:pt x="1445280" y="1454861"/>
                    <a:pt x="1290428" y="1516152"/>
                    <a:pt x="1135577" y="1516152"/>
                  </a:cubicBezTo>
                  <a:cubicBezTo>
                    <a:pt x="1135577" y="1516152"/>
                    <a:pt x="1135577" y="1516152"/>
                    <a:pt x="0" y="1516152"/>
                  </a:cubicBezTo>
                  <a:cubicBezTo>
                    <a:pt x="0" y="1516152"/>
                    <a:pt x="0" y="1516152"/>
                    <a:pt x="0" y="1258084"/>
                  </a:cubicBezTo>
                  <a:cubicBezTo>
                    <a:pt x="0" y="1258084"/>
                    <a:pt x="0" y="1258084"/>
                    <a:pt x="1135577" y="1258084"/>
                  </a:cubicBezTo>
                  <a:cubicBezTo>
                    <a:pt x="1229133" y="1258084"/>
                    <a:pt x="1316237" y="1219373"/>
                    <a:pt x="1383984" y="1154856"/>
                  </a:cubicBezTo>
                  <a:cubicBezTo>
                    <a:pt x="1448506" y="1090339"/>
                    <a:pt x="1483992" y="1000015"/>
                    <a:pt x="1483992" y="909691"/>
                  </a:cubicBezTo>
                  <a:cubicBezTo>
                    <a:pt x="1483992" y="909691"/>
                    <a:pt x="1483992" y="909691"/>
                    <a:pt x="1483992" y="0"/>
                  </a:cubicBezTo>
                  <a:close/>
                  <a:moveTo>
                    <a:pt x="832135" y="0"/>
                  </a:moveTo>
                  <a:cubicBezTo>
                    <a:pt x="832135" y="0"/>
                    <a:pt x="832135" y="0"/>
                    <a:pt x="1483488" y="0"/>
                  </a:cubicBezTo>
                  <a:lnTo>
                    <a:pt x="1483488" y="257962"/>
                  </a:lnTo>
                  <a:cubicBezTo>
                    <a:pt x="1483488" y="257962"/>
                    <a:pt x="1483488" y="257962"/>
                    <a:pt x="832135" y="257962"/>
                  </a:cubicBezTo>
                  <a:cubicBezTo>
                    <a:pt x="738624" y="257962"/>
                    <a:pt x="651562" y="293431"/>
                    <a:pt x="587072" y="357922"/>
                  </a:cubicBezTo>
                  <a:cubicBezTo>
                    <a:pt x="519357" y="425637"/>
                    <a:pt x="483888" y="512698"/>
                    <a:pt x="483888" y="606210"/>
                  </a:cubicBezTo>
                  <a:cubicBezTo>
                    <a:pt x="483888" y="606210"/>
                    <a:pt x="483888" y="606210"/>
                    <a:pt x="483888" y="1257562"/>
                  </a:cubicBezTo>
                  <a:cubicBezTo>
                    <a:pt x="483888" y="1257562"/>
                    <a:pt x="483888" y="1257562"/>
                    <a:pt x="225926" y="1257562"/>
                  </a:cubicBezTo>
                  <a:cubicBezTo>
                    <a:pt x="225926" y="1257562"/>
                    <a:pt x="225926" y="1257562"/>
                    <a:pt x="225926" y="606210"/>
                  </a:cubicBezTo>
                  <a:cubicBezTo>
                    <a:pt x="225926" y="448208"/>
                    <a:pt x="287192" y="293431"/>
                    <a:pt x="403275" y="177349"/>
                  </a:cubicBezTo>
                  <a:cubicBezTo>
                    <a:pt x="522582" y="58041"/>
                    <a:pt x="677358" y="0"/>
                    <a:pt x="832135" y="0"/>
                  </a:cubicBez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3" name="AutoShape 10"/>
            <p:cNvSpPr>
              <a:spLocks noChangeAspect="1" noChangeArrowheads="1" noTextEdit="1"/>
            </p:cNvSpPr>
            <p:nvPr/>
          </p:nvSpPr>
          <p:spPr bwMode="auto">
            <a:xfrm>
              <a:off x="4319684" y="2151965"/>
              <a:ext cx="3250063" cy="3259591"/>
            </a:xfrm>
            <a:prstGeom prst="rect">
              <a:avLst/>
            </a:prstGeom>
            <a:noFill/>
            <a:ln>
              <a:noFill/>
            </a:ln>
            <a:effectLst>
              <a:outerShdw blurRad="50800" dist="101600" dir="2700000" sx="8000" sy="8000" algn="tl" rotWithShape="0">
                <a:srgbClr val="D3D3D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84" name="Freeform 188"/>
          <p:cNvSpPr/>
          <p:nvPr/>
        </p:nvSpPr>
        <p:spPr bwMode="auto">
          <a:xfrm>
            <a:off x="4645776" y="2405970"/>
            <a:ext cx="582613" cy="55245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w="57150">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85" name="Freeform 19"/>
          <p:cNvSpPr>
            <a:spLocks noEditPoints="1"/>
          </p:cNvSpPr>
          <p:nvPr/>
        </p:nvSpPr>
        <p:spPr bwMode="auto">
          <a:xfrm>
            <a:off x="6845520" y="2489215"/>
            <a:ext cx="509588" cy="468313"/>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w="57150">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86" name="Freeform 28"/>
          <p:cNvSpPr>
            <a:spLocks noEditPoints="1"/>
          </p:cNvSpPr>
          <p:nvPr/>
        </p:nvSpPr>
        <p:spPr bwMode="auto">
          <a:xfrm>
            <a:off x="4669636" y="4604080"/>
            <a:ext cx="508000" cy="50958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w="57150">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87" name="Freeform 257"/>
          <p:cNvSpPr>
            <a:spLocks noEditPoints="1"/>
          </p:cNvSpPr>
          <p:nvPr/>
        </p:nvSpPr>
        <p:spPr bwMode="auto">
          <a:xfrm>
            <a:off x="6827480" y="4581785"/>
            <a:ext cx="557213"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w="57150">
            <a:noFill/>
          </a:ln>
          <a:effectLst/>
        </p:spPr>
        <p:txBody>
          <a:bodyPr vert="horz" wrap="square" lIns="91440" tIns="45720" rIns="91440" bIns="45720" numCol="1" anchor="t" anchorCtr="0" compatLnSpc="1"/>
          <a:lstStyle/>
          <a:p>
            <a:endParaRPr lang="zh-CN" altLang="en-US">
              <a:solidFill>
                <a:schemeClr val="tx1"/>
              </a:solidFill>
            </a:endParaRPr>
          </a:p>
        </p:txBody>
      </p:sp>
      <p:grpSp>
        <p:nvGrpSpPr>
          <p:cNvPr id="88" name="组合 87"/>
          <p:cNvGrpSpPr/>
          <p:nvPr/>
        </p:nvGrpSpPr>
        <p:grpSpPr>
          <a:xfrm>
            <a:off x="659130" y="1932940"/>
            <a:ext cx="3310255" cy="1198880"/>
            <a:chOff x="7702870" y="1901661"/>
            <a:chExt cx="2841887" cy="1198880"/>
          </a:xfrm>
        </p:grpSpPr>
        <p:sp>
          <p:nvSpPr>
            <p:cNvPr id="89" name="文本框 88"/>
            <p:cNvSpPr txBox="1"/>
            <p:nvPr/>
          </p:nvSpPr>
          <p:spPr>
            <a:xfrm>
              <a:off x="7702870" y="1901661"/>
              <a:ext cx="2674843" cy="119888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mn-ea"/>
                </a:rPr>
                <a:t>当前</a:t>
              </a:r>
              <a:r>
                <a:rPr lang="en-US" altLang="zh-CN" sz="2400" dirty="0">
                  <a:solidFill>
                    <a:schemeClr val="bg1"/>
                  </a:solidFill>
                  <a:latin typeface="微软雅黑" panose="020B0503020204020204" pitchFamily="34" charset="-122"/>
                  <a:ea typeface="微软雅黑" panose="020B0503020204020204" pitchFamily="34" charset="-122"/>
                </a:rPr>
                <a:t>人工智能的应用集中在观测数据的处理</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90" name="文本框 14"/>
            <p:cNvSpPr txBox="1"/>
            <p:nvPr/>
          </p:nvSpPr>
          <p:spPr>
            <a:xfrm>
              <a:off x="7702870" y="2183065"/>
              <a:ext cx="2841887"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grpSp>
        <p:nvGrpSpPr>
          <p:cNvPr id="91" name="组合 90"/>
          <p:cNvGrpSpPr/>
          <p:nvPr/>
        </p:nvGrpSpPr>
        <p:grpSpPr>
          <a:xfrm>
            <a:off x="8196580" y="1843405"/>
            <a:ext cx="3316605" cy="1288495"/>
            <a:chOff x="7650890" y="1812120"/>
            <a:chExt cx="2888195" cy="1288581"/>
          </a:xfrm>
        </p:grpSpPr>
        <p:sp>
          <p:nvSpPr>
            <p:cNvPr id="92" name="文本框 91"/>
            <p:cNvSpPr txBox="1"/>
            <p:nvPr/>
          </p:nvSpPr>
          <p:spPr>
            <a:xfrm>
              <a:off x="7702870" y="1812120"/>
              <a:ext cx="2674843" cy="460375"/>
            </a:xfrm>
            <a:prstGeom prst="rect">
              <a:avLst/>
            </a:prstGeom>
            <a:noFill/>
          </p:spPr>
          <p:txBody>
            <a:bodyPr wrap="square" rtlCol="0">
              <a:spAutoFit/>
            </a:bodyPr>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93" name="文本框 14"/>
            <p:cNvSpPr txBox="1"/>
            <p:nvPr/>
          </p:nvSpPr>
          <p:spPr>
            <a:xfrm>
              <a:off x="7650890" y="1901741"/>
              <a:ext cx="2888195" cy="11989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大量运行维护数据没有得到很好的利用，产生信息孤岛</a:t>
              </a:r>
              <a:endParaRPr lang="zh-CN" altLang="en-US" sz="24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94" name="组合 93"/>
          <p:cNvGrpSpPr/>
          <p:nvPr/>
        </p:nvGrpSpPr>
        <p:grpSpPr>
          <a:xfrm>
            <a:off x="730877" y="4483735"/>
            <a:ext cx="3235361" cy="1568450"/>
            <a:chOff x="7305995" y="1901661"/>
            <a:chExt cx="3235361" cy="1568450"/>
          </a:xfrm>
        </p:grpSpPr>
        <p:sp>
          <p:nvSpPr>
            <p:cNvPr id="95" name="文本框 94"/>
            <p:cNvSpPr txBox="1"/>
            <p:nvPr/>
          </p:nvSpPr>
          <p:spPr>
            <a:xfrm>
              <a:off x="7305995" y="1901661"/>
              <a:ext cx="3071495" cy="156845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望远镜的观测质量和效率受多个维度因素影响，已有方式无法很好处理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6" name="文本框 14"/>
            <p:cNvSpPr txBox="1"/>
            <p:nvPr/>
          </p:nvSpPr>
          <p:spPr>
            <a:xfrm>
              <a:off x="7702870" y="2183065"/>
              <a:ext cx="2838486"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grpSp>
        <p:nvGrpSpPr>
          <p:cNvPr id="97" name="组合 96"/>
          <p:cNvGrpSpPr/>
          <p:nvPr/>
        </p:nvGrpSpPr>
        <p:grpSpPr>
          <a:xfrm>
            <a:off x="8256270" y="4483735"/>
            <a:ext cx="3071495" cy="829945"/>
            <a:chOff x="7702870" y="1901661"/>
            <a:chExt cx="2888792" cy="829945"/>
          </a:xfrm>
        </p:grpSpPr>
        <p:sp>
          <p:nvSpPr>
            <p:cNvPr id="98" name="文本框 97"/>
            <p:cNvSpPr txBox="1"/>
            <p:nvPr/>
          </p:nvSpPr>
          <p:spPr>
            <a:xfrm>
              <a:off x="7702870" y="1901661"/>
              <a:ext cx="2888792" cy="82994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无人自主观测的要求，需要更智能的望远镜</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99" name="文本框 14"/>
            <p:cNvSpPr txBox="1"/>
            <p:nvPr/>
          </p:nvSpPr>
          <p:spPr>
            <a:xfrm>
              <a:off x="7702870" y="2183065"/>
              <a:ext cx="2888195" cy="33718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1600" dirty="0">
                <a:solidFill>
                  <a:schemeClr val="bg1"/>
                </a:solidFill>
                <a:latin typeface="Segoe UI" panose="020B0502040204020203" pitchFamily="34" charset="0"/>
                <a:ea typeface="冬青黑体简体中文 W3" panose="020B0300000000000000" pitchFamily="34" charset="-122"/>
                <a:cs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250">
        <p14:doors dir="vert"/>
      </p:transition>
    </mc:Choice>
    <mc:Fallback>
      <p:transition>
        <p:fade/>
      </p:transition>
    </mc:Fallback>
  </mc:AlternateContent>
  <p:timing>
    <p:tnLst>
      <p:par>
        <p:cTn id="1" dur="indefinite" restart="never" nodeType="tmRoot"/>
      </p:par>
    </p:tnLst>
    <p:bldLst>
      <p:bldP spid="84" grpId="0" bldLvl="0" animBg="1"/>
      <p:bldP spid="85" grpId="0" bldLvl="0" animBg="1"/>
      <p:bldP spid="86" grpId="0" bldLvl="0" animBg="1"/>
      <p:bldP spid="8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354965" y="168391"/>
            <a:ext cx="4329430" cy="818917"/>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项目意义</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4" name="组合 3"/>
          <p:cNvGrpSpPr/>
          <p:nvPr/>
        </p:nvGrpSpPr>
        <p:grpSpPr>
          <a:xfrm>
            <a:off x="376633" y="1960185"/>
            <a:ext cx="1107996" cy="2119865"/>
            <a:chOff x="124694" y="2347215"/>
            <a:chExt cx="1107996" cy="2119865"/>
          </a:xfrm>
        </p:grpSpPr>
        <p:grpSp>
          <p:nvGrpSpPr>
            <p:cNvPr id="5" name="组合 4"/>
            <p:cNvGrpSpPr/>
            <p:nvPr/>
          </p:nvGrpSpPr>
          <p:grpSpPr>
            <a:xfrm>
              <a:off x="770183" y="2347215"/>
              <a:ext cx="179916" cy="1100108"/>
              <a:chOff x="4524245" y="3111810"/>
              <a:chExt cx="134937" cy="825081"/>
            </a:xfrm>
          </p:grpSpPr>
          <p:cxnSp>
            <p:nvCxnSpPr>
              <p:cNvPr id="7" name="直接连接符 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24694" y="3266751"/>
              <a:ext cx="1107996" cy="1200329"/>
            </a:xfrm>
            <a:prstGeom prst="rect">
              <a:avLst/>
            </a:prstGeom>
          </p:spPr>
          <p:txBody>
            <a:bodyPr wrap="none">
              <a:spAutoFit/>
            </a:bodyPr>
            <a:lstStyle/>
            <a:p>
              <a:r>
                <a:rPr lang="zh-CN" altLang="en-US" sz="7200" dirty="0">
                  <a:solidFill>
                    <a:schemeClr val="bg1"/>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4121717" y="1918644"/>
            <a:ext cx="1107996" cy="2119865"/>
            <a:chOff x="3869778" y="2347215"/>
            <a:chExt cx="1107996" cy="2119865"/>
          </a:xfrm>
        </p:grpSpPr>
        <p:grpSp>
          <p:nvGrpSpPr>
            <p:cNvPr id="11" name="组合 10"/>
            <p:cNvGrpSpPr/>
            <p:nvPr/>
          </p:nvGrpSpPr>
          <p:grpSpPr>
            <a:xfrm>
              <a:off x="4515267"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3869778" y="3266751"/>
              <a:ext cx="1107996" cy="1200329"/>
            </a:xfrm>
            <a:prstGeom prst="rect">
              <a:avLst/>
            </a:prstGeom>
          </p:spPr>
          <p:txBody>
            <a:bodyPr wrap="none">
              <a:spAutoFit/>
            </a:bodyPr>
            <a:lstStyle/>
            <a:p>
              <a:r>
                <a:rPr lang="zh-CN" altLang="en-US" sz="7200" dirty="0">
                  <a:solidFill>
                    <a:schemeClr val="bg1"/>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7866801" y="1918644"/>
            <a:ext cx="1107996" cy="2119865"/>
            <a:chOff x="7614862" y="2347215"/>
            <a:chExt cx="1107996" cy="2119865"/>
          </a:xfrm>
        </p:grpSpPr>
        <p:grpSp>
          <p:nvGrpSpPr>
            <p:cNvPr id="17" name="组合 16"/>
            <p:cNvGrpSpPr/>
            <p:nvPr/>
          </p:nvGrpSpPr>
          <p:grpSpPr>
            <a:xfrm>
              <a:off x="8260351"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7614862" y="3266751"/>
              <a:ext cx="1107996" cy="1200329"/>
            </a:xfrm>
            <a:prstGeom prst="rect">
              <a:avLst/>
            </a:prstGeom>
          </p:spPr>
          <p:txBody>
            <a:bodyPr wrap="none">
              <a:spAutoFit/>
            </a:bodyPr>
            <a:lstStyle/>
            <a:p>
              <a:r>
                <a:rPr lang="zh-CN" altLang="en-US" sz="7200" dirty="0">
                  <a:solidFill>
                    <a:schemeClr val="bg1"/>
                  </a:solidFill>
                  <a:latin typeface="Calibri" panose="020F0502020204030204" pitchFamily="34" charset="0"/>
                  <a:ea typeface="微软雅黑" panose="020B0503020204020204" pitchFamily="34" charset="-122"/>
                  <a:cs typeface="Arial" panose="020B0604020202020204" pitchFamily="34" charset="0"/>
                </a:rPr>
                <a:t>“</a:t>
              </a:r>
              <a:endParaRPr lang="en-US" altLang="zh-CN" sz="7200" dirty="0">
                <a:solidFill>
                  <a:schemeClr val="bg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1365194" y="3022943"/>
            <a:ext cx="1006013" cy="1025234"/>
            <a:chOff x="1113255" y="3451514"/>
            <a:chExt cx="1006013" cy="1025234"/>
          </a:xfrm>
        </p:grpSpPr>
        <p:sp>
          <p:nvSpPr>
            <p:cNvPr id="23"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bg1"/>
            </a:solidFill>
            <a:ln>
              <a:noFill/>
            </a:ln>
          </p:spPr>
          <p:txBody>
            <a:bodyPr/>
            <a:lstStyle/>
            <a:p>
              <a:endParaRPr lang="zh-CN" altLang="en-US" sz="1800"/>
            </a:p>
          </p:txBody>
        </p:sp>
        <p:sp>
          <p:nvSpPr>
            <p:cNvPr id="24" name="文本框 23"/>
            <p:cNvSpPr txBox="1"/>
            <p:nvPr/>
          </p:nvSpPr>
          <p:spPr>
            <a:xfrm>
              <a:off x="1291492" y="3617442"/>
              <a:ext cx="649537" cy="646331"/>
            </a:xfrm>
            <a:prstGeom prst="rect">
              <a:avLst/>
            </a:prstGeom>
            <a:noFill/>
            <a:effectLst/>
          </p:spPr>
          <p:txBody>
            <a:bodyPr wrap="none" rtlCol="0">
              <a:spAutoFit/>
            </a:bodyPr>
            <a:lstStyle/>
            <a:p>
              <a:r>
                <a:rPr lang="en-US" altLang="zh-CN" sz="3600" b="1" dirty="0" smtClean="0">
                  <a:solidFill>
                    <a:srgbClr val="060F1E"/>
                  </a:solidFill>
                  <a:latin typeface="方正姚体" panose="02010601030101010101" pitchFamily="2" charset="-122"/>
                  <a:ea typeface="方正姚体" panose="02010601030101010101" pitchFamily="2" charset="-122"/>
                </a:rPr>
                <a:t>01</a:t>
              </a:r>
              <a:endParaRPr lang="en-US" altLang="zh-CN" sz="2800" b="1" dirty="0" smtClean="0">
                <a:solidFill>
                  <a:srgbClr val="060F1E"/>
                </a:solidFill>
                <a:latin typeface="方正姚体" panose="02010601030101010101" pitchFamily="2" charset="-122"/>
                <a:ea typeface="方正姚体" panose="02010601030101010101" pitchFamily="2" charset="-122"/>
              </a:endParaRPr>
            </a:p>
          </p:txBody>
        </p:sp>
      </p:grpSp>
      <p:grpSp>
        <p:nvGrpSpPr>
          <p:cNvPr id="25" name="组合 24"/>
          <p:cNvGrpSpPr/>
          <p:nvPr/>
        </p:nvGrpSpPr>
        <p:grpSpPr>
          <a:xfrm>
            <a:off x="5110278" y="3013275"/>
            <a:ext cx="1006013" cy="1025234"/>
            <a:chOff x="4858339" y="3441846"/>
            <a:chExt cx="1006013" cy="1025234"/>
          </a:xfrm>
        </p:grpSpPr>
        <p:sp>
          <p:nvSpPr>
            <p:cNvPr id="26"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bg1"/>
            </a:solidFill>
            <a:ln>
              <a:noFill/>
            </a:ln>
          </p:spPr>
          <p:txBody>
            <a:bodyPr/>
            <a:lstStyle/>
            <a:p>
              <a:endParaRPr lang="zh-CN" altLang="en-US" sz="1800"/>
            </a:p>
          </p:txBody>
        </p:sp>
        <p:sp>
          <p:nvSpPr>
            <p:cNvPr id="27" name="文本框 26"/>
            <p:cNvSpPr txBox="1"/>
            <p:nvPr/>
          </p:nvSpPr>
          <p:spPr>
            <a:xfrm>
              <a:off x="5036577" y="3617441"/>
              <a:ext cx="649537" cy="646331"/>
            </a:xfrm>
            <a:prstGeom prst="rect">
              <a:avLst/>
            </a:prstGeom>
            <a:noFill/>
            <a:effectLst/>
          </p:spPr>
          <p:txBody>
            <a:bodyPr wrap="none" rtlCol="0">
              <a:spAutoFit/>
            </a:bodyPr>
            <a:lstStyle/>
            <a:p>
              <a:r>
                <a:rPr lang="en-US" altLang="zh-CN" sz="3600" b="1" dirty="0" smtClean="0">
                  <a:solidFill>
                    <a:srgbClr val="060F1E"/>
                  </a:solidFill>
                  <a:latin typeface="方正姚体" panose="02010601030101010101" pitchFamily="2" charset="-122"/>
                  <a:ea typeface="方正姚体" panose="02010601030101010101" pitchFamily="2" charset="-122"/>
                </a:rPr>
                <a:t>02</a:t>
              </a:r>
              <a:endParaRPr lang="en-US" altLang="zh-CN" sz="2800" b="1" dirty="0" smtClean="0">
                <a:solidFill>
                  <a:srgbClr val="060F1E"/>
                </a:solidFill>
                <a:latin typeface="方正姚体" panose="02010601030101010101" pitchFamily="2" charset="-122"/>
                <a:ea typeface="方正姚体" panose="02010601030101010101" pitchFamily="2" charset="-122"/>
              </a:endParaRPr>
            </a:p>
          </p:txBody>
        </p:sp>
      </p:grpSp>
      <p:grpSp>
        <p:nvGrpSpPr>
          <p:cNvPr id="28" name="组合 27"/>
          <p:cNvGrpSpPr/>
          <p:nvPr/>
        </p:nvGrpSpPr>
        <p:grpSpPr>
          <a:xfrm>
            <a:off x="8855362" y="3013275"/>
            <a:ext cx="1006013" cy="1025234"/>
            <a:chOff x="8603423" y="3441846"/>
            <a:chExt cx="1006013" cy="1025234"/>
          </a:xfrm>
        </p:grpSpPr>
        <p:sp>
          <p:nvSpPr>
            <p:cNvPr id="29"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bg1"/>
            </a:solidFill>
            <a:ln>
              <a:noFill/>
            </a:ln>
          </p:spPr>
          <p:txBody>
            <a:bodyPr/>
            <a:lstStyle/>
            <a:p>
              <a:endParaRPr lang="zh-CN" altLang="en-US" sz="1800"/>
            </a:p>
          </p:txBody>
        </p:sp>
        <p:sp>
          <p:nvSpPr>
            <p:cNvPr id="30" name="文本框 29"/>
            <p:cNvSpPr txBox="1"/>
            <p:nvPr/>
          </p:nvSpPr>
          <p:spPr>
            <a:xfrm>
              <a:off x="8781660" y="3617440"/>
              <a:ext cx="649537" cy="646331"/>
            </a:xfrm>
            <a:prstGeom prst="rect">
              <a:avLst/>
            </a:prstGeom>
            <a:noFill/>
            <a:effectLst/>
          </p:spPr>
          <p:txBody>
            <a:bodyPr wrap="none" rtlCol="0">
              <a:spAutoFit/>
            </a:bodyPr>
            <a:lstStyle/>
            <a:p>
              <a:r>
                <a:rPr lang="en-US" altLang="zh-CN" sz="3600" b="1" dirty="0" smtClean="0">
                  <a:solidFill>
                    <a:srgbClr val="060F1E"/>
                  </a:solidFill>
                  <a:latin typeface="方正姚体" panose="02010601030101010101" pitchFamily="2" charset="-122"/>
                  <a:ea typeface="方正姚体" panose="02010601030101010101" pitchFamily="2" charset="-122"/>
                </a:rPr>
                <a:t>03</a:t>
              </a:r>
              <a:endParaRPr lang="en-US" altLang="zh-CN" sz="2800" b="1" dirty="0" smtClean="0">
                <a:solidFill>
                  <a:srgbClr val="060F1E"/>
                </a:solidFill>
                <a:latin typeface="方正姚体" panose="02010601030101010101" pitchFamily="2" charset="-122"/>
                <a:ea typeface="方正姚体" panose="02010601030101010101" pitchFamily="2" charset="-122"/>
              </a:endParaRPr>
            </a:p>
          </p:txBody>
        </p:sp>
      </p:grpSp>
      <p:grpSp>
        <p:nvGrpSpPr>
          <p:cNvPr id="31" name="组合 30"/>
          <p:cNvGrpSpPr/>
          <p:nvPr/>
        </p:nvGrpSpPr>
        <p:grpSpPr>
          <a:xfrm>
            <a:off x="1365194" y="1749051"/>
            <a:ext cx="2877378" cy="992045"/>
            <a:chOff x="1113255" y="2177622"/>
            <a:chExt cx="2877378" cy="992045"/>
          </a:xfrm>
          <a:effectLst>
            <a:outerShdw blurRad="127000" dist="63500" dir="2700000" algn="tl" rotWithShape="0">
              <a:prstClr val="black">
                <a:alpha val="40000"/>
              </a:prstClr>
            </a:outerShdw>
          </a:effectLst>
        </p:grpSpPr>
        <p:sp>
          <p:nvSpPr>
            <p:cNvPr id="32" name="矩形 31"/>
            <p:cNvSpPr/>
            <p:nvPr/>
          </p:nvSpPr>
          <p:spPr>
            <a:xfrm>
              <a:off x="1113255" y="2177622"/>
              <a:ext cx="2877378" cy="992045"/>
            </a:xfrm>
            <a:prstGeom prst="rect">
              <a:avLst/>
            </a:prstGeom>
            <a:solidFill>
              <a:schemeClr val="bg1">
                <a:alpha val="3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3" name="文本框 32"/>
            <p:cNvSpPr txBox="1"/>
            <p:nvPr/>
          </p:nvSpPr>
          <p:spPr>
            <a:xfrm>
              <a:off x="1232433" y="2332693"/>
              <a:ext cx="2621280" cy="58356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符合国家战略</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110278" y="1749051"/>
            <a:ext cx="2877378" cy="992045"/>
            <a:chOff x="4858339" y="2177622"/>
            <a:chExt cx="2877378" cy="992045"/>
          </a:xfrm>
        </p:grpSpPr>
        <p:sp>
          <p:nvSpPr>
            <p:cNvPr id="35" name="矩形 34"/>
            <p:cNvSpPr/>
            <p:nvPr/>
          </p:nvSpPr>
          <p:spPr>
            <a:xfrm>
              <a:off x="4858339" y="2177622"/>
              <a:ext cx="2877378" cy="992045"/>
            </a:xfrm>
            <a:prstGeom prst="rect">
              <a:avLst/>
            </a:prstGeom>
            <a:solidFill>
              <a:schemeClr val="bg1">
                <a:alpha val="3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6" name="文本框 35"/>
            <p:cNvSpPr txBox="1"/>
            <p:nvPr/>
          </p:nvSpPr>
          <p:spPr>
            <a:xfrm>
              <a:off x="5184735" y="2346663"/>
              <a:ext cx="2214880" cy="58356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控制智能化</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855362" y="1780166"/>
            <a:ext cx="2877378" cy="992045"/>
            <a:chOff x="8603423" y="2177622"/>
            <a:chExt cx="2877378" cy="992045"/>
          </a:xfrm>
        </p:grpSpPr>
        <p:sp>
          <p:nvSpPr>
            <p:cNvPr id="38" name="矩形 37"/>
            <p:cNvSpPr/>
            <p:nvPr/>
          </p:nvSpPr>
          <p:spPr>
            <a:xfrm>
              <a:off x="8603423" y="2177622"/>
              <a:ext cx="2877378" cy="992045"/>
            </a:xfrm>
            <a:prstGeom prst="rect">
              <a:avLst/>
            </a:prstGeom>
            <a:solidFill>
              <a:schemeClr val="bg1">
                <a:alpha val="3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39" name="文本框 38"/>
            <p:cNvSpPr txBox="1"/>
            <p:nvPr/>
          </p:nvSpPr>
          <p:spPr>
            <a:xfrm>
              <a:off x="9023243" y="2301825"/>
              <a:ext cx="1808480" cy="583565"/>
            </a:xfrm>
            <a:prstGeom prst="rect">
              <a:avLst/>
            </a:prstGeom>
            <a:noFill/>
          </p:spPr>
          <p:txBody>
            <a:bodyPr wrap="none" rtlCol="0">
              <a:spAutoFit/>
            </a:bodyPr>
            <a:lstStyle/>
            <a:p>
              <a:r>
                <a:rPr lang="zh-CN" altLang="en-US" sz="3200" b="1" dirty="0">
                  <a:solidFill>
                    <a:srgbClr val="FFFFFF"/>
                  </a:solidFill>
                  <a:latin typeface="微软雅黑" panose="020B0503020204020204" pitchFamily="34" charset="-122"/>
                  <a:ea typeface="微软雅黑" panose="020B0503020204020204" pitchFamily="34" charset="-122"/>
                </a:rPr>
                <a:t>技术积累</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sp>
        <p:nvSpPr>
          <p:cNvPr id="40" name="矩形 39"/>
          <p:cNvSpPr>
            <a:spLocks noChangeArrowheads="1"/>
          </p:cNvSpPr>
          <p:nvPr/>
        </p:nvSpPr>
        <p:spPr bwMode="auto">
          <a:xfrm>
            <a:off x="852840" y="4493007"/>
            <a:ext cx="2953749"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a:solidFill>
                  <a:schemeClr val="bg1"/>
                </a:solidFill>
                <a:sym typeface="微软雅黑" panose="020B0503020204020204" pitchFamily="34" charset="-122"/>
              </a:rPr>
              <a:t>符合国家推进产业智能化升级的政策</a:t>
            </a:r>
            <a:endParaRPr lang="zh-CN" altLang="en-US" sz="2400" dirty="0">
              <a:solidFill>
                <a:schemeClr val="bg1"/>
              </a:solidFill>
              <a:sym typeface="微软雅黑" panose="020B0503020204020204" pitchFamily="34" charset="-122"/>
            </a:endParaRPr>
          </a:p>
        </p:txBody>
      </p:sp>
      <p:sp>
        <p:nvSpPr>
          <p:cNvPr id="41" name="矩形 47"/>
          <p:cNvSpPr>
            <a:spLocks noChangeArrowheads="1"/>
          </p:cNvSpPr>
          <p:nvPr/>
        </p:nvSpPr>
        <p:spPr bwMode="auto">
          <a:xfrm>
            <a:off x="4639416" y="4493007"/>
            <a:ext cx="2953749" cy="186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a:solidFill>
                  <a:schemeClr val="bg1"/>
                </a:solidFill>
                <a:sym typeface="微软雅黑" panose="020B0503020204020204" pitchFamily="34" charset="-122"/>
              </a:rPr>
              <a:t>为现有望远镜的控制系统从自动化向智能化过渡，提供理论和技术的支持</a:t>
            </a:r>
            <a:endParaRPr lang="zh-CN" altLang="en-US" sz="2400" dirty="0">
              <a:solidFill>
                <a:schemeClr val="bg1"/>
              </a:solidFill>
              <a:sym typeface="微软雅黑" panose="020B0503020204020204" pitchFamily="34" charset="-122"/>
            </a:endParaRPr>
          </a:p>
        </p:txBody>
      </p:sp>
      <p:sp>
        <p:nvSpPr>
          <p:cNvPr id="42" name="矩形 47"/>
          <p:cNvSpPr>
            <a:spLocks noChangeArrowheads="1"/>
          </p:cNvSpPr>
          <p:nvPr/>
        </p:nvSpPr>
        <p:spPr bwMode="auto">
          <a:xfrm>
            <a:off x="8359170" y="4493007"/>
            <a:ext cx="2953749" cy="186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2400" dirty="0">
                <a:solidFill>
                  <a:schemeClr val="bg1"/>
                </a:solidFill>
                <a:sym typeface="微软雅黑" panose="020B0503020204020204" pitchFamily="34" charset="-122"/>
              </a:rPr>
              <a:t>为中国下一代大型天文光学望远镜的设计，运行的智能化发展提供先导研究</a:t>
            </a:r>
            <a:endParaRPr lang="zh-CN" altLang="en-US" sz="2400" dirty="0">
              <a:solidFill>
                <a:schemeClr val="bg1"/>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bldLst>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1287780" y="4426207"/>
            <a:ext cx="10155555" cy="1661918"/>
          </a:xfrm>
          <a:prstGeom prst="roundRect">
            <a:avLst>
              <a:gd name="adj" fmla="val 23381"/>
            </a:avLst>
          </a:prstGeom>
          <a:solidFill>
            <a:srgbClr val="000711">
              <a:alpha val="56000"/>
            </a:srgbClr>
          </a:solidFill>
        </p:spPr>
        <p:txBody>
          <a:bodyPr wrap="square" anchor="ctr">
            <a:spAutoFit/>
          </a:bodyPr>
          <a:lstStyle/>
          <a:p>
            <a:pPr algn="ctr"/>
            <a:r>
              <a:rPr lang="zh-CN" altLang="en-US" sz="44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项目的研究内容、研究目标以及拟解决的关键问题</a:t>
            </a:r>
            <a:endParaRPr lang="zh-CN" altLang="en-US" sz="4400" dirty="0" smtClean="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1" name="图片 50"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885873"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060" y="2460625"/>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248" y="2460625"/>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descr="4.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8842158"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descr="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64345" y="2466350"/>
            <a:ext cx="3413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86533" y="2466350"/>
            <a:ext cx="341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4101109" y="1534507"/>
            <a:ext cx="3718882" cy="3712786"/>
          </a:xfrm>
          <a:prstGeom prst="rect">
            <a:avLst/>
          </a:prstGeom>
        </p:spPr>
      </p:pic>
      <p:pic>
        <p:nvPicPr>
          <p:cNvPr id="3" name="图片 2"/>
          <p:cNvPicPr>
            <a:picLocks noChangeAspect="1"/>
          </p:cNvPicPr>
          <p:nvPr/>
        </p:nvPicPr>
        <p:blipFill>
          <a:blip r:embed="rId5"/>
          <a:stretch>
            <a:fillRect/>
          </a:stretch>
        </p:blipFill>
        <p:spPr>
          <a:xfrm>
            <a:off x="12645797" y="1534507"/>
            <a:ext cx="3712786" cy="3712786"/>
          </a:xfrm>
          <a:prstGeom prst="rect">
            <a:avLst/>
          </a:prstGeom>
        </p:spPr>
      </p:pic>
      <p:grpSp>
        <p:nvGrpSpPr>
          <p:cNvPr id="5" name="组合 4"/>
          <p:cNvGrpSpPr/>
          <p:nvPr/>
        </p:nvGrpSpPr>
        <p:grpSpPr>
          <a:xfrm>
            <a:off x="4424363" y="1569734"/>
            <a:ext cx="3332239" cy="2206929"/>
            <a:chOff x="4424363" y="1569734"/>
            <a:chExt cx="3332239" cy="2206929"/>
          </a:xfrm>
        </p:grpSpPr>
        <p:grpSp>
          <p:nvGrpSpPr>
            <p:cNvPr id="12" name="组合 11"/>
            <p:cNvGrpSpPr/>
            <p:nvPr/>
          </p:nvGrpSpPr>
          <p:grpSpPr>
            <a:xfrm>
              <a:off x="4424363" y="1649412"/>
              <a:ext cx="1558925" cy="2127251"/>
              <a:chOff x="4424363" y="1649412"/>
              <a:chExt cx="1558925" cy="2127251"/>
            </a:xfrm>
          </p:grpSpPr>
          <p:sp>
            <p:nvSpPr>
              <p:cNvPr id="13" name="Freeform 22"/>
              <p:cNvSpPr/>
              <p:nvPr/>
            </p:nvSpPr>
            <p:spPr bwMode="auto">
              <a:xfrm>
                <a:off x="5191125" y="1671638"/>
                <a:ext cx="23812" cy="2070100"/>
              </a:xfrm>
              <a:custGeom>
                <a:avLst/>
                <a:gdLst>
                  <a:gd name="T0" fmla="*/ 1 w 2"/>
                  <a:gd name="T1" fmla="*/ 179 h 179"/>
                  <a:gd name="T2" fmla="*/ 0 w 2"/>
                  <a:gd name="T3" fmla="*/ 178 h 179"/>
                  <a:gd name="T4" fmla="*/ 0 w 2"/>
                  <a:gd name="T5" fmla="*/ 1 h 179"/>
                  <a:gd name="T6" fmla="*/ 1 w 2"/>
                  <a:gd name="T7" fmla="*/ 0 h 179"/>
                  <a:gd name="T8" fmla="*/ 2 w 2"/>
                  <a:gd name="T9" fmla="*/ 1 h 179"/>
                  <a:gd name="T10" fmla="*/ 2 w 2"/>
                  <a:gd name="T11" fmla="*/ 178 h 179"/>
                  <a:gd name="T12" fmla="*/ 1 w 2"/>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2" h="179">
                    <a:moveTo>
                      <a:pt x="1" y="179"/>
                    </a:moveTo>
                    <a:cubicBezTo>
                      <a:pt x="0" y="179"/>
                      <a:pt x="0" y="179"/>
                      <a:pt x="0" y="178"/>
                    </a:cubicBezTo>
                    <a:cubicBezTo>
                      <a:pt x="0" y="1"/>
                      <a:pt x="0" y="1"/>
                      <a:pt x="0" y="1"/>
                    </a:cubicBezTo>
                    <a:cubicBezTo>
                      <a:pt x="0" y="1"/>
                      <a:pt x="0" y="0"/>
                      <a:pt x="1" y="0"/>
                    </a:cubicBezTo>
                    <a:cubicBezTo>
                      <a:pt x="1" y="0"/>
                      <a:pt x="2" y="1"/>
                      <a:pt x="2" y="1"/>
                    </a:cubicBezTo>
                    <a:cubicBezTo>
                      <a:pt x="2" y="178"/>
                      <a:pt x="2" y="178"/>
                      <a:pt x="2" y="178"/>
                    </a:cubicBezTo>
                    <a:cubicBezTo>
                      <a:pt x="2" y="179"/>
                      <a:pt x="1" y="179"/>
                      <a:pt x="1" y="17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3"/>
              <p:cNvSpPr/>
              <p:nvPr/>
            </p:nvSpPr>
            <p:spPr bwMode="auto">
              <a:xfrm>
                <a:off x="4679950" y="1925638"/>
                <a:ext cx="1209675" cy="1203325"/>
              </a:xfrm>
              <a:custGeom>
                <a:avLst/>
                <a:gdLst>
                  <a:gd name="T0" fmla="*/ 103 w 104"/>
                  <a:gd name="T1" fmla="*/ 104 h 104"/>
                  <a:gd name="T2" fmla="*/ 102 w 104"/>
                  <a:gd name="T3" fmla="*/ 103 h 104"/>
                  <a:gd name="T4" fmla="*/ 1 w 104"/>
                  <a:gd name="T5" fmla="*/ 2 h 104"/>
                  <a:gd name="T6" fmla="*/ 1 w 104"/>
                  <a:gd name="T7" fmla="*/ 1 h 104"/>
                  <a:gd name="T8" fmla="*/ 2 w 104"/>
                  <a:gd name="T9" fmla="*/ 1 h 104"/>
                  <a:gd name="T10" fmla="*/ 104 w 104"/>
                  <a:gd name="T11" fmla="*/ 102 h 104"/>
                  <a:gd name="T12" fmla="*/ 104 w 104"/>
                  <a:gd name="T13" fmla="*/ 103 h 104"/>
                  <a:gd name="T14" fmla="*/ 103 w 104"/>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103" y="104"/>
                    </a:moveTo>
                    <a:cubicBezTo>
                      <a:pt x="103" y="104"/>
                      <a:pt x="102" y="104"/>
                      <a:pt x="102" y="103"/>
                    </a:cubicBezTo>
                    <a:cubicBezTo>
                      <a:pt x="1" y="2"/>
                      <a:pt x="1" y="2"/>
                      <a:pt x="1" y="2"/>
                    </a:cubicBezTo>
                    <a:cubicBezTo>
                      <a:pt x="0" y="1"/>
                      <a:pt x="0" y="1"/>
                      <a:pt x="1" y="1"/>
                    </a:cubicBezTo>
                    <a:cubicBezTo>
                      <a:pt x="1" y="0"/>
                      <a:pt x="2" y="0"/>
                      <a:pt x="2" y="1"/>
                    </a:cubicBezTo>
                    <a:cubicBezTo>
                      <a:pt x="104" y="102"/>
                      <a:pt x="104" y="102"/>
                      <a:pt x="104" y="102"/>
                    </a:cubicBezTo>
                    <a:cubicBezTo>
                      <a:pt x="104" y="102"/>
                      <a:pt x="104" y="103"/>
                      <a:pt x="104" y="103"/>
                    </a:cubicBezTo>
                    <a:cubicBezTo>
                      <a:pt x="103" y="104"/>
                      <a:pt x="103" y="104"/>
                      <a:pt x="103" y="10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4"/>
              <p:cNvSpPr/>
              <p:nvPr/>
            </p:nvSpPr>
            <p:spPr bwMode="auto">
              <a:xfrm>
                <a:off x="5191125" y="3106738"/>
                <a:ext cx="698500" cy="635000"/>
              </a:xfrm>
              <a:custGeom>
                <a:avLst/>
                <a:gdLst>
                  <a:gd name="T0" fmla="*/ 1 w 60"/>
                  <a:gd name="T1" fmla="*/ 55 h 55"/>
                  <a:gd name="T2" fmla="*/ 0 w 60"/>
                  <a:gd name="T3" fmla="*/ 55 h 55"/>
                  <a:gd name="T4" fmla="*/ 0 w 60"/>
                  <a:gd name="T5" fmla="*/ 54 h 55"/>
                  <a:gd name="T6" fmla="*/ 58 w 60"/>
                  <a:gd name="T7" fmla="*/ 0 h 55"/>
                  <a:gd name="T8" fmla="*/ 60 w 60"/>
                  <a:gd name="T9" fmla="*/ 0 h 55"/>
                  <a:gd name="T10" fmla="*/ 60 w 60"/>
                  <a:gd name="T11" fmla="*/ 1 h 55"/>
                  <a:gd name="T12" fmla="*/ 1 w 60"/>
                  <a:gd name="T13" fmla="*/ 55 h 55"/>
                  <a:gd name="T14" fmla="*/ 1 w 60"/>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5">
                    <a:moveTo>
                      <a:pt x="1" y="55"/>
                    </a:moveTo>
                    <a:cubicBezTo>
                      <a:pt x="0" y="55"/>
                      <a:pt x="0" y="55"/>
                      <a:pt x="0" y="55"/>
                    </a:cubicBezTo>
                    <a:cubicBezTo>
                      <a:pt x="0" y="55"/>
                      <a:pt x="0" y="54"/>
                      <a:pt x="0" y="54"/>
                    </a:cubicBezTo>
                    <a:cubicBezTo>
                      <a:pt x="58" y="0"/>
                      <a:pt x="58" y="0"/>
                      <a:pt x="58" y="0"/>
                    </a:cubicBezTo>
                    <a:cubicBezTo>
                      <a:pt x="59" y="0"/>
                      <a:pt x="59" y="0"/>
                      <a:pt x="60" y="0"/>
                    </a:cubicBezTo>
                    <a:cubicBezTo>
                      <a:pt x="60" y="1"/>
                      <a:pt x="60" y="1"/>
                      <a:pt x="60" y="1"/>
                    </a:cubicBezTo>
                    <a:cubicBezTo>
                      <a:pt x="1" y="55"/>
                      <a:pt x="1" y="55"/>
                      <a:pt x="1" y="55"/>
                    </a:cubicBezTo>
                    <a:cubicBezTo>
                      <a:pt x="1" y="55"/>
                      <a:pt x="1" y="55"/>
                      <a:pt x="1" y="5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
              <p:cNvSpPr/>
              <p:nvPr/>
            </p:nvSpPr>
            <p:spPr bwMode="auto">
              <a:xfrm>
                <a:off x="5191125" y="1671638"/>
                <a:ext cx="698500" cy="1457325"/>
              </a:xfrm>
              <a:custGeom>
                <a:avLst/>
                <a:gdLst>
                  <a:gd name="T0" fmla="*/ 59 w 60"/>
                  <a:gd name="T1" fmla="*/ 126 h 126"/>
                  <a:gd name="T2" fmla="*/ 58 w 60"/>
                  <a:gd name="T3" fmla="*/ 125 h 126"/>
                  <a:gd name="T4" fmla="*/ 0 w 60"/>
                  <a:gd name="T5" fmla="*/ 2 h 126"/>
                  <a:gd name="T6" fmla="*/ 0 w 60"/>
                  <a:gd name="T7" fmla="*/ 1 h 126"/>
                  <a:gd name="T8" fmla="*/ 1 w 60"/>
                  <a:gd name="T9" fmla="*/ 1 h 126"/>
                  <a:gd name="T10" fmla="*/ 60 w 60"/>
                  <a:gd name="T11" fmla="*/ 124 h 126"/>
                  <a:gd name="T12" fmla="*/ 59 w 60"/>
                  <a:gd name="T13" fmla="*/ 126 h 126"/>
                  <a:gd name="T14" fmla="*/ 59 w 60"/>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26">
                    <a:moveTo>
                      <a:pt x="59" y="126"/>
                    </a:moveTo>
                    <a:cubicBezTo>
                      <a:pt x="59" y="126"/>
                      <a:pt x="58" y="126"/>
                      <a:pt x="58" y="125"/>
                    </a:cubicBezTo>
                    <a:cubicBezTo>
                      <a:pt x="0" y="2"/>
                      <a:pt x="0" y="2"/>
                      <a:pt x="0" y="2"/>
                    </a:cubicBezTo>
                    <a:cubicBezTo>
                      <a:pt x="0" y="1"/>
                      <a:pt x="0" y="1"/>
                      <a:pt x="0" y="1"/>
                    </a:cubicBezTo>
                    <a:cubicBezTo>
                      <a:pt x="1" y="0"/>
                      <a:pt x="1" y="1"/>
                      <a:pt x="1" y="1"/>
                    </a:cubicBezTo>
                    <a:cubicBezTo>
                      <a:pt x="60" y="124"/>
                      <a:pt x="60" y="124"/>
                      <a:pt x="60" y="124"/>
                    </a:cubicBezTo>
                    <a:cubicBezTo>
                      <a:pt x="60" y="125"/>
                      <a:pt x="60" y="125"/>
                      <a:pt x="59" y="126"/>
                    </a:cubicBezTo>
                    <a:cubicBezTo>
                      <a:pt x="59" y="126"/>
                      <a:pt x="59" y="126"/>
                      <a:pt x="59" y="12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6"/>
              <p:cNvSpPr/>
              <p:nvPr/>
            </p:nvSpPr>
            <p:spPr bwMode="auto">
              <a:xfrm>
                <a:off x="5191125" y="1925638"/>
                <a:ext cx="523875" cy="1816100"/>
              </a:xfrm>
              <a:custGeom>
                <a:avLst/>
                <a:gdLst>
                  <a:gd name="T0" fmla="*/ 1 w 45"/>
                  <a:gd name="T1" fmla="*/ 157 h 157"/>
                  <a:gd name="T2" fmla="*/ 0 w 45"/>
                  <a:gd name="T3" fmla="*/ 157 h 157"/>
                  <a:gd name="T4" fmla="*/ 0 w 45"/>
                  <a:gd name="T5" fmla="*/ 156 h 157"/>
                  <a:gd name="T6" fmla="*/ 43 w 45"/>
                  <a:gd name="T7" fmla="*/ 1 h 157"/>
                  <a:gd name="T8" fmla="*/ 44 w 45"/>
                  <a:gd name="T9" fmla="*/ 0 h 157"/>
                  <a:gd name="T10" fmla="*/ 45 w 45"/>
                  <a:gd name="T11" fmla="*/ 1 h 157"/>
                  <a:gd name="T12" fmla="*/ 2 w 45"/>
                  <a:gd name="T13" fmla="*/ 157 h 157"/>
                  <a:gd name="T14" fmla="*/ 1 w 4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57">
                    <a:moveTo>
                      <a:pt x="1" y="157"/>
                    </a:moveTo>
                    <a:cubicBezTo>
                      <a:pt x="1" y="157"/>
                      <a:pt x="0" y="157"/>
                      <a:pt x="0" y="157"/>
                    </a:cubicBezTo>
                    <a:cubicBezTo>
                      <a:pt x="0" y="157"/>
                      <a:pt x="0" y="157"/>
                      <a:pt x="0" y="156"/>
                    </a:cubicBezTo>
                    <a:cubicBezTo>
                      <a:pt x="43" y="1"/>
                      <a:pt x="43" y="1"/>
                      <a:pt x="43" y="1"/>
                    </a:cubicBezTo>
                    <a:cubicBezTo>
                      <a:pt x="43" y="0"/>
                      <a:pt x="44" y="0"/>
                      <a:pt x="44" y="0"/>
                    </a:cubicBezTo>
                    <a:cubicBezTo>
                      <a:pt x="45" y="0"/>
                      <a:pt x="45" y="1"/>
                      <a:pt x="45" y="1"/>
                    </a:cubicBezTo>
                    <a:cubicBezTo>
                      <a:pt x="2" y="157"/>
                      <a:pt x="2" y="157"/>
                      <a:pt x="2" y="157"/>
                    </a:cubicBezTo>
                    <a:cubicBezTo>
                      <a:pt x="1" y="157"/>
                      <a:pt x="1" y="157"/>
                      <a:pt x="1" y="15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7"/>
              <p:cNvSpPr>
                <a:spLocks noEditPoints="1"/>
              </p:cNvSpPr>
              <p:nvPr/>
            </p:nvSpPr>
            <p:spPr bwMode="auto">
              <a:xfrm>
                <a:off x="4424363" y="1649412"/>
                <a:ext cx="1558925" cy="2127251"/>
              </a:xfrm>
              <a:custGeom>
                <a:avLst/>
                <a:gdLst>
                  <a:gd name="T0" fmla="*/ 67 w 134"/>
                  <a:gd name="T1" fmla="*/ 184 h 184"/>
                  <a:gd name="T2" fmla="*/ 36 w 134"/>
                  <a:gd name="T3" fmla="*/ 175 h 184"/>
                  <a:gd name="T4" fmla="*/ 16 w 134"/>
                  <a:gd name="T5" fmla="*/ 153 h 184"/>
                  <a:gd name="T6" fmla="*/ 4 w 134"/>
                  <a:gd name="T7" fmla="*/ 124 h 184"/>
                  <a:gd name="T8" fmla="*/ 0 w 134"/>
                  <a:gd name="T9" fmla="*/ 91 h 184"/>
                  <a:gd name="T10" fmla="*/ 4 w 134"/>
                  <a:gd name="T11" fmla="*/ 58 h 184"/>
                  <a:gd name="T12" fmla="*/ 16 w 134"/>
                  <a:gd name="T13" fmla="*/ 29 h 184"/>
                  <a:gd name="T14" fmla="*/ 37 w 134"/>
                  <a:gd name="T15" fmla="*/ 8 h 184"/>
                  <a:gd name="T16" fmla="*/ 67 w 134"/>
                  <a:gd name="T17" fmla="*/ 0 h 184"/>
                  <a:gd name="T18" fmla="*/ 96 w 134"/>
                  <a:gd name="T19" fmla="*/ 8 h 184"/>
                  <a:gd name="T20" fmla="*/ 117 w 134"/>
                  <a:gd name="T21" fmla="*/ 29 h 184"/>
                  <a:gd name="T22" fmla="*/ 130 w 134"/>
                  <a:gd name="T23" fmla="*/ 58 h 184"/>
                  <a:gd name="T24" fmla="*/ 134 w 134"/>
                  <a:gd name="T25" fmla="*/ 91 h 184"/>
                  <a:gd name="T26" fmla="*/ 130 w 134"/>
                  <a:gd name="T27" fmla="*/ 124 h 184"/>
                  <a:gd name="T28" fmla="*/ 118 w 134"/>
                  <a:gd name="T29" fmla="*/ 153 h 184"/>
                  <a:gd name="T30" fmla="*/ 97 w 134"/>
                  <a:gd name="T31" fmla="*/ 175 h 184"/>
                  <a:gd name="T32" fmla="*/ 67 w 134"/>
                  <a:gd name="T33" fmla="*/ 184 h 184"/>
                  <a:gd name="T34" fmla="*/ 67 w 134"/>
                  <a:gd name="T35" fmla="*/ 7 h 184"/>
                  <a:gd name="T36" fmla="*/ 41 w 134"/>
                  <a:gd name="T37" fmla="*/ 14 h 184"/>
                  <a:gd name="T38" fmla="*/ 22 w 134"/>
                  <a:gd name="T39" fmla="*/ 33 h 184"/>
                  <a:gd name="T40" fmla="*/ 11 w 134"/>
                  <a:gd name="T41" fmla="*/ 60 h 184"/>
                  <a:gd name="T42" fmla="*/ 7 w 134"/>
                  <a:gd name="T43" fmla="*/ 91 h 184"/>
                  <a:gd name="T44" fmla="*/ 11 w 134"/>
                  <a:gd name="T45" fmla="*/ 122 h 184"/>
                  <a:gd name="T46" fmla="*/ 22 w 134"/>
                  <a:gd name="T47" fmla="*/ 150 h 184"/>
                  <a:gd name="T48" fmla="*/ 41 w 134"/>
                  <a:gd name="T49" fmla="*/ 169 h 184"/>
                  <a:gd name="T50" fmla="*/ 67 w 134"/>
                  <a:gd name="T51" fmla="*/ 177 h 184"/>
                  <a:gd name="T52" fmla="*/ 93 w 134"/>
                  <a:gd name="T53" fmla="*/ 169 h 184"/>
                  <a:gd name="T54" fmla="*/ 111 w 134"/>
                  <a:gd name="T55" fmla="*/ 150 h 184"/>
                  <a:gd name="T56" fmla="*/ 123 w 134"/>
                  <a:gd name="T57" fmla="*/ 122 h 184"/>
                  <a:gd name="T58" fmla="*/ 126 w 134"/>
                  <a:gd name="T59" fmla="*/ 91 h 184"/>
                  <a:gd name="T60" fmla="*/ 123 w 134"/>
                  <a:gd name="T61" fmla="*/ 60 h 184"/>
                  <a:gd name="T62" fmla="*/ 111 w 134"/>
                  <a:gd name="T63" fmla="*/ 33 h 184"/>
                  <a:gd name="T64" fmla="*/ 92 w 134"/>
                  <a:gd name="T65" fmla="*/ 14 h 184"/>
                  <a:gd name="T66" fmla="*/ 67 w 134"/>
                  <a:gd name="T6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84">
                    <a:moveTo>
                      <a:pt x="67" y="184"/>
                    </a:moveTo>
                    <a:cubicBezTo>
                      <a:pt x="55" y="184"/>
                      <a:pt x="45" y="181"/>
                      <a:pt x="36" y="175"/>
                    </a:cubicBezTo>
                    <a:cubicBezTo>
                      <a:pt x="28" y="170"/>
                      <a:pt x="21" y="162"/>
                      <a:pt x="16" y="153"/>
                    </a:cubicBezTo>
                    <a:cubicBezTo>
                      <a:pt x="10" y="145"/>
                      <a:pt x="6" y="135"/>
                      <a:pt x="4" y="124"/>
                    </a:cubicBezTo>
                    <a:cubicBezTo>
                      <a:pt x="1" y="113"/>
                      <a:pt x="0" y="102"/>
                      <a:pt x="0" y="91"/>
                    </a:cubicBezTo>
                    <a:cubicBezTo>
                      <a:pt x="0" y="80"/>
                      <a:pt x="1" y="69"/>
                      <a:pt x="4" y="58"/>
                    </a:cubicBezTo>
                    <a:cubicBezTo>
                      <a:pt x="6" y="48"/>
                      <a:pt x="10" y="38"/>
                      <a:pt x="16" y="29"/>
                    </a:cubicBezTo>
                    <a:cubicBezTo>
                      <a:pt x="21" y="20"/>
                      <a:pt x="29" y="13"/>
                      <a:pt x="37" y="8"/>
                    </a:cubicBezTo>
                    <a:cubicBezTo>
                      <a:pt x="45" y="2"/>
                      <a:pt x="55" y="0"/>
                      <a:pt x="67" y="0"/>
                    </a:cubicBezTo>
                    <a:cubicBezTo>
                      <a:pt x="78" y="0"/>
                      <a:pt x="88" y="2"/>
                      <a:pt x="96" y="8"/>
                    </a:cubicBezTo>
                    <a:cubicBezTo>
                      <a:pt x="105" y="13"/>
                      <a:pt x="112" y="20"/>
                      <a:pt x="117" y="29"/>
                    </a:cubicBezTo>
                    <a:cubicBezTo>
                      <a:pt x="123" y="38"/>
                      <a:pt x="127" y="48"/>
                      <a:pt x="130" y="58"/>
                    </a:cubicBezTo>
                    <a:cubicBezTo>
                      <a:pt x="132" y="69"/>
                      <a:pt x="134" y="80"/>
                      <a:pt x="134" y="91"/>
                    </a:cubicBezTo>
                    <a:cubicBezTo>
                      <a:pt x="134" y="102"/>
                      <a:pt x="132" y="113"/>
                      <a:pt x="130" y="124"/>
                    </a:cubicBezTo>
                    <a:cubicBezTo>
                      <a:pt x="127" y="135"/>
                      <a:pt x="123" y="145"/>
                      <a:pt x="118" y="153"/>
                    </a:cubicBezTo>
                    <a:cubicBezTo>
                      <a:pt x="112" y="162"/>
                      <a:pt x="105" y="170"/>
                      <a:pt x="97" y="175"/>
                    </a:cubicBezTo>
                    <a:cubicBezTo>
                      <a:pt x="88" y="181"/>
                      <a:pt x="78" y="184"/>
                      <a:pt x="67" y="184"/>
                    </a:cubicBezTo>
                    <a:close/>
                    <a:moveTo>
                      <a:pt x="67" y="7"/>
                    </a:moveTo>
                    <a:cubicBezTo>
                      <a:pt x="57" y="7"/>
                      <a:pt x="48" y="9"/>
                      <a:pt x="41" y="14"/>
                    </a:cubicBezTo>
                    <a:cubicBezTo>
                      <a:pt x="33" y="19"/>
                      <a:pt x="27" y="25"/>
                      <a:pt x="22" y="33"/>
                    </a:cubicBezTo>
                    <a:cubicBezTo>
                      <a:pt x="17" y="41"/>
                      <a:pt x="13" y="50"/>
                      <a:pt x="11" y="60"/>
                    </a:cubicBezTo>
                    <a:cubicBezTo>
                      <a:pt x="8" y="70"/>
                      <a:pt x="7" y="81"/>
                      <a:pt x="7" y="91"/>
                    </a:cubicBezTo>
                    <a:cubicBezTo>
                      <a:pt x="7" y="101"/>
                      <a:pt x="8" y="112"/>
                      <a:pt x="11" y="122"/>
                    </a:cubicBezTo>
                    <a:cubicBezTo>
                      <a:pt x="13" y="132"/>
                      <a:pt x="17" y="141"/>
                      <a:pt x="22" y="150"/>
                    </a:cubicBezTo>
                    <a:cubicBezTo>
                      <a:pt x="27" y="158"/>
                      <a:pt x="33" y="164"/>
                      <a:pt x="41" y="169"/>
                    </a:cubicBezTo>
                    <a:cubicBezTo>
                      <a:pt x="48" y="174"/>
                      <a:pt x="57" y="177"/>
                      <a:pt x="67" y="177"/>
                    </a:cubicBezTo>
                    <a:cubicBezTo>
                      <a:pt x="76" y="177"/>
                      <a:pt x="85" y="174"/>
                      <a:pt x="93" y="169"/>
                    </a:cubicBezTo>
                    <a:cubicBezTo>
                      <a:pt x="100" y="164"/>
                      <a:pt x="106" y="158"/>
                      <a:pt x="111" y="150"/>
                    </a:cubicBezTo>
                    <a:cubicBezTo>
                      <a:pt x="116" y="141"/>
                      <a:pt x="120" y="132"/>
                      <a:pt x="123" y="122"/>
                    </a:cubicBezTo>
                    <a:cubicBezTo>
                      <a:pt x="125" y="112"/>
                      <a:pt x="126" y="101"/>
                      <a:pt x="126" y="91"/>
                    </a:cubicBezTo>
                    <a:cubicBezTo>
                      <a:pt x="126" y="81"/>
                      <a:pt x="125" y="70"/>
                      <a:pt x="123" y="60"/>
                    </a:cubicBezTo>
                    <a:cubicBezTo>
                      <a:pt x="120" y="50"/>
                      <a:pt x="116" y="41"/>
                      <a:pt x="111" y="33"/>
                    </a:cubicBezTo>
                    <a:cubicBezTo>
                      <a:pt x="106" y="25"/>
                      <a:pt x="100" y="19"/>
                      <a:pt x="92" y="14"/>
                    </a:cubicBezTo>
                    <a:cubicBezTo>
                      <a:pt x="85" y="9"/>
                      <a:pt x="77" y="7"/>
                      <a:pt x="67"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8"/>
              <p:cNvSpPr>
                <a:spLocks noChangeArrowheads="1"/>
              </p:cNvSpPr>
              <p:nvPr/>
            </p:nvSpPr>
            <p:spPr bwMode="auto">
              <a:xfrm>
                <a:off x="5145088" y="2389188"/>
                <a:ext cx="115887"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9"/>
              <p:cNvSpPr>
                <a:spLocks noChangeArrowheads="1"/>
              </p:cNvSpPr>
              <p:nvPr/>
            </p:nvSpPr>
            <p:spPr bwMode="auto">
              <a:xfrm>
                <a:off x="5505450" y="2389188"/>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30"/>
              <p:cNvSpPr>
                <a:spLocks noChangeArrowheads="1"/>
              </p:cNvSpPr>
              <p:nvPr/>
            </p:nvSpPr>
            <p:spPr bwMode="auto">
              <a:xfrm>
                <a:off x="5424488" y="2667000"/>
                <a:ext cx="115887"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31"/>
              <p:cNvSpPr>
                <a:spLocks noChangeArrowheads="1"/>
              </p:cNvSpPr>
              <p:nvPr/>
            </p:nvSpPr>
            <p:spPr bwMode="auto">
              <a:xfrm>
                <a:off x="4876800" y="3198813"/>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32"/>
              <p:cNvSpPr>
                <a:spLocks noChangeArrowheads="1"/>
              </p:cNvSpPr>
              <p:nvPr/>
            </p:nvSpPr>
            <p:spPr bwMode="auto">
              <a:xfrm>
                <a:off x="5481638" y="3371850"/>
                <a:ext cx="117475"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33"/>
              <p:cNvSpPr>
                <a:spLocks noChangeArrowheads="1"/>
              </p:cNvSpPr>
              <p:nvPr/>
            </p:nvSpPr>
            <p:spPr bwMode="auto">
              <a:xfrm>
                <a:off x="4819650" y="2076450"/>
                <a:ext cx="115887"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7" name="组合 96"/>
            <p:cNvGrpSpPr/>
            <p:nvPr/>
          </p:nvGrpSpPr>
          <p:grpSpPr>
            <a:xfrm>
              <a:off x="6274464" y="1569734"/>
              <a:ext cx="1482138" cy="2183419"/>
              <a:chOff x="3719513" y="3386138"/>
              <a:chExt cx="473075" cy="696913"/>
            </a:xfrm>
          </p:grpSpPr>
          <p:sp>
            <p:nvSpPr>
              <p:cNvPr id="98" name="Freeform 32"/>
              <p:cNvSpPr/>
              <p:nvPr/>
            </p:nvSpPr>
            <p:spPr bwMode="auto">
              <a:xfrm>
                <a:off x="3727451" y="3652838"/>
                <a:ext cx="450850" cy="7938"/>
              </a:xfrm>
              <a:custGeom>
                <a:avLst/>
                <a:gdLst>
                  <a:gd name="T0" fmla="*/ 116 w 117"/>
                  <a:gd name="T1" fmla="*/ 2 h 2"/>
                  <a:gd name="T2" fmla="*/ 1 w 117"/>
                  <a:gd name="T3" fmla="*/ 2 h 2"/>
                  <a:gd name="T4" fmla="*/ 0 w 117"/>
                  <a:gd name="T5" fmla="*/ 1 h 2"/>
                  <a:gd name="T6" fmla="*/ 1 w 117"/>
                  <a:gd name="T7" fmla="*/ 0 h 2"/>
                  <a:gd name="T8" fmla="*/ 116 w 117"/>
                  <a:gd name="T9" fmla="*/ 0 h 2"/>
                  <a:gd name="T10" fmla="*/ 117 w 117"/>
                  <a:gd name="T11" fmla="*/ 1 h 2"/>
                  <a:gd name="T12" fmla="*/ 116 w 11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17" h="2">
                    <a:moveTo>
                      <a:pt x="116" y="2"/>
                    </a:moveTo>
                    <a:cubicBezTo>
                      <a:pt x="1" y="2"/>
                      <a:pt x="1" y="2"/>
                      <a:pt x="1" y="2"/>
                    </a:cubicBezTo>
                    <a:cubicBezTo>
                      <a:pt x="1" y="2"/>
                      <a:pt x="0" y="2"/>
                      <a:pt x="0" y="1"/>
                    </a:cubicBezTo>
                    <a:cubicBezTo>
                      <a:pt x="0" y="1"/>
                      <a:pt x="1" y="0"/>
                      <a:pt x="1" y="0"/>
                    </a:cubicBezTo>
                    <a:cubicBezTo>
                      <a:pt x="116" y="0"/>
                      <a:pt x="116" y="0"/>
                      <a:pt x="116" y="0"/>
                    </a:cubicBezTo>
                    <a:cubicBezTo>
                      <a:pt x="116" y="0"/>
                      <a:pt x="117" y="1"/>
                      <a:pt x="117" y="1"/>
                    </a:cubicBezTo>
                    <a:cubicBezTo>
                      <a:pt x="117" y="2"/>
                      <a:pt x="116" y="2"/>
                      <a:pt x="116" y="2"/>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3"/>
              <p:cNvSpPr/>
              <p:nvPr/>
            </p:nvSpPr>
            <p:spPr bwMode="auto">
              <a:xfrm>
                <a:off x="3927476" y="3405188"/>
                <a:ext cx="7938" cy="555625"/>
              </a:xfrm>
              <a:custGeom>
                <a:avLst/>
                <a:gdLst>
                  <a:gd name="T0" fmla="*/ 1 w 2"/>
                  <a:gd name="T1" fmla="*/ 146 h 146"/>
                  <a:gd name="T2" fmla="*/ 0 w 2"/>
                  <a:gd name="T3" fmla="*/ 145 h 146"/>
                  <a:gd name="T4" fmla="*/ 0 w 2"/>
                  <a:gd name="T5" fmla="*/ 1 h 146"/>
                  <a:gd name="T6" fmla="*/ 1 w 2"/>
                  <a:gd name="T7" fmla="*/ 0 h 146"/>
                  <a:gd name="T8" fmla="*/ 2 w 2"/>
                  <a:gd name="T9" fmla="*/ 1 h 146"/>
                  <a:gd name="T10" fmla="*/ 2 w 2"/>
                  <a:gd name="T11" fmla="*/ 145 h 146"/>
                  <a:gd name="T12" fmla="*/ 1 w 2"/>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2" h="146">
                    <a:moveTo>
                      <a:pt x="1" y="146"/>
                    </a:moveTo>
                    <a:cubicBezTo>
                      <a:pt x="1" y="146"/>
                      <a:pt x="0" y="145"/>
                      <a:pt x="0" y="145"/>
                    </a:cubicBezTo>
                    <a:cubicBezTo>
                      <a:pt x="0" y="1"/>
                      <a:pt x="0" y="1"/>
                      <a:pt x="0" y="1"/>
                    </a:cubicBezTo>
                    <a:cubicBezTo>
                      <a:pt x="0" y="0"/>
                      <a:pt x="1" y="0"/>
                      <a:pt x="1" y="0"/>
                    </a:cubicBezTo>
                    <a:cubicBezTo>
                      <a:pt x="2" y="0"/>
                      <a:pt x="2" y="0"/>
                      <a:pt x="2" y="1"/>
                    </a:cubicBezTo>
                    <a:cubicBezTo>
                      <a:pt x="2" y="145"/>
                      <a:pt x="2" y="145"/>
                      <a:pt x="2" y="145"/>
                    </a:cubicBezTo>
                    <a:cubicBezTo>
                      <a:pt x="2" y="145"/>
                      <a:pt x="2" y="146"/>
                      <a:pt x="1" y="14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4"/>
              <p:cNvSpPr/>
              <p:nvPr/>
            </p:nvSpPr>
            <p:spPr bwMode="auto">
              <a:xfrm>
                <a:off x="3732213" y="3552825"/>
                <a:ext cx="438150" cy="434975"/>
              </a:xfrm>
              <a:custGeom>
                <a:avLst/>
                <a:gdLst>
                  <a:gd name="T0" fmla="*/ 1 w 114"/>
                  <a:gd name="T1" fmla="*/ 114 h 114"/>
                  <a:gd name="T2" fmla="*/ 0 w 114"/>
                  <a:gd name="T3" fmla="*/ 114 h 114"/>
                  <a:gd name="T4" fmla="*/ 0 w 114"/>
                  <a:gd name="T5" fmla="*/ 113 h 114"/>
                  <a:gd name="T6" fmla="*/ 112 w 114"/>
                  <a:gd name="T7" fmla="*/ 0 h 114"/>
                  <a:gd name="T8" fmla="*/ 114 w 114"/>
                  <a:gd name="T9" fmla="*/ 0 h 114"/>
                  <a:gd name="T10" fmla="*/ 114 w 114"/>
                  <a:gd name="T11" fmla="*/ 1 h 114"/>
                  <a:gd name="T12" fmla="*/ 1 w 114"/>
                  <a:gd name="T13" fmla="*/ 114 h 114"/>
                  <a:gd name="T14" fmla="*/ 1 w 11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1" y="114"/>
                    </a:moveTo>
                    <a:cubicBezTo>
                      <a:pt x="0" y="114"/>
                      <a:pt x="0" y="114"/>
                      <a:pt x="0" y="114"/>
                    </a:cubicBezTo>
                    <a:cubicBezTo>
                      <a:pt x="0" y="114"/>
                      <a:pt x="0" y="113"/>
                      <a:pt x="0" y="113"/>
                    </a:cubicBezTo>
                    <a:cubicBezTo>
                      <a:pt x="112" y="0"/>
                      <a:pt x="112" y="0"/>
                      <a:pt x="112" y="0"/>
                    </a:cubicBezTo>
                    <a:cubicBezTo>
                      <a:pt x="113" y="0"/>
                      <a:pt x="113" y="0"/>
                      <a:pt x="114" y="0"/>
                    </a:cubicBezTo>
                    <a:cubicBezTo>
                      <a:pt x="114" y="1"/>
                      <a:pt x="114" y="1"/>
                      <a:pt x="114" y="1"/>
                    </a:cubicBezTo>
                    <a:cubicBezTo>
                      <a:pt x="1" y="114"/>
                      <a:pt x="1" y="114"/>
                      <a:pt x="1" y="114"/>
                    </a:cubicBezTo>
                    <a:cubicBezTo>
                      <a:pt x="1" y="114"/>
                      <a:pt x="1" y="114"/>
                      <a:pt x="1" y="11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5"/>
              <p:cNvSpPr/>
              <p:nvPr/>
            </p:nvSpPr>
            <p:spPr bwMode="auto">
              <a:xfrm>
                <a:off x="3727451" y="3552825"/>
                <a:ext cx="442913" cy="107950"/>
              </a:xfrm>
              <a:custGeom>
                <a:avLst/>
                <a:gdLst>
                  <a:gd name="T0" fmla="*/ 1 w 115"/>
                  <a:gd name="T1" fmla="*/ 28 h 28"/>
                  <a:gd name="T2" fmla="*/ 0 w 115"/>
                  <a:gd name="T3" fmla="*/ 28 h 28"/>
                  <a:gd name="T4" fmla="*/ 1 w 115"/>
                  <a:gd name="T5" fmla="*/ 27 h 28"/>
                  <a:gd name="T6" fmla="*/ 114 w 115"/>
                  <a:gd name="T7" fmla="*/ 0 h 28"/>
                  <a:gd name="T8" fmla="*/ 115 w 115"/>
                  <a:gd name="T9" fmla="*/ 1 h 28"/>
                  <a:gd name="T10" fmla="*/ 114 w 115"/>
                  <a:gd name="T11" fmla="*/ 2 h 28"/>
                  <a:gd name="T12" fmla="*/ 2 w 115"/>
                  <a:gd name="T13" fmla="*/ 28 h 28"/>
                  <a:gd name="T14" fmla="*/ 1 w 1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 y="28"/>
                    </a:moveTo>
                    <a:cubicBezTo>
                      <a:pt x="1" y="28"/>
                      <a:pt x="1" y="28"/>
                      <a:pt x="0" y="28"/>
                    </a:cubicBezTo>
                    <a:cubicBezTo>
                      <a:pt x="0" y="27"/>
                      <a:pt x="1" y="27"/>
                      <a:pt x="1" y="27"/>
                    </a:cubicBezTo>
                    <a:cubicBezTo>
                      <a:pt x="114" y="0"/>
                      <a:pt x="114" y="0"/>
                      <a:pt x="114" y="0"/>
                    </a:cubicBezTo>
                    <a:cubicBezTo>
                      <a:pt x="114" y="0"/>
                      <a:pt x="115" y="0"/>
                      <a:pt x="115" y="1"/>
                    </a:cubicBezTo>
                    <a:cubicBezTo>
                      <a:pt x="115" y="1"/>
                      <a:pt x="115" y="2"/>
                      <a:pt x="114" y="2"/>
                    </a:cubicBezTo>
                    <a:cubicBezTo>
                      <a:pt x="2" y="28"/>
                      <a:pt x="2" y="28"/>
                      <a:pt x="2" y="28"/>
                    </a:cubicBezTo>
                    <a:cubicBezTo>
                      <a:pt x="1" y="28"/>
                      <a:pt x="1" y="28"/>
                      <a:pt x="1" y="2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6"/>
              <p:cNvSpPr/>
              <p:nvPr/>
            </p:nvSpPr>
            <p:spPr bwMode="auto">
              <a:xfrm>
                <a:off x="3927476" y="3405188"/>
                <a:ext cx="250825" cy="255588"/>
              </a:xfrm>
              <a:custGeom>
                <a:avLst/>
                <a:gdLst>
                  <a:gd name="T0" fmla="*/ 64 w 65"/>
                  <a:gd name="T1" fmla="*/ 67 h 67"/>
                  <a:gd name="T2" fmla="*/ 63 w 65"/>
                  <a:gd name="T3" fmla="*/ 67 h 67"/>
                  <a:gd name="T4" fmla="*/ 1 w 65"/>
                  <a:gd name="T5" fmla="*/ 2 h 67"/>
                  <a:gd name="T6" fmla="*/ 1 w 65"/>
                  <a:gd name="T7" fmla="*/ 0 h 67"/>
                  <a:gd name="T8" fmla="*/ 2 w 65"/>
                  <a:gd name="T9" fmla="*/ 0 h 67"/>
                  <a:gd name="T10" fmla="*/ 65 w 65"/>
                  <a:gd name="T11" fmla="*/ 66 h 67"/>
                  <a:gd name="T12" fmla="*/ 64 w 65"/>
                  <a:gd name="T13" fmla="*/ 67 h 67"/>
                  <a:gd name="T14" fmla="*/ 64 w 65"/>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7">
                    <a:moveTo>
                      <a:pt x="64" y="67"/>
                    </a:moveTo>
                    <a:cubicBezTo>
                      <a:pt x="64" y="67"/>
                      <a:pt x="63" y="67"/>
                      <a:pt x="63" y="67"/>
                    </a:cubicBezTo>
                    <a:cubicBezTo>
                      <a:pt x="1" y="2"/>
                      <a:pt x="1" y="2"/>
                      <a:pt x="1" y="2"/>
                    </a:cubicBezTo>
                    <a:cubicBezTo>
                      <a:pt x="0" y="1"/>
                      <a:pt x="0" y="1"/>
                      <a:pt x="1" y="0"/>
                    </a:cubicBezTo>
                    <a:cubicBezTo>
                      <a:pt x="1" y="0"/>
                      <a:pt x="2" y="0"/>
                      <a:pt x="2" y="0"/>
                    </a:cubicBezTo>
                    <a:cubicBezTo>
                      <a:pt x="65" y="66"/>
                      <a:pt x="65" y="66"/>
                      <a:pt x="65" y="66"/>
                    </a:cubicBezTo>
                    <a:cubicBezTo>
                      <a:pt x="65" y="66"/>
                      <a:pt x="65" y="67"/>
                      <a:pt x="64" y="67"/>
                    </a:cubicBezTo>
                    <a:cubicBezTo>
                      <a:pt x="64" y="67"/>
                      <a:pt x="64" y="67"/>
                      <a:pt x="64" y="6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
              <p:cNvSpPr/>
              <p:nvPr/>
            </p:nvSpPr>
            <p:spPr bwMode="auto">
              <a:xfrm>
                <a:off x="3732213" y="3979863"/>
                <a:ext cx="446088" cy="95250"/>
              </a:xfrm>
              <a:custGeom>
                <a:avLst/>
                <a:gdLst>
                  <a:gd name="T0" fmla="*/ 115 w 116"/>
                  <a:gd name="T1" fmla="*/ 25 h 25"/>
                  <a:gd name="T2" fmla="*/ 115 w 116"/>
                  <a:gd name="T3" fmla="*/ 25 h 25"/>
                  <a:gd name="T4" fmla="*/ 0 w 116"/>
                  <a:gd name="T5" fmla="*/ 2 h 25"/>
                  <a:gd name="T6" fmla="*/ 0 w 116"/>
                  <a:gd name="T7" fmla="*/ 1 h 25"/>
                  <a:gd name="T8" fmla="*/ 1 w 116"/>
                  <a:gd name="T9" fmla="*/ 0 h 25"/>
                  <a:gd name="T10" fmla="*/ 116 w 116"/>
                  <a:gd name="T11" fmla="*/ 23 h 25"/>
                  <a:gd name="T12" fmla="*/ 116 w 116"/>
                  <a:gd name="T13" fmla="*/ 24 h 25"/>
                  <a:gd name="T14" fmla="*/ 115 w 11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15" y="25"/>
                    </a:moveTo>
                    <a:cubicBezTo>
                      <a:pt x="115" y="25"/>
                      <a:pt x="115" y="25"/>
                      <a:pt x="115" y="25"/>
                    </a:cubicBezTo>
                    <a:cubicBezTo>
                      <a:pt x="0" y="2"/>
                      <a:pt x="0" y="2"/>
                      <a:pt x="0" y="2"/>
                    </a:cubicBezTo>
                    <a:cubicBezTo>
                      <a:pt x="0" y="2"/>
                      <a:pt x="0" y="2"/>
                      <a:pt x="0" y="1"/>
                    </a:cubicBezTo>
                    <a:cubicBezTo>
                      <a:pt x="0" y="1"/>
                      <a:pt x="0" y="0"/>
                      <a:pt x="1" y="0"/>
                    </a:cubicBezTo>
                    <a:cubicBezTo>
                      <a:pt x="116" y="23"/>
                      <a:pt x="116" y="23"/>
                      <a:pt x="116" y="23"/>
                    </a:cubicBezTo>
                    <a:cubicBezTo>
                      <a:pt x="116" y="23"/>
                      <a:pt x="116" y="23"/>
                      <a:pt x="116" y="24"/>
                    </a:cubicBezTo>
                    <a:cubicBezTo>
                      <a:pt x="116" y="24"/>
                      <a:pt x="116" y="25"/>
                      <a:pt x="115" y="2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
              <p:cNvSpPr/>
              <p:nvPr/>
            </p:nvSpPr>
            <p:spPr bwMode="auto">
              <a:xfrm>
                <a:off x="3732213" y="3781425"/>
                <a:ext cx="203200" cy="293688"/>
              </a:xfrm>
              <a:custGeom>
                <a:avLst/>
                <a:gdLst>
                  <a:gd name="T0" fmla="*/ 1 w 53"/>
                  <a:gd name="T1" fmla="*/ 77 h 77"/>
                  <a:gd name="T2" fmla="*/ 0 w 53"/>
                  <a:gd name="T3" fmla="*/ 76 h 77"/>
                  <a:gd name="T4" fmla="*/ 0 w 53"/>
                  <a:gd name="T5" fmla="*/ 75 h 77"/>
                  <a:gd name="T6" fmla="*/ 52 w 53"/>
                  <a:gd name="T7" fmla="*/ 1 h 77"/>
                  <a:gd name="T8" fmla="*/ 53 w 53"/>
                  <a:gd name="T9" fmla="*/ 1 h 77"/>
                  <a:gd name="T10" fmla="*/ 53 w 53"/>
                  <a:gd name="T11" fmla="*/ 2 h 77"/>
                  <a:gd name="T12" fmla="*/ 1 w 53"/>
                  <a:gd name="T13" fmla="*/ 76 h 77"/>
                  <a:gd name="T14" fmla="*/ 1 w 53"/>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77">
                    <a:moveTo>
                      <a:pt x="1" y="77"/>
                    </a:moveTo>
                    <a:cubicBezTo>
                      <a:pt x="0" y="77"/>
                      <a:pt x="0" y="77"/>
                      <a:pt x="0" y="76"/>
                    </a:cubicBezTo>
                    <a:cubicBezTo>
                      <a:pt x="0" y="76"/>
                      <a:pt x="0" y="76"/>
                      <a:pt x="0" y="75"/>
                    </a:cubicBezTo>
                    <a:cubicBezTo>
                      <a:pt x="52" y="1"/>
                      <a:pt x="52" y="1"/>
                      <a:pt x="52" y="1"/>
                    </a:cubicBezTo>
                    <a:cubicBezTo>
                      <a:pt x="52" y="1"/>
                      <a:pt x="52" y="0"/>
                      <a:pt x="53" y="1"/>
                    </a:cubicBezTo>
                    <a:cubicBezTo>
                      <a:pt x="53" y="1"/>
                      <a:pt x="53" y="2"/>
                      <a:pt x="53" y="2"/>
                    </a:cubicBezTo>
                    <a:cubicBezTo>
                      <a:pt x="1" y="76"/>
                      <a:pt x="1" y="76"/>
                      <a:pt x="1" y="76"/>
                    </a:cubicBezTo>
                    <a:cubicBezTo>
                      <a:pt x="1" y="76"/>
                      <a:pt x="1" y="77"/>
                      <a:pt x="1" y="7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
              <p:cNvSpPr/>
              <p:nvPr/>
            </p:nvSpPr>
            <p:spPr bwMode="auto">
              <a:xfrm>
                <a:off x="3727451" y="3652838"/>
                <a:ext cx="207963" cy="136525"/>
              </a:xfrm>
              <a:custGeom>
                <a:avLst/>
                <a:gdLst>
                  <a:gd name="T0" fmla="*/ 53 w 54"/>
                  <a:gd name="T1" fmla="*/ 36 h 36"/>
                  <a:gd name="T2" fmla="*/ 53 w 54"/>
                  <a:gd name="T3" fmla="*/ 36 h 36"/>
                  <a:gd name="T4" fmla="*/ 1 w 54"/>
                  <a:gd name="T5" fmla="*/ 2 h 36"/>
                  <a:gd name="T6" fmla="*/ 1 w 54"/>
                  <a:gd name="T7" fmla="*/ 1 h 36"/>
                  <a:gd name="T8" fmla="*/ 2 w 54"/>
                  <a:gd name="T9" fmla="*/ 1 h 36"/>
                  <a:gd name="T10" fmla="*/ 54 w 54"/>
                  <a:gd name="T11" fmla="*/ 35 h 36"/>
                  <a:gd name="T12" fmla="*/ 54 w 54"/>
                  <a:gd name="T13" fmla="*/ 36 h 36"/>
                  <a:gd name="T14" fmla="*/ 53 w 5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6">
                    <a:moveTo>
                      <a:pt x="53" y="36"/>
                    </a:moveTo>
                    <a:cubicBezTo>
                      <a:pt x="53" y="36"/>
                      <a:pt x="53" y="36"/>
                      <a:pt x="53" y="36"/>
                    </a:cubicBezTo>
                    <a:cubicBezTo>
                      <a:pt x="1" y="2"/>
                      <a:pt x="1" y="2"/>
                      <a:pt x="1" y="2"/>
                    </a:cubicBezTo>
                    <a:cubicBezTo>
                      <a:pt x="0" y="2"/>
                      <a:pt x="0" y="1"/>
                      <a:pt x="1" y="1"/>
                    </a:cubicBezTo>
                    <a:cubicBezTo>
                      <a:pt x="1" y="0"/>
                      <a:pt x="1" y="0"/>
                      <a:pt x="2" y="1"/>
                    </a:cubicBezTo>
                    <a:cubicBezTo>
                      <a:pt x="54" y="35"/>
                      <a:pt x="54" y="35"/>
                      <a:pt x="54" y="35"/>
                    </a:cubicBezTo>
                    <a:cubicBezTo>
                      <a:pt x="54" y="35"/>
                      <a:pt x="54" y="36"/>
                      <a:pt x="54" y="36"/>
                    </a:cubicBezTo>
                    <a:cubicBezTo>
                      <a:pt x="54" y="36"/>
                      <a:pt x="54" y="36"/>
                      <a:pt x="53" y="36"/>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0"/>
              <p:cNvSpPr/>
              <p:nvPr/>
            </p:nvSpPr>
            <p:spPr bwMode="auto">
              <a:xfrm>
                <a:off x="3719513" y="3386138"/>
                <a:ext cx="473075" cy="696913"/>
              </a:xfrm>
              <a:custGeom>
                <a:avLst/>
                <a:gdLst>
                  <a:gd name="T0" fmla="*/ 118 w 123"/>
                  <a:gd name="T1" fmla="*/ 183 h 183"/>
                  <a:gd name="T2" fmla="*/ 4 w 123"/>
                  <a:gd name="T3" fmla="*/ 183 h 183"/>
                  <a:gd name="T4" fmla="*/ 0 w 123"/>
                  <a:gd name="T5" fmla="*/ 180 h 183"/>
                  <a:gd name="T6" fmla="*/ 0 w 123"/>
                  <a:gd name="T7" fmla="*/ 157 h 183"/>
                  <a:gd name="T8" fmla="*/ 4 w 123"/>
                  <a:gd name="T9" fmla="*/ 154 h 183"/>
                  <a:gd name="T10" fmla="*/ 7 w 123"/>
                  <a:gd name="T11" fmla="*/ 157 h 183"/>
                  <a:gd name="T12" fmla="*/ 7 w 123"/>
                  <a:gd name="T13" fmla="*/ 176 h 183"/>
                  <a:gd name="T14" fmla="*/ 115 w 123"/>
                  <a:gd name="T15" fmla="*/ 176 h 183"/>
                  <a:gd name="T16" fmla="*/ 115 w 123"/>
                  <a:gd name="T17" fmla="*/ 153 h 183"/>
                  <a:gd name="T18" fmla="*/ 55 w 123"/>
                  <a:gd name="T19" fmla="*/ 153 h 183"/>
                  <a:gd name="T20" fmla="*/ 52 w 123"/>
                  <a:gd name="T21" fmla="*/ 151 h 183"/>
                  <a:gd name="T22" fmla="*/ 53 w 123"/>
                  <a:gd name="T23" fmla="*/ 147 h 183"/>
                  <a:gd name="T24" fmla="*/ 84 w 123"/>
                  <a:gd name="T25" fmla="*/ 116 h 183"/>
                  <a:gd name="T26" fmla="*/ 95 w 123"/>
                  <a:gd name="T27" fmla="*/ 105 h 183"/>
                  <a:gd name="T28" fmla="*/ 105 w 123"/>
                  <a:gd name="T29" fmla="*/ 92 h 183"/>
                  <a:gd name="T30" fmla="*/ 113 w 123"/>
                  <a:gd name="T31" fmla="*/ 77 h 183"/>
                  <a:gd name="T32" fmla="*/ 115 w 123"/>
                  <a:gd name="T33" fmla="*/ 61 h 183"/>
                  <a:gd name="T34" fmla="*/ 111 w 123"/>
                  <a:gd name="T35" fmla="*/ 40 h 183"/>
                  <a:gd name="T36" fmla="*/ 100 w 123"/>
                  <a:gd name="T37" fmla="*/ 24 h 183"/>
                  <a:gd name="T38" fmla="*/ 82 w 123"/>
                  <a:gd name="T39" fmla="*/ 13 h 183"/>
                  <a:gd name="T40" fmla="*/ 41 w 123"/>
                  <a:gd name="T41" fmla="*/ 13 h 183"/>
                  <a:gd name="T42" fmla="*/ 24 w 123"/>
                  <a:gd name="T43" fmla="*/ 24 h 183"/>
                  <a:gd name="T44" fmla="*/ 12 w 123"/>
                  <a:gd name="T45" fmla="*/ 43 h 183"/>
                  <a:gd name="T46" fmla="*/ 7 w 123"/>
                  <a:gd name="T47" fmla="*/ 71 h 183"/>
                  <a:gd name="T48" fmla="*/ 3 w 123"/>
                  <a:gd name="T49" fmla="*/ 75 h 183"/>
                  <a:gd name="T50" fmla="*/ 0 w 123"/>
                  <a:gd name="T51" fmla="*/ 71 h 183"/>
                  <a:gd name="T52" fmla="*/ 5 w 123"/>
                  <a:gd name="T53" fmla="*/ 41 h 183"/>
                  <a:gd name="T54" fmla="*/ 19 w 123"/>
                  <a:gd name="T55" fmla="*/ 19 h 183"/>
                  <a:gd name="T56" fmla="*/ 39 w 123"/>
                  <a:gd name="T57" fmla="*/ 6 h 183"/>
                  <a:gd name="T58" fmla="*/ 85 w 123"/>
                  <a:gd name="T59" fmla="*/ 6 h 183"/>
                  <a:gd name="T60" fmla="*/ 105 w 123"/>
                  <a:gd name="T61" fmla="*/ 19 h 183"/>
                  <a:gd name="T62" fmla="*/ 118 w 123"/>
                  <a:gd name="T63" fmla="*/ 37 h 183"/>
                  <a:gd name="T64" fmla="*/ 123 w 123"/>
                  <a:gd name="T65" fmla="*/ 61 h 183"/>
                  <a:gd name="T66" fmla="*/ 119 w 123"/>
                  <a:gd name="T67" fmla="*/ 79 h 183"/>
                  <a:gd name="T68" fmla="*/ 111 w 123"/>
                  <a:gd name="T69" fmla="*/ 96 h 183"/>
                  <a:gd name="T70" fmla="*/ 100 w 123"/>
                  <a:gd name="T71" fmla="*/ 110 h 183"/>
                  <a:gd name="T72" fmla="*/ 89 w 123"/>
                  <a:gd name="T73" fmla="*/ 122 h 183"/>
                  <a:gd name="T74" fmla="*/ 64 w 123"/>
                  <a:gd name="T75" fmla="*/ 146 h 183"/>
                  <a:gd name="T76" fmla="*/ 118 w 123"/>
                  <a:gd name="T77" fmla="*/ 146 h 183"/>
                  <a:gd name="T78" fmla="*/ 122 w 123"/>
                  <a:gd name="T79" fmla="*/ 150 h 183"/>
                  <a:gd name="T80" fmla="*/ 122 w 123"/>
                  <a:gd name="T81" fmla="*/ 180 h 183"/>
                  <a:gd name="T82" fmla="*/ 118 w 123"/>
                  <a:gd name="T8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83">
                    <a:moveTo>
                      <a:pt x="118" y="183"/>
                    </a:moveTo>
                    <a:cubicBezTo>
                      <a:pt x="4" y="183"/>
                      <a:pt x="4" y="183"/>
                      <a:pt x="4" y="183"/>
                    </a:cubicBezTo>
                    <a:cubicBezTo>
                      <a:pt x="2" y="183"/>
                      <a:pt x="0" y="182"/>
                      <a:pt x="0" y="180"/>
                    </a:cubicBezTo>
                    <a:cubicBezTo>
                      <a:pt x="0" y="157"/>
                      <a:pt x="0" y="157"/>
                      <a:pt x="0" y="157"/>
                    </a:cubicBezTo>
                    <a:cubicBezTo>
                      <a:pt x="0" y="155"/>
                      <a:pt x="2" y="154"/>
                      <a:pt x="4" y="154"/>
                    </a:cubicBezTo>
                    <a:cubicBezTo>
                      <a:pt x="6" y="154"/>
                      <a:pt x="7" y="155"/>
                      <a:pt x="7" y="157"/>
                    </a:cubicBezTo>
                    <a:cubicBezTo>
                      <a:pt x="7" y="176"/>
                      <a:pt x="7" y="176"/>
                      <a:pt x="7" y="176"/>
                    </a:cubicBezTo>
                    <a:cubicBezTo>
                      <a:pt x="115" y="176"/>
                      <a:pt x="115" y="176"/>
                      <a:pt x="115" y="176"/>
                    </a:cubicBezTo>
                    <a:cubicBezTo>
                      <a:pt x="115" y="153"/>
                      <a:pt x="115" y="153"/>
                      <a:pt x="115" y="153"/>
                    </a:cubicBezTo>
                    <a:cubicBezTo>
                      <a:pt x="55" y="153"/>
                      <a:pt x="55" y="153"/>
                      <a:pt x="55" y="153"/>
                    </a:cubicBezTo>
                    <a:cubicBezTo>
                      <a:pt x="54" y="153"/>
                      <a:pt x="52" y="153"/>
                      <a:pt x="52" y="151"/>
                    </a:cubicBezTo>
                    <a:cubicBezTo>
                      <a:pt x="51" y="150"/>
                      <a:pt x="52" y="148"/>
                      <a:pt x="53" y="147"/>
                    </a:cubicBezTo>
                    <a:cubicBezTo>
                      <a:pt x="84" y="116"/>
                      <a:pt x="84" y="116"/>
                      <a:pt x="84" y="116"/>
                    </a:cubicBezTo>
                    <a:cubicBezTo>
                      <a:pt x="87" y="113"/>
                      <a:pt x="91" y="109"/>
                      <a:pt x="95" y="105"/>
                    </a:cubicBezTo>
                    <a:cubicBezTo>
                      <a:pt x="98" y="101"/>
                      <a:pt x="102" y="97"/>
                      <a:pt x="105" y="92"/>
                    </a:cubicBezTo>
                    <a:cubicBezTo>
                      <a:pt x="108" y="87"/>
                      <a:pt x="111" y="82"/>
                      <a:pt x="113" y="77"/>
                    </a:cubicBezTo>
                    <a:cubicBezTo>
                      <a:pt x="114" y="72"/>
                      <a:pt x="115" y="66"/>
                      <a:pt x="115" y="61"/>
                    </a:cubicBezTo>
                    <a:cubicBezTo>
                      <a:pt x="115" y="53"/>
                      <a:pt x="114" y="47"/>
                      <a:pt x="111" y="40"/>
                    </a:cubicBezTo>
                    <a:cubicBezTo>
                      <a:pt x="108" y="34"/>
                      <a:pt x="104" y="29"/>
                      <a:pt x="100" y="24"/>
                    </a:cubicBezTo>
                    <a:cubicBezTo>
                      <a:pt x="95" y="20"/>
                      <a:pt x="89" y="16"/>
                      <a:pt x="82" y="13"/>
                    </a:cubicBezTo>
                    <a:cubicBezTo>
                      <a:pt x="70" y="8"/>
                      <a:pt x="55" y="8"/>
                      <a:pt x="41" y="13"/>
                    </a:cubicBezTo>
                    <a:cubicBezTo>
                      <a:pt x="35" y="15"/>
                      <a:pt x="29" y="19"/>
                      <a:pt x="24" y="24"/>
                    </a:cubicBezTo>
                    <a:cubicBezTo>
                      <a:pt x="19" y="29"/>
                      <a:pt x="15" y="36"/>
                      <a:pt x="12" y="43"/>
                    </a:cubicBezTo>
                    <a:cubicBezTo>
                      <a:pt x="9" y="51"/>
                      <a:pt x="7" y="61"/>
                      <a:pt x="7" y="71"/>
                    </a:cubicBezTo>
                    <a:cubicBezTo>
                      <a:pt x="7" y="74"/>
                      <a:pt x="5" y="75"/>
                      <a:pt x="3" y="75"/>
                    </a:cubicBezTo>
                    <a:cubicBezTo>
                      <a:pt x="1" y="75"/>
                      <a:pt x="0" y="73"/>
                      <a:pt x="0" y="71"/>
                    </a:cubicBezTo>
                    <a:cubicBezTo>
                      <a:pt x="0" y="60"/>
                      <a:pt x="2" y="49"/>
                      <a:pt x="5" y="41"/>
                    </a:cubicBezTo>
                    <a:cubicBezTo>
                      <a:pt x="9" y="32"/>
                      <a:pt x="13" y="25"/>
                      <a:pt x="19" y="19"/>
                    </a:cubicBezTo>
                    <a:cubicBezTo>
                      <a:pt x="25" y="13"/>
                      <a:pt x="31" y="9"/>
                      <a:pt x="39" y="6"/>
                    </a:cubicBezTo>
                    <a:cubicBezTo>
                      <a:pt x="54" y="0"/>
                      <a:pt x="71" y="1"/>
                      <a:pt x="85" y="6"/>
                    </a:cubicBezTo>
                    <a:cubicBezTo>
                      <a:pt x="93" y="9"/>
                      <a:pt x="99" y="14"/>
                      <a:pt x="105" y="19"/>
                    </a:cubicBezTo>
                    <a:cubicBezTo>
                      <a:pt x="110" y="24"/>
                      <a:pt x="115" y="30"/>
                      <a:pt x="118" y="37"/>
                    </a:cubicBezTo>
                    <a:cubicBezTo>
                      <a:pt x="121" y="45"/>
                      <a:pt x="123" y="52"/>
                      <a:pt x="123" y="61"/>
                    </a:cubicBezTo>
                    <a:cubicBezTo>
                      <a:pt x="123" y="67"/>
                      <a:pt x="122" y="73"/>
                      <a:pt x="119" y="79"/>
                    </a:cubicBezTo>
                    <a:cubicBezTo>
                      <a:pt x="117" y="85"/>
                      <a:pt x="115" y="91"/>
                      <a:pt x="111" y="96"/>
                    </a:cubicBezTo>
                    <a:cubicBezTo>
                      <a:pt x="108" y="101"/>
                      <a:pt x="104" y="106"/>
                      <a:pt x="100" y="110"/>
                    </a:cubicBezTo>
                    <a:cubicBezTo>
                      <a:pt x="96" y="114"/>
                      <a:pt x="93" y="118"/>
                      <a:pt x="89" y="122"/>
                    </a:cubicBezTo>
                    <a:cubicBezTo>
                      <a:pt x="64" y="146"/>
                      <a:pt x="64" y="146"/>
                      <a:pt x="64" y="146"/>
                    </a:cubicBezTo>
                    <a:cubicBezTo>
                      <a:pt x="118" y="146"/>
                      <a:pt x="118" y="146"/>
                      <a:pt x="118" y="146"/>
                    </a:cubicBezTo>
                    <a:cubicBezTo>
                      <a:pt x="120" y="146"/>
                      <a:pt x="122" y="148"/>
                      <a:pt x="122" y="150"/>
                    </a:cubicBezTo>
                    <a:cubicBezTo>
                      <a:pt x="122" y="180"/>
                      <a:pt x="122" y="180"/>
                      <a:pt x="122" y="180"/>
                    </a:cubicBezTo>
                    <a:cubicBezTo>
                      <a:pt x="122" y="182"/>
                      <a:pt x="120" y="183"/>
                      <a:pt x="118" y="1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41"/>
              <p:cNvSpPr>
                <a:spLocks noChangeArrowheads="1"/>
              </p:cNvSpPr>
              <p:nvPr/>
            </p:nvSpPr>
            <p:spPr bwMode="auto">
              <a:xfrm>
                <a:off x="3913188" y="3770313"/>
                <a:ext cx="38100" cy="34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42"/>
              <p:cNvSpPr>
                <a:spLocks noChangeArrowheads="1"/>
              </p:cNvSpPr>
              <p:nvPr/>
            </p:nvSpPr>
            <p:spPr bwMode="auto">
              <a:xfrm>
                <a:off x="3767138" y="3976688"/>
                <a:ext cx="38100"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43"/>
              <p:cNvSpPr>
                <a:spLocks noChangeArrowheads="1"/>
              </p:cNvSpPr>
              <p:nvPr/>
            </p:nvSpPr>
            <p:spPr bwMode="auto">
              <a:xfrm>
                <a:off x="4073526" y="3557588"/>
                <a:ext cx="3968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44"/>
              <p:cNvSpPr>
                <a:spLocks noChangeArrowheads="1"/>
              </p:cNvSpPr>
              <p:nvPr/>
            </p:nvSpPr>
            <p:spPr bwMode="auto">
              <a:xfrm>
                <a:off x="3913188" y="3595688"/>
                <a:ext cx="38100"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45"/>
              <p:cNvSpPr>
                <a:spLocks noChangeArrowheads="1"/>
              </p:cNvSpPr>
              <p:nvPr/>
            </p:nvSpPr>
            <p:spPr bwMode="auto">
              <a:xfrm>
                <a:off x="4046538" y="3636963"/>
                <a:ext cx="3968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图片 498"/>
          <p:cNvPicPr>
            <a:picLocks noChangeAspect="1"/>
          </p:cNvPicPr>
          <p:nvPr/>
        </p:nvPicPr>
        <p:blipFill rotWithShape="1">
          <a:blip r:embed="rId1"/>
          <a:srcRect b="46489"/>
          <a:stretch>
            <a:fillRect/>
          </a:stretch>
        </p:blipFill>
        <p:spPr>
          <a:xfrm>
            <a:off x="208750" y="314659"/>
            <a:ext cx="877900" cy="580691"/>
          </a:xfrm>
          <a:prstGeom prst="rect">
            <a:avLst/>
          </a:prstGeom>
        </p:spPr>
      </p:pic>
      <p:sp>
        <p:nvSpPr>
          <p:cNvPr id="500" name="圆角矩形 499"/>
          <p:cNvSpPr/>
          <p:nvPr/>
        </p:nvSpPr>
        <p:spPr>
          <a:xfrm>
            <a:off x="528320" y="195696"/>
            <a:ext cx="3562350" cy="818917"/>
          </a:xfrm>
          <a:prstGeom prst="roundRect">
            <a:avLst>
              <a:gd name="adj" fmla="val 23381"/>
            </a:avLst>
          </a:prstGeom>
          <a:noFill/>
        </p:spPr>
        <p:txBody>
          <a:bodyPr wrap="square" anchor="ctr">
            <a:spAutoFit/>
          </a:bodyPr>
          <a:lstStyle/>
          <a:p>
            <a:pPr algn="ctr"/>
            <a:r>
              <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rPr>
              <a:t>研究目标</a:t>
            </a:r>
            <a:endParaRPr lang="zh-CN" altLang="en-US" sz="4000" dirty="0">
              <a:gradFill>
                <a:gsLst>
                  <a:gs pos="0">
                    <a:schemeClr val="accent1">
                      <a:lumMod val="5000"/>
                      <a:lumOff val="95000"/>
                    </a:schemeClr>
                  </a:gs>
                  <a:gs pos="100000">
                    <a:schemeClr val="bg1">
                      <a:lumMod val="85000"/>
                    </a:schemeClr>
                  </a:gs>
                </a:gsLst>
                <a:lin ang="54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Segoe UI" panose="020B0502040204020203" pitchFamily="34" charset="0"/>
            </a:endParaRPr>
          </a:p>
        </p:txBody>
      </p:sp>
      <p:cxnSp>
        <p:nvCxnSpPr>
          <p:cNvPr id="4" name="直接连接符 3"/>
          <p:cNvCxnSpPr/>
          <p:nvPr/>
        </p:nvCxnSpPr>
        <p:spPr>
          <a:xfrm flipH="1">
            <a:off x="3543300" y="2345055"/>
            <a:ext cx="1905" cy="28346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5400000">
            <a:off x="3750943" y="2110737"/>
            <a:ext cx="0" cy="46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2968625" y="3763010"/>
            <a:ext cx="697865" cy="38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3748623" y="4960202"/>
            <a:ext cx="0" cy="432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055688" y="2696210"/>
            <a:ext cx="2193925" cy="2193925"/>
          </a:xfrm>
          <a:prstGeom prst="ellipse">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矩形 47"/>
          <p:cNvSpPr>
            <a:spLocks noChangeArrowheads="1"/>
          </p:cNvSpPr>
          <p:nvPr/>
        </p:nvSpPr>
        <p:spPr bwMode="auto">
          <a:xfrm>
            <a:off x="4213225" y="2005965"/>
            <a:ext cx="6131560" cy="9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dirty="0">
                <a:solidFill>
                  <a:schemeClr val="bg1"/>
                </a:solidFill>
              </a:rPr>
              <a:t>开拓大型天文光学望远镜的控制系统与人工智能交叉学科的研究</a:t>
            </a:r>
            <a:endParaRPr lang="zh-CN" altLang="en-US" sz="2800" dirty="0">
              <a:solidFill>
                <a:schemeClr val="bg1"/>
              </a:solidFill>
            </a:endParaRPr>
          </a:p>
        </p:txBody>
      </p:sp>
      <p:sp>
        <p:nvSpPr>
          <p:cNvPr id="20" name="矩形 47"/>
          <p:cNvSpPr>
            <a:spLocks noChangeArrowheads="1"/>
          </p:cNvSpPr>
          <p:nvPr/>
        </p:nvSpPr>
        <p:spPr bwMode="auto">
          <a:xfrm>
            <a:off x="4328795" y="4881880"/>
            <a:ext cx="6110605" cy="9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dirty="0">
                <a:solidFill>
                  <a:schemeClr val="bg1"/>
                </a:solidFill>
              </a:rPr>
              <a:t>实现大型天文光学望远镜控制系统的智能化</a:t>
            </a:r>
            <a:endParaRPr lang="zh-CN" altLang="en-US" sz="2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14:gallery dir="l"/>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动态】IOS风格超实用大气简约图形化商务报告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2937</Words>
  <Application>WPS 演示</Application>
  <PresentationFormat>宽屏</PresentationFormat>
  <Paragraphs>437</Paragraphs>
  <Slides>34</Slides>
  <Notes>43</Notes>
  <HiddenSlides>0</HiddenSlides>
  <MMClips>0</MMClips>
  <ScaleCrop>false</ScaleCrop>
  <HeadingPairs>
    <vt:vector size="8" baseType="variant">
      <vt:variant>
        <vt:lpstr>已用的字体</vt:lpstr>
      </vt:variant>
      <vt:variant>
        <vt:i4>19</vt:i4>
      </vt:variant>
      <vt:variant>
        <vt:lpstr>主题</vt:lpstr>
      </vt:variant>
      <vt:variant>
        <vt:i4>2</vt:i4>
      </vt:variant>
      <vt:variant>
        <vt:lpstr>嵌入 OLE 服务器</vt:lpstr>
      </vt:variant>
      <vt:variant>
        <vt:i4>3</vt:i4>
      </vt:variant>
      <vt:variant>
        <vt:lpstr>幻灯片标题</vt:lpstr>
      </vt:variant>
      <vt:variant>
        <vt:i4>34</vt:i4>
      </vt:variant>
    </vt:vector>
  </HeadingPairs>
  <TitlesOfParts>
    <vt:vector size="58" baseType="lpstr">
      <vt:lpstr>Arial</vt:lpstr>
      <vt:lpstr>宋体</vt:lpstr>
      <vt:lpstr>Wingdings</vt:lpstr>
      <vt:lpstr>微软雅黑</vt:lpstr>
      <vt:lpstr>Segoe UI</vt:lpstr>
      <vt:lpstr>Wingdings</vt:lpstr>
      <vt:lpstr>Impact</vt:lpstr>
      <vt:lpstr>冬青黑体简体中文 W3</vt:lpstr>
      <vt:lpstr>Calibri</vt:lpstr>
      <vt:lpstr>方正姚体</vt:lpstr>
      <vt:lpstr>Arial Unicode MS</vt:lpstr>
      <vt:lpstr>黑体</vt:lpstr>
      <vt:lpstr>华文琥珀</vt:lpstr>
      <vt:lpstr>幼圆</vt:lpstr>
      <vt:lpstr>Kartika</vt:lpstr>
      <vt:lpstr>Malgun Gothic</vt:lpstr>
      <vt:lpstr>Adobe Naskh Medium</vt:lpstr>
      <vt:lpstr>Calibri Light</vt:lpstr>
      <vt:lpstr>PMingLiU-ExtB</vt:lpstr>
      <vt:lpstr>Office 主题</vt:lpstr>
      <vt:lpstr>自定义设计方案</vt:lpstr>
      <vt:lpstr>Visio.Drawing.15</vt:lpstr>
      <vt:lpstr>Visio.Drawing.15</vt:lpstr>
      <vt:lpstr>Visio.Drawing.15</vt:lpstr>
      <vt:lpstr>PowerPoint 演示文稿</vt:lpstr>
      <vt:lpstr>PowerPoint 演示文稿</vt:lpstr>
      <vt:lpstr>PowerPoint 演示文稿</vt:lpstr>
      <vt:lpstr>LAMOST是由大量元器件集成的自动控制系统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徐灵哲</cp:lastModifiedBy>
  <cp:revision>535</cp:revision>
  <dcterms:created xsi:type="dcterms:W3CDTF">2014-11-04T04:04:00Z</dcterms:created>
  <dcterms:modified xsi:type="dcterms:W3CDTF">2019-11-29T03:56:58Z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