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58" r:id="rId4"/>
    <p:sldId id="260" r:id="rId5"/>
    <p:sldId id="274" r:id="rId6"/>
    <p:sldId id="259" r:id="rId7"/>
    <p:sldId id="268" r:id="rId8"/>
    <p:sldId id="270" r:id="rId9"/>
    <p:sldId id="272" r:id="rId10"/>
    <p:sldId id="273" r:id="rId11"/>
    <p:sldId id="275" r:id="rId12"/>
    <p:sldId id="261" r:id="rId13"/>
    <p:sldId id="276" r:id="rId14"/>
    <p:sldId id="264" r:id="rId15"/>
    <p:sldId id="265" r:id="rId16"/>
    <p:sldId id="266" r:id="rId17"/>
    <p:sldId id="277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05064-5ECF-4AFC-86B2-C34C094E75A1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BBBE0-72F6-4BB8-B005-94C7B96F5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96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9CC14-8B44-4241-9076-1FDB66436E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9CC14-8B44-4241-9076-1FDB66436E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9CC14-8B44-4241-9076-1FDB66436E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4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5CE5C-4F99-448C-9BC6-6EFA3B59F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0616E1-4DF6-497A-8522-A663FFE40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BA225-7D52-45DF-AB21-F70C6903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02036F-1200-4D80-BD06-B4E4AD42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A7DC31-8361-48B4-BF9C-9BBD5FD4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9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4C9A4C-6FDA-4DF2-9FBE-1C16E581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AE2E6D-4FBE-40D0-B661-00C6B34DC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DB132-399B-4391-9DAE-BFF0C83E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378C7-624D-424C-BE4E-E31D5A43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20F4DC-B2BD-4E7E-B7C1-C66657AD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48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AF3CA7-D7F6-4577-932F-F085616CA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6A8753-FDBE-4079-8F9A-BF94A68C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05BD5-023E-41CA-9C89-BCBC85129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67958B-3FFD-4116-9D67-F934C7C4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DC9D8C-4D49-4EDB-B48C-E81B382E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15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EFFA97-FA27-4A73-92F6-A33DF899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03E54B-E62F-44A7-A6A4-2F86241C4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943028-3CC1-464D-A3B3-D05051764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296ED-D0B0-4C78-8500-3054225C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27C970-ED3E-46D6-A654-5D3B45A1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3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086BE-18BB-4B00-9C05-3C8D3F9F1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8BD813-D2D8-457B-9C5B-8B29F9832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9540CD-3D25-45A6-A2B7-DD96036C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FA1C84-3785-4BA6-8642-AC0613D8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E6576-DE71-4B64-BD93-5244E3E46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4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191C2-8849-4FA9-84A5-DF7E5E3E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F678BE-6C17-4EBD-834A-4C381F95E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C9B1A7-3286-4A61-B542-924892732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D69A7A-D9D4-47A9-8133-1E77CEBF9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C8E145-AC7D-401B-8A23-62FE0DD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FF7589-9E04-4A8F-9CDB-A2ACB4B1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91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3BD450-79FD-4B6C-B2D8-C8F77CE3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52599A-6BA8-425D-A3D9-A1DB849C3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9208DC-32FD-4EDA-89D3-F644851AB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9BCD1A-9AA7-410A-8570-AB809C741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1B00E6-AA6A-4F19-B957-B11187959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61A7F7-5A3A-4B4E-806B-15EA9909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A52D60-3A31-41F1-8B02-A2B68B84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8C087D-B954-4E35-941A-72155750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87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80C19-DA65-4AC3-8BAC-A05DC544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DDDB3A-2656-4932-A618-CF79A9DF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8F3B73-48C8-4896-8D11-CB07B5E3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D49E0A-72C7-4665-A281-0CCA97AF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80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65C37-0580-4E82-9A31-89E33237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94C11B6-1D20-487E-9F38-1E397A65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5F8300-EE2D-4312-8D1D-16181D126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47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F77E26-C2FF-4BCE-AE98-04371AAB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DF522-4502-4C6F-8F92-774908C9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155678-FA33-4A4E-9EA9-13BA6D5F6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CA86B9-EC8F-4FD3-87BE-29C4EE09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50FA42-1F2D-4D17-AB6A-6982B226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81DC1-ED27-44CC-AEE2-94648000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8FF90-C1DB-4519-8EBD-48CE3B59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B00E60-9EEB-4FCF-A5D9-C923D0C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263C60-D949-4372-8617-A82A591DE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AA3D9-C3DD-4150-936D-51EDEC3E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5E3901-C2A5-44D6-A69A-55064BC5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5C627D-8624-4C13-8214-92C88671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4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785C64A-48D1-412C-9704-3DA0E2A3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3446C1-C15D-4771-9CAE-7241BCA11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F1475D-17A8-4BC0-A18A-99FE175C6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C4050-D05F-463C-AE32-21B6D11250C5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9D54A6-4153-428A-AF12-4087E029F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E68D4B-45B9-4A03-BF57-090EA52C3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2062D-F342-4307-A162-D9BF2A9231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6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AA4EB5-3B38-4A83-98F7-8A8577574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b="1" dirty="0"/>
              <a:t>天马望远镜单天线终端及数据处理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BA3D70-6039-4A0D-AD85-78FDFFA31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zh-CN" altLang="en-US" b="1" dirty="0"/>
              <a:t>吴亚军，上海天文台</a:t>
            </a:r>
            <a:endParaRPr lang="en-US" altLang="zh-CN" b="1" dirty="0"/>
          </a:p>
          <a:p>
            <a:r>
              <a:rPr lang="zh-CN" altLang="en-US" b="1" dirty="0"/>
              <a:t>虚拟天文台与天文信息学</a:t>
            </a:r>
            <a:r>
              <a:rPr lang="en-US" altLang="zh-CN" b="1" dirty="0"/>
              <a:t>2019</a:t>
            </a:r>
            <a:r>
              <a:rPr lang="zh-CN" altLang="en-US" b="1" dirty="0"/>
              <a:t>年会</a:t>
            </a:r>
            <a:endParaRPr lang="en-US" altLang="zh-CN" b="1" dirty="0"/>
          </a:p>
          <a:p>
            <a:r>
              <a:rPr lang="zh-CN" altLang="en-US" b="1" dirty="0"/>
              <a:t>大庆，</a:t>
            </a:r>
            <a:r>
              <a:rPr lang="en-US" altLang="zh-CN" b="1" dirty="0"/>
              <a:t>2019/11/27-30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8728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51342C-A73B-41B6-86EB-889C6D15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spectrometer: FPGA Code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FF4B21-7404-4F08-87B0-3FB79CCC7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22" y="4074160"/>
            <a:ext cx="10515600" cy="3921760"/>
          </a:xfrm>
        </p:spPr>
        <p:txBody>
          <a:bodyPr/>
          <a:lstStyle/>
          <a:p>
            <a:r>
              <a:rPr lang="en-US" altLang="zh-CN" b="1" dirty="0"/>
              <a:t>Mode1 in progress; others in plan;</a:t>
            </a:r>
          </a:p>
          <a:p>
            <a:r>
              <a:rPr lang="en-US" altLang="zh-CN" b="1" dirty="0"/>
              <a:t>FPGA,</a:t>
            </a:r>
            <a:r>
              <a:rPr lang="zh-CN" altLang="en-US" b="1" dirty="0"/>
              <a:t> </a:t>
            </a:r>
            <a:r>
              <a:rPr lang="en-US" altLang="zh-CN" b="1" dirty="0"/>
              <a:t>Software,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Control in discussion;</a:t>
            </a:r>
            <a:r>
              <a:rPr lang="zh-CN" altLang="en-US" b="1" dirty="0"/>
              <a:t> </a:t>
            </a:r>
            <a:endParaRPr lang="en-US" altLang="zh-CN" b="1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3101E6-0C24-4EA3-98FA-96A567E1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" y="5085137"/>
            <a:ext cx="5864552" cy="16361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84AE1E-0E52-4F81-AAA6-DAEE1984D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451" y="4936232"/>
            <a:ext cx="2890416" cy="19339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CF5321-0FA9-4AD4-88A5-54FC17289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953" y="4924034"/>
            <a:ext cx="2890416" cy="1933965"/>
          </a:xfrm>
          <a:prstGeom prst="rect">
            <a:avLst/>
          </a:prstGeom>
        </p:spPr>
      </p:pic>
      <p:graphicFrame>
        <p:nvGraphicFramePr>
          <p:cNvPr id="7" name="内容占位符 3">
            <a:extLst>
              <a:ext uri="{FF2B5EF4-FFF2-40B4-BE49-F238E27FC236}">
                <a16:creationId xmlns:a16="http://schemas.microsoft.com/office/drawing/2014/main" id="{8D6322D3-D5B6-45EC-9869-8AA559730AC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0257" y="1797539"/>
          <a:ext cx="1058164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936">
                  <a:extLst>
                    <a:ext uri="{9D8B030D-6E8A-4147-A177-3AD203B41FA5}">
                      <a16:colId xmlns:a16="http://schemas.microsoft.com/office/drawing/2014/main" val="1870194885"/>
                    </a:ext>
                  </a:extLst>
                </a:gridCol>
                <a:gridCol w="1297144">
                  <a:extLst>
                    <a:ext uri="{9D8B030D-6E8A-4147-A177-3AD203B41FA5}">
                      <a16:colId xmlns:a16="http://schemas.microsoft.com/office/drawing/2014/main" val="853206825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1910769038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363375424"/>
                    </a:ext>
                  </a:extLst>
                </a:gridCol>
                <a:gridCol w="2021840">
                  <a:extLst>
                    <a:ext uri="{9D8B030D-6E8A-4147-A177-3AD203B41FA5}">
                      <a16:colId xmlns:a16="http://schemas.microsoft.com/office/drawing/2014/main" val="2766527134"/>
                    </a:ext>
                  </a:extLst>
                </a:gridCol>
                <a:gridCol w="2204720">
                  <a:extLst>
                    <a:ext uri="{9D8B030D-6E8A-4147-A177-3AD203B41FA5}">
                      <a16:colId xmlns:a16="http://schemas.microsoft.com/office/drawing/2014/main" val="2969871508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703339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Mode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Window(s)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Bandwidth</a:t>
                      </a:r>
                    </a:p>
                    <a:p>
                      <a:pPr algn="ctr"/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MHz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Channel(s)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Freq. Resolution(</a:t>
                      </a:r>
                      <a:r>
                        <a:rPr lang="en-US" altLang="zh-CN" dirty="0" err="1"/>
                        <a:t>KHz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Velcity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Resolution(Km/s) @10GHz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processor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0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Mode1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2048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131072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15.625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0.468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FPGA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54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Mode2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65536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3.906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0.117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FPGA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023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Mode3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65536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0.488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0.015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FPGA+GPU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557277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E63A408-89A9-40CA-80C5-B4AA5DBBF005}"/>
              </a:ext>
            </a:extLst>
          </p:cNvPr>
          <p:cNvSpPr txBox="1"/>
          <p:nvPr/>
        </p:nvSpPr>
        <p:spPr>
          <a:xfrm>
            <a:off x="2773476" y="6207931"/>
            <a:ext cx="100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Mode1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35EBCE9-1C56-4024-B655-BCBF8F6058BF}"/>
              </a:ext>
            </a:extLst>
          </p:cNvPr>
          <p:cNvSpPr txBox="1"/>
          <p:nvPr/>
        </p:nvSpPr>
        <p:spPr>
          <a:xfrm>
            <a:off x="7246210" y="5157032"/>
            <a:ext cx="154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10 MHz in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DE7F3D-B3EF-4A1A-8DBD-A744B2EF5B1E}"/>
              </a:ext>
            </a:extLst>
          </p:cNvPr>
          <p:cNvSpPr txBox="1"/>
          <p:nvPr/>
        </p:nvSpPr>
        <p:spPr>
          <a:xfrm>
            <a:off x="10044234" y="4596557"/>
            <a:ext cx="154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noise in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7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C19336-6A38-45BC-A333-B0428240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real-time FRB detection: Background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11130-3C8F-4E72-9A60-D4B7E0516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65065"/>
            <a:ext cx="5821680" cy="1611949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b="1" dirty="0"/>
              <a:t>Instrument: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b="1" dirty="0"/>
              <a:t>CHIME/ASKAP are powerful (400-800 MHz);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b="1" dirty="0"/>
              <a:t>Other bands are necessary;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Real-time detection is convenient when other observations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201C4429-D9E0-4466-AA4C-1659860CA4C0}"/>
              </a:ext>
            </a:extLst>
          </p:cNvPr>
          <p:cNvSpPr txBox="1">
            <a:spLocks/>
          </p:cNvSpPr>
          <p:nvPr/>
        </p:nvSpPr>
        <p:spPr>
          <a:xfrm>
            <a:off x="477520" y="1956276"/>
            <a:ext cx="5257800" cy="2891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FRB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Short Bright radio pulses;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b="1" dirty="0"/>
              <a:t>High Dispersion Measure(DM)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b="1" dirty="0"/>
              <a:t>Observe: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b="1" dirty="0"/>
              <a:t>Origin;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b="1" dirty="0"/>
              <a:t>Frequency range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b="1" dirty="0"/>
              <a:t>Repeating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b="1" dirty="0"/>
              <a:t>Polarization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b="1" dirty="0"/>
              <a:t>…</a:t>
            </a:r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D002FB-B7E3-4E5B-A1A1-F98024A6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52279" y="2906713"/>
            <a:ext cx="4886325" cy="2286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7ACF767-6ACB-4466-95FB-70A076BCC2B7}"/>
              </a:ext>
            </a:extLst>
          </p:cNvPr>
          <p:cNvSpPr txBox="1"/>
          <p:nvPr/>
        </p:nvSpPr>
        <p:spPr>
          <a:xfrm>
            <a:off x="5552441" y="6467476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FRB121102, GBT,</a:t>
            </a:r>
            <a:r>
              <a:rPr lang="zh-CN" altLang="en-US" b="1" dirty="0"/>
              <a:t> </a:t>
            </a:r>
            <a:r>
              <a:rPr lang="en-US" altLang="zh-CN" b="1" dirty="0"/>
              <a:t>4-8</a:t>
            </a:r>
            <a:r>
              <a:rPr lang="zh-CN" altLang="en-US" b="1" dirty="0"/>
              <a:t> </a:t>
            </a:r>
            <a:r>
              <a:rPr lang="en-US" altLang="zh-CN" b="1" dirty="0"/>
              <a:t>GHz</a:t>
            </a:r>
            <a:endParaRPr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ED99A46-A571-42A5-9B44-13E6EE6B2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47" y="2403297"/>
            <a:ext cx="4460753" cy="35763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A631DC9-3097-4E3C-A836-788B5AD490D8}"/>
              </a:ext>
            </a:extLst>
          </p:cNvPr>
          <p:cNvSpPr txBox="1"/>
          <p:nvPr/>
        </p:nvSpPr>
        <p:spPr>
          <a:xfrm>
            <a:off x="8681720" y="2218631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Detection rate at </a:t>
            </a:r>
            <a:r>
              <a:rPr lang="en-US" altLang="zh-CN" b="1" dirty="0" err="1">
                <a:solidFill>
                  <a:srgbClr val="FF0000"/>
                </a:solidFill>
              </a:rPr>
              <a:t>Tianma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396F27-AE2C-42DE-BCA5-44DD8B66FF16}"/>
              </a:ext>
            </a:extLst>
          </p:cNvPr>
          <p:cNvSpPr txBox="1"/>
          <p:nvPr/>
        </p:nvSpPr>
        <p:spPr>
          <a:xfrm>
            <a:off x="9245600" y="5928817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From Luo Rui, PKU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04803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5375C7-D61A-44A7-BE5F-BDBF0A4F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real-time FRB detection: Hardware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D86FB01-7471-46C9-B863-8340596EA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8" y="2267163"/>
            <a:ext cx="1693796" cy="4590837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5E6D9C2-C2B0-45F4-81FC-9571660904B7}"/>
              </a:ext>
            </a:extLst>
          </p:cNvPr>
          <p:cNvSpPr/>
          <p:nvPr/>
        </p:nvSpPr>
        <p:spPr>
          <a:xfrm>
            <a:off x="988291" y="3355960"/>
            <a:ext cx="1293091" cy="541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D7CE00F-2B50-4C21-AC81-AF90986A9E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78" y="2267163"/>
            <a:ext cx="2653913" cy="1990435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93BBC5B-E14D-4B93-B8B9-884D31F3C062}"/>
              </a:ext>
            </a:extLst>
          </p:cNvPr>
          <p:cNvCxnSpPr/>
          <p:nvPr/>
        </p:nvCxnSpPr>
        <p:spPr>
          <a:xfrm flipV="1">
            <a:off x="2170545" y="2779485"/>
            <a:ext cx="1058333" cy="721098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燕尾形箭头 9">
            <a:extLst>
              <a:ext uri="{FF2B5EF4-FFF2-40B4-BE49-F238E27FC236}">
                <a16:creationId xmlns:a16="http://schemas.microsoft.com/office/drawing/2014/main" id="{089E9A54-D7D6-4D36-80E8-720CF48E833C}"/>
              </a:ext>
            </a:extLst>
          </p:cNvPr>
          <p:cNvSpPr/>
          <p:nvPr/>
        </p:nvSpPr>
        <p:spPr>
          <a:xfrm>
            <a:off x="6177735" y="5370874"/>
            <a:ext cx="992555" cy="424873"/>
          </a:xfrm>
          <a:prstGeom prst="notched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57A8B5-4D0D-4B07-9459-5F4A2DFE7B89}"/>
              </a:ext>
            </a:extLst>
          </p:cNvPr>
          <p:cNvSpPr txBox="1"/>
          <p:nvPr/>
        </p:nvSpPr>
        <p:spPr>
          <a:xfrm>
            <a:off x="7291417" y="2121895"/>
            <a:ext cx="4970087" cy="225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Dual Channel 1Gsps ADC, 8-bit;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Xilinx K7480t FPGA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10Gb Ethernet for data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H-maser for frequency standard</a:t>
            </a:r>
            <a:endParaRPr lang="zh-CN" altLang="en-US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C83642-075A-4DDB-B611-6276DCF4A794}"/>
              </a:ext>
            </a:extLst>
          </p:cNvPr>
          <p:cNvSpPr txBox="1"/>
          <p:nvPr/>
        </p:nvSpPr>
        <p:spPr>
          <a:xfrm>
            <a:off x="761999" y="1690688"/>
            <a:ext cx="7437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ADC+FPGA+GPU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for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Digital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backend</a:t>
            </a:r>
            <a:endParaRPr lang="zh-CN" altLang="en-US" sz="2800" b="1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968E354-7980-4995-A380-E9A43D8FA6B3}"/>
              </a:ext>
            </a:extLst>
          </p:cNvPr>
          <p:cNvCxnSpPr>
            <a:cxnSpLocks/>
          </p:cNvCxnSpPr>
          <p:nvPr/>
        </p:nvCxnSpPr>
        <p:spPr>
          <a:xfrm>
            <a:off x="2226872" y="3774632"/>
            <a:ext cx="909902" cy="1836449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9C3CDD3D-AC3D-4D04-8437-11E1CD5E8B04}"/>
              </a:ext>
            </a:extLst>
          </p:cNvPr>
          <p:cNvSpPr/>
          <p:nvPr/>
        </p:nvSpPr>
        <p:spPr>
          <a:xfrm>
            <a:off x="3277750" y="5324101"/>
            <a:ext cx="2605041" cy="573961"/>
          </a:xfrm>
          <a:prstGeom prst="roundRect">
            <a:avLst/>
          </a:pr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217F8F-2E04-44F9-96A3-7BF7B2282BEF}"/>
              </a:ext>
            </a:extLst>
          </p:cNvPr>
          <p:cNvSpPr txBox="1"/>
          <p:nvPr/>
        </p:nvSpPr>
        <p:spPr>
          <a:xfrm>
            <a:off x="3426923" y="5426415"/>
            <a:ext cx="230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GPU Storage Server</a:t>
            </a:r>
            <a:endParaRPr lang="zh-CN" altLang="en-US" b="1" dirty="0"/>
          </a:p>
        </p:txBody>
      </p:sp>
      <p:sp>
        <p:nvSpPr>
          <p:cNvPr id="14" name="燕尾形箭头 24">
            <a:extLst>
              <a:ext uri="{FF2B5EF4-FFF2-40B4-BE49-F238E27FC236}">
                <a16:creationId xmlns:a16="http://schemas.microsoft.com/office/drawing/2014/main" id="{D87BF56D-4CDF-451C-88E3-16EBB6AFBB5A}"/>
              </a:ext>
            </a:extLst>
          </p:cNvPr>
          <p:cNvSpPr/>
          <p:nvPr/>
        </p:nvSpPr>
        <p:spPr>
          <a:xfrm>
            <a:off x="6138277" y="2696924"/>
            <a:ext cx="992555" cy="424873"/>
          </a:xfrm>
          <a:prstGeom prst="notched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7C0BC25-204C-4440-9706-A35FB885560C}"/>
              </a:ext>
            </a:extLst>
          </p:cNvPr>
          <p:cNvSpPr txBox="1"/>
          <p:nvPr/>
        </p:nvSpPr>
        <p:spPr>
          <a:xfrm>
            <a:off x="7333673" y="4692856"/>
            <a:ext cx="48583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Intel® Xeon® Processor E5 2.2GHz 28 core;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/>
              <a:t>128G DDR Ram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GeForce GT 1030 GPU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40 TB storage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zh-CN" altLang="en-US" sz="2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8DC055F-31A2-418C-80C2-98E4C9DF8839}"/>
              </a:ext>
            </a:extLst>
          </p:cNvPr>
          <p:cNvSpPr txBox="1"/>
          <p:nvPr/>
        </p:nvSpPr>
        <p:spPr>
          <a:xfrm>
            <a:off x="4900584" y="4004590"/>
            <a:ext cx="114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1U Rack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64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DB8D4D-D1C3-457C-913C-492757D2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real-time FRB detection: Pipeline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49C884-D809-4579-85F3-EC3CC080027E}"/>
              </a:ext>
            </a:extLst>
          </p:cNvPr>
          <p:cNvSpPr txBox="1"/>
          <p:nvPr/>
        </p:nvSpPr>
        <p:spPr>
          <a:xfrm>
            <a:off x="1320800" y="6197918"/>
            <a:ext cx="997527" cy="30777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FPGA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A58354-8BBC-46C3-B869-A84E7D271C59}"/>
              </a:ext>
            </a:extLst>
          </p:cNvPr>
          <p:cNvSpPr txBox="1"/>
          <p:nvPr/>
        </p:nvSpPr>
        <p:spPr>
          <a:xfrm>
            <a:off x="1320800" y="6499588"/>
            <a:ext cx="997527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CPU/GPU 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D56459-A160-4D86-94F9-F8E7685023C2}"/>
              </a:ext>
            </a:extLst>
          </p:cNvPr>
          <p:cNvSpPr txBox="1"/>
          <p:nvPr/>
        </p:nvSpPr>
        <p:spPr>
          <a:xfrm>
            <a:off x="5957454" y="2099425"/>
            <a:ext cx="472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Real-time pipeline:</a:t>
            </a:r>
            <a:endParaRPr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CA549A-3CF1-471E-A682-739E52E35281}"/>
              </a:ext>
            </a:extLst>
          </p:cNvPr>
          <p:cNvSpPr txBox="1"/>
          <p:nvPr/>
        </p:nvSpPr>
        <p:spPr>
          <a:xfrm>
            <a:off x="5973810" y="2682362"/>
            <a:ext cx="468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PFB: 1024 Channels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8D21D4E-45B2-46F9-BA8D-851E13623B5B}"/>
              </a:ext>
            </a:extLst>
          </p:cNvPr>
          <p:cNvSpPr txBox="1"/>
          <p:nvPr/>
        </p:nvSpPr>
        <p:spPr>
          <a:xfrm>
            <a:off x="5957453" y="3252925"/>
            <a:ext cx="609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Clean RFI: clean frequency range</a:t>
            </a:r>
            <a:endParaRPr lang="zh-CN" altLang="en-US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E82DF0-C6D8-4CC5-A215-28BD6BE9D78A}"/>
              </a:ext>
            </a:extLst>
          </p:cNvPr>
          <p:cNvSpPr txBox="1"/>
          <p:nvPr/>
        </p:nvSpPr>
        <p:spPr>
          <a:xfrm>
            <a:off x="5973810" y="3823488"/>
            <a:ext cx="609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De-dispersion: </a:t>
            </a:r>
            <a:r>
              <a:rPr lang="en-US" altLang="zh-CN" sz="2400" b="1" dirty="0" err="1"/>
              <a:t>dedisp</a:t>
            </a:r>
            <a:r>
              <a:rPr lang="en-US" altLang="zh-CN" sz="2400" b="1" dirty="0"/>
              <a:t> with GPU</a:t>
            </a:r>
            <a:endParaRPr lang="zh-CN" altLang="en-US" sz="24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733D58C-18D2-4747-B44B-1C1DC1B57C4B}"/>
              </a:ext>
            </a:extLst>
          </p:cNvPr>
          <p:cNvSpPr txBox="1"/>
          <p:nvPr/>
        </p:nvSpPr>
        <p:spPr>
          <a:xfrm>
            <a:off x="5973810" y="4338984"/>
            <a:ext cx="6096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Detect: Candidate as SNR &gt; 6, then Recording</a:t>
            </a:r>
            <a:endParaRPr lang="zh-CN" altLang="en-US" sz="24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2B84C3-F22B-4E31-A598-F4096560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11" y="1690688"/>
            <a:ext cx="5396738" cy="44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3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C883B-B769-4F70-A3F4-88FFAAD4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real-time FRB detection: pulsar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E4BD0B7D-ABBC-4388-8720-9E815D882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2" y="1528166"/>
            <a:ext cx="6251798" cy="5263794"/>
          </a:xfr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43AE0CD-5561-4A67-820C-7A4E71BC41AA}"/>
              </a:ext>
            </a:extLst>
          </p:cNvPr>
          <p:cNvSpPr txBox="1"/>
          <p:nvPr/>
        </p:nvSpPr>
        <p:spPr>
          <a:xfrm>
            <a:off x="6817360" y="3007360"/>
            <a:ext cx="5252720" cy="225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Early in 2018, test the Pipeline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Giant Pulse of B0531+21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Record the data, then pipeline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/>
              <a:t>S band, clean at 2180-2280 MHz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54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CBA4BE-F167-48F7-8E3C-DD73792B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real-time FRB detection: RRAT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7CA8B1E-682D-47DE-8B83-DE4C60F1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" y="1603820"/>
            <a:ext cx="6086464" cy="525418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7A9198-4ADD-424E-90EF-445688BB947F}"/>
              </a:ext>
            </a:extLst>
          </p:cNvPr>
          <p:cNvSpPr txBox="1"/>
          <p:nvPr/>
        </p:nvSpPr>
        <p:spPr>
          <a:xfrm>
            <a:off x="649932" y="1551080"/>
            <a:ext cx="475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RRAT (rotating radio transient) J1819-1458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E03C10-BE22-4892-BC5B-6C4F4BA01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2308768"/>
            <a:ext cx="5662118" cy="4601972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4E014AAE-69F6-4EEB-B4CE-B5C642BFD765}"/>
              </a:ext>
            </a:extLst>
          </p:cNvPr>
          <p:cNvSpPr/>
          <p:nvPr/>
        </p:nvSpPr>
        <p:spPr>
          <a:xfrm>
            <a:off x="8991600" y="2308768"/>
            <a:ext cx="518160" cy="95259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515D0D4-450B-42EE-B838-585FC64C5964}"/>
              </a:ext>
            </a:extLst>
          </p:cNvPr>
          <p:cNvSpPr/>
          <p:nvPr/>
        </p:nvSpPr>
        <p:spPr>
          <a:xfrm>
            <a:off x="6407962" y="2288448"/>
            <a:ext cx="518160" cy="95259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6D424F7-E119-40A4-A0A1-0BA4988AF977}"/>
              </a:ext>
            </a:extLst>
          </p:cNvPr>
          <p:cNvCxnSpPr>
            <a:cxnSpLocks/>
            <a:endCxn id="10" idx="7"/>
          </p:cNvCxnSpPr>
          <p:nvPr/>
        </p:nvCxnSpPr>
        <p:spPr>
          <a:xfrm flipH="1">
            <a:off x="6850239" y="1711008"/>
            <a:ext cx="2527441" cy="71694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29CB8F8-2C11-42B8-9F5F-F33D4EB031A2}"/>
              </a:ext>
            </a:extLst>
          </p:cNvPr>
          <p:cNvCxnSpPr>
            <a:endCxn id="9" idx="0"/>
          </p:cNvCxnSpPr>
          <p:nvPr/>
        </p:nvCxnSpPr>
        <p:spPr>
          <a:xfrm flipH="1">
            <a:off x="9250680" y="1711008"/>
            <a:ext cx="127000" cy="59776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EBDC802F-9293-4E2B-9CEA-CDA7011BD951}"/>
              </a:ext>
            </a:extLst>
          </p:cNvPr>
          <p:cNvSpPr txBox="1"/>
          <p:nvPr/>
        </p:nvSpPr>
        <p:spPr>
          <a:xfrm>
            <a:off x="9377680" y="1623823"/>
            <a:ext cx="197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Signal detected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1C38AA3-9C1D-4FD3-B3CC-86901814C458}"/>
              </a:ext>
            </a:extLst>
          </p:cNvPr>
          <p:cNvSpPr txBox="1"/>
          <p:nvPr/>
        </p:nvSpPr>
        <p:spPr>
          <a:xfrm>
            <a:off x="1396072" y="4505680"/>
            <a:ext cx="174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Real-time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FFBBA59-28AA-4C79-95DC-2A76F9F27A2D}"/>
              </a:ext>
            </a:extLst>
          </p:cNvPr>
          <p:cNvSpPr txBox="1"/>
          <p:nvPr/>
        </p:nvSpPr>
        <p:spPr>
          <a:xfrm>
            <a:off x="9865360" y="5234177"/>
            <a:ext cx="239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Further analysis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58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223F13-40EB-48C0-9A7E-3377D5E4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real-time FRB detection: FRB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638EC2D-F62E-4B7D-9101-0188A814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1613191"/>
            <a:ext cx="11059160" cy="1815809"/>
          </a:xfrm>
        </p:spPr>
        <p:txBody>
          <a:bodyPr>
            <a:normAutofit/>
          </a:bodyPr>
          <a:lstStyle/>
          <a:p>
            <a:r>
              <a:rPr lang="en-US" altLang="zh-CN" b="1" dirty="0"/>
              <a:t>Repeating FRB121102, 20 hours(S, C band), </a:t>
            </a:r>
            <a:r>
              <a:rPr lang="en-US" altLang="zh-CN" b="1" dirty="0">
                <a:solidFill>
                  <a:srgbClr val="FF0000"/>
                </a:solidFill>
              </a:rPr>
              <a:t>NO Detection;</a:t>
            </a:r>
          </a:p>
          <a:p>
            <a:r>
              <a:rPr lang="en-US" altLang="zh-CN" b="1" dirty="0"/>
              <a:t>Strange RFI, the fake candidate;</a:t>
            </a:r>
          </a:p>
          <a:p>
            <a:endParaRPr lang="zh-CN" altLang="en-US" b="1" dirty="0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EF9D8BF2-AC3F-4136-AD67-98668AC43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3429000"/>
            <a:ext cx="4881880" cy="33225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13DDCD-10F8-40E0-8B52-35B86600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61" y="3215454"/>
            <a:ext cx="4332572" cy="36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34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5A172-50A5-4F80-B8F3-7E171B88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Backends: Conclusion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58F30B-AF53-4723-88AE-54B48B23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10055"/>
          </a:xfrm>
        </p:spPr>
        <p:txBody>
          <a:bodyPr>
            <a:normAutofit/>
          </a:bodyPr>
          <a:lstStyle/>
          <a:p>
            <a:r>
              <a:rPr lang="en-US" altLang="zh-CN" b="1" dirty="0"/>
              <a:t>Wide-band, Universal, Transient detection, raw data recording;</a:t>
            </a:r>
          </a:p>
          <a:p>
            <a:r>
              <a:rPr lang="en-US" altLang="zh-CN" b="1" dirty="0"/>
              <a:t>Multi-feed; Array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6A325F-D656-4395-B887-94A7C0D38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32" y="2844801"/>
            <a:ext cx="9305326" cy="39071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7A58C39-92AD-492F-90D1-F987E0890825}"/>
              </a:ext>
            </a:extLst>
          </p:cNvPr>
          <p:cNvSpPr txBox="1"/>
          <p:nvPr/>
        </p:nvSpPr>
        <p:spPr>
          <a:xfrm>
            <a:off x="8768080" y="418552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逐步扩展至多功能终端</a:t>
            </a:r>
          </a:p>
        </p:txBody>
      </p:sp>
    </p:spTree>
    <p:extLst>
      <p:ext uri="{BB962C8B-B14F-4D97-AF65-F5344CB8AC3E}">
        <p14:creationId xmlns:p14="http://schemas.microsoft.com/office/powerpoint/2010/main" val="2219144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A1A2D-A646-4A4F-ABBC-23D91BFF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Data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F3D8FF-8D3D-4182-92D2-110A1829B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8559"/>
            <a:ext cx="10515600" cy="300704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b="1" dirty="0"/>
              <a:t>Observation and Data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b="1" dirty="0"/>
              <a:t>Database</a:t>
            </a:r>
          </a:p>
          <a:p>
            <a:pPr>
              <a:lnSpc>
                <a:spcPct val="150000"/>
              </a:lnSpc>
            </a:pP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5052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Observation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1840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b="1" dirty="0"/>
              <a:t>自动化的观测设置、数据预处理、用户数据拷贝；</a:t>
            </a:r>
            <a:endParaRPr lang="en-US" altLang="zh-CN" b="1" dirty="0"/>
          </a:p>
          <a:p>
            <a:pPr>
              <a:lnSpc>
                <a:spcPct val="120000"/>
              </a:lnSpc>
            </a:pPr>
            <a:r>
              <a:rPr lang="zh-CN" altLang="en-US" b="1" dirty="0"/>
              <a:t>用户通过</a:t>
            </a:r>
            <a:r>
              <a:rPr lang="en-US" altLang="zh-CN" b="1" dirty="0"/>
              <a:t>FTP</a:t>
            </a:r>
            <a:r>
              <a:rPr lang="zh-CN" altLang="en-US" b="1" dirty="0"/>
              <a:t>下载和查看观测数据；</a:t>
            </a:r>
            <a:endParaRPr kumimoji="1" lang="zh-CN" altLang="en-US" b="1" dirty="0"/>
          </a:p>
          <a:p>
            <a:endParaRPr lang="en-US" altLang="zh-CN" b="1" dirty="0"/>
          </a:p>
          <a:p>
            <a:endParaRPr lang="zh-CN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64" y="3299290"/>
            <a:ext cx="8674744" cy="310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90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9F81AA-B040-4996-B0ED-5F6313B0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Contents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948E7A-A181-4F78-AED4-BCBC7832B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b="1" dirty="0"/>
              <a:t>The </a:t>
            </a:r>
            <a:r>
              <a:rPr lang="en-US" altLang="zh-CN" b="1" dirty="0" err="1"/>
              <a:t>Tianma</a:t>
            </a:r>
            <a:r>
              <a:rPr lang="en-US" altLang="zh-CN" b="1" dirty="0"/>
              <a:t> Radio Telescope</a:t>
            </a:r>
          </a:p>
          <a:p>
            <a:pPr>
              <a:lnSpc>
                <a:spcPct val="120000"/>
              </a:lnSpc>
            </a:pPr>
            <a:r>
              <a:rPr lang="en-US" altLang="zh-CN" b="1" dirty="0"/>
              <a:t>The Backends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DIBAS: for Spectroscopy and Pulsar;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Spectrometer: for Spectroscopy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FRB: Real-time detecting;</a:t>
            </a:r>
          </a:p>
          <a:p>
            <a:pPr>
              <a:lnSpc>
                <a:spcPct val="120000"/>
              </a:lnSpc>
            </a:pPr>
            <a:r>
              <a:rPr lang="en-US" altLang="zh-CN" b="1" dirty="0"/>
              <a:t>The Data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Observation and Data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Database</a:t>
            </a:r>
          </a:p>
          <a:p>
            <a:pPr>
              <a:lnSpc>
                <a:spcPct val="120000"/>
              </a:lnSpc>
            </a:pP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72991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12BBFB-5F0B-4E4F-8167-4F320189F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Data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6F5208-C4A3-4B12-8CB8-5DC668FBB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800" y="3222763"/>
            <a:ext cx="3901440" cy="1325563"/>
          </a:xfrm>
        </p:spPr>
        <p:txBody>
          <a:bodyPr/>
          <a:lstStyle/>
          <a:p>
            <a:r>
              <a:rPr lang="en-US" altLang="zh-CN" b="1" dirty="0"/>
              <a:t>The Doppler to be included in future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6E8170-6119-412B-BF02-2738CD8D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56064"/>
            <a:ext cx="6697276" cy="49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337817-E4CA-4D76-B6E4-4D5541BC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Database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C426CF-0FF1-402F-A286-6CDAE611F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254" y="1825625"/>
            <a:ext cx="3977226" cy="46672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/>
              <a:t>正在建立谱线数据库；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en-US" altLang="zh-CN" sz="2400" b="1" dirty="0"/>
              <a:t>212373</a:t>
            </a:r>
            <a:r>
              <a:rPr lang="zh-CN" altLang="en-US" sz="2400" b="1" dirty="0"/>
              <a:t>数据文件，校准后的频谱；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zh-CN" altLang="en-US" sz="2400" b="1" dirty="0"/>
              <a:t>初步完成了根据字段关键词进行检索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/>
              <a:t>继续完善功能；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zh-CN" altLang="en-US" sz="2400" b="1" dirty="0"/>
              <a:t>后续扩展至脉冲星</a:t>
            </a:r>
          </a:p>
          <a:p>
            <a:pPr>
              <a:lnSpc>
                <a:spcPct val="120000"/>
              </a:lnSpc>
            </a:pPr>
            <a:endParaRPr lang="zh-CN" altLang="en-US" sz="2400" b="1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950B63B1-D371-4B74-8506-8DAA9994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" y="1950720"/>
            <a:ext cx="7767734" cy="4114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758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18C47E-23B4-4E04-AC46-ABB88701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Database: future plan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15676E-71CA-4DA2-9FEA-02F745B23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6133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/>
              <a:t>数据检索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zh-CN" altLang="en-US" sz="2400" b="1" dirty="0"/>
              <a:t>分类下载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zh-CN" altLang="en-US" sz="2400" b="1" dirty="0"/>
              <a:t>在线数据处理及存储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zh-CN" altLang="en-US" sz="2400" b="1" dirty="0"/>
              <a:t>数据可视化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zh-CN" altLang="en-US" sz="2400" b="1" dirty="0"/>
              <a:t>硬件与软件的配置</a:t>
            </a:r>
          </a:p>
        </p:txBody>
      </p:sp>
    </p:spTree>
    <p:extLst>
      <p:ext uri="{BB962C8B-B14F-4D97-AF65-F5344CB8AC3E}">
        <p14:creationId xmlns:p14="http://schemas.microsoft.com/office/powerpoint/2010/main" val="1313530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6762C69-086E-455B-A065-5515AB35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0805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/>
              <a:t>Thanks for</a:t>
            </a:r>
            <a:r>
              <a:rPr lang="zh-CN" altLang="en-US" b="1" dirty="0"/>
              <a:t> </a:t>
            </a:r>
            <a:r>
              <a:rPr lang="en-US" altLang="zh-CN" b="1" dirty="0"/>
              <a:t>Attentions!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8671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1C632-D477-46CA-B10A-659E4EDB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</a:t>
            </a:r>
            <a:r>
              <a:rPr lang="en-US" altLang="zh-CN" b="1" dirty="0" err="1"/>
              <a:t>Tianma</a:t>
            </a:r>
            <a:r>
              <a:rPr lang="en-US" altLang="zh-CN" b="1" dirty="0"/>
              <a:t> telescope</a:t>
            </a:r>
            <a:endParaRPr lang="zh-CN" alt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CBF91D-6897-4207-B161-F4C0A09E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1" y="1357729"/>
            <a:ext cx="5099264" cy="522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32C6A6F-5B88-4663-BF84-1D67CB1AA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80" y="542259"/>
            <a:ext cx="3735611" cy="270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25196F42-D86C-4C6E-9201-F13DAF86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5107" y="3469065"/>
            <a:ext cx="5793558" cy="338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FEB9A90A-22F4-4B01-B756-5B99BC4921FB}"/>
              </a:ext>
            </a:extLst>
          </p:cNvPr>
          <p:cNvSpPr txBox="1"/>
          <p:nvPr/>
        </p:nvSpPr>
        <p:spPr>
          <a:xfrm>
            <a:off x="8275456" y="224132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Ka</a:t>
            </a:r>
            <a:r>
              <a:rPr lang="en-US" altLang="zh-CN" sz="1600" b="1" baseline="30000" dirty="0">
                <a:solidFill>
                  <a:srgbClr val="FF0000"/>
                </a:solidFill>
              </a:rPr>
              <a:t>2</a:t>
            </a:r>
            <a:endParaRPr lang="zh-CN" alt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EA20147B-F197-4870-AF7B-DC79A52867EE}"/>
              </a:ext>
            </a:extLst>
          </p:cNvPr>
          <p:cNvSpPr txBox="1"/>
          <p:nvPr/>
        </p:nvSpPr>
        <p:spPr>
          <a:xfrm>
            <a:off x="8916982" y="2473548"/>
            <a:ext cx="56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K7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6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489DD6-A46A-4096-8E0E-1C92E6F1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Backends and Sciences</a:t>
            </a:r>
            <a:endParaRPr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010207-9D8F-48F6-AB74-A2D1886A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3" y="1899920"/>
            <a:ext cx="11059298" cy="45929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944E58-A265-42DD-96C4-6FC8E9E310DC}"/>
              </a:ext>
            </a:extLst>
          </p:cNvPr>
          <p:cNvSpPr txBox="1"/>
          <p:nvPr/>
        </p:nvSpPr>
        <p:spPr>
          <a:xfrm>
            <a:off x="4216400" y="1576754"/>
            <a:ext cx="504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终端：数据采集、处理和存储；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技术与科学的桥梁</a:t>
            </a:r>
          </a:p>
        </p:txBody>
      </p:sp>
    </p:spTree>
    <p:extLst>
      <p:ext uri="{BB962C8B-B14F-4D97-AF65-F5344CB8AC3E}">
        <p14:creationId xmlns:p14="http://schemas.microsoft.com/office/powerpoint/2010/main" val="202888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C1D32-A42A-4B58-A865-335E42AF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Backends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4E8B0B-CCFE-4A58-99D2-AA899D8BD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2729865"/>
            <a:ext cx="10515600" cy="272605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DIBAS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Spectrometer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Real-time FRB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571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DIBAS</a:t>
            </a:r>
            <a:endParaRPr lang="zh-CN" altLang="en-US" b="1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>
          <a:xfrm>
            <a:off x="4799856" y="1772816"/>
            <a:ext cx="5616624" cy="2220064"/>
          </a:xfrm>
        </p:spPr>
        <p:txBody>
          <a:bodyPr/>
          <a:lstStyle/>
          <a:p>
            <a:r>
              <a:rPr lang="en-US" altLang="zh-CN" b="1" dirty="0"/>
              <a:t>Imported from NRAO</a:t>
            </a:r>
            <a:r>
              <a:rPr lang="zh-CN" altLang="en-US" b="1" dirty="0"/>
              <a:t>；</a:t>
            </a:r>
            <a:endParaRPr lang="en-US" altLang="zh-CN" b="1" dirty="0"/>
          </a:p>
          <a:p>
            <a:r>
              <a:rPr lang="en-US" altLang="zh-CN" b="1" dirty="0"/>
              <a:t>Support for Spectroscopic and Pulsar Observations</a:t>
            </a:r>
          </a:p>
          <a:p>
            <a:r>
              <a:rPr lang="en-US" altLang="zh-CN" b="1" dirty="0"/>
              <a:t>3 Bank, each 1.5GHz Bandwidth;</a:t>
            </a:r>
          </a:p>
          <a:p>
            <a:endParaRPr lang="zh-CN" alt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4077072"/>
            <a:ext cx="537659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D111E149-9CE1-46F6-93C2-EC4D8CE6C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536"/>
            <a:ext cx="3738880" cy="53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FD84AC6-5A4C-4AE8-8FDA-FBBC915D6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762" y="2332327"/>
            <a:ext cx="6495238" cy="38095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56DF542-F484-43D8-A329-615E40FD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Spectrometer: Background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9EB14B-FCAA-44BE-9FE0-7F764036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1160" cy="3538855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DIBAS(now)</a:t>
            </a:r>
            <a:r>
              <a:rPr lang="zh-CN" altLang="en-US" b="1" dirty="0"/>
              <a:t>：</a:t>
            </a:r>
            <a:r>
              <a:rPr lang="en-US" altLang="zh-CN" b="1" dirty="0"/>
              <a:t>3 Banks, each 1.5 GHz BW;</a:t>
            </a:r>
          </a:p>
          <a:p>
            <a:r>
              <a:rPr lang="en-US" altLang="zh-CN" b="1" dirty="0"/>
              <a:t>Background: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b="1" dirty="0"/>
              <a:t>Sensitivity is good;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b="1" dirty="0"/>
              <a:t>Ka/Q Band: &gt; 10GHz BW, line survey;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b="1" dirty="0"/>
              <a:t>7-element K Receiver in design;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b="1" dirty="0"/>
              <a:t>Need more banks, high resolution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5B391E5D-988A-4851-B479-DA83AC0A73D1}"/>
                  </a:ext>
                </a:extLst>
              </p:cNvPr>
              <p:cNvSpPr/>
              <p:nvPr/>
            </p:nvSpPr>
            <p:spPr>
              <a:xfrm>
                <a:off x="6096000" y="6006119"/>
                <a:ext cx="60350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/>
                  <a:t>3-hours observation on IRC10216, velocity range(-12000~12000 km/s), 1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𝒎𝑱𝒚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5B391E5D-988A-4851-B479-DA83AC0A7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006119"/>
                <a:ext cx="6035040" cy="707886"/>
              </a:xfrm>
              <a:prstGeom prst="rect">
                <a:avLst/>
              </a:prstGeom>
              <a:blipFill>
                <a:blip r:embed="rId4"/>
                <a:stretch>
                  <a:fillRect l="-1010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ED5F2E01-07C2-46F7-B1ED-A796C4EFB396}"/>
              </a:ext>
            </a:extLst>
          </p:cNvPr>
          <p:cNvSpPr/>
          <p:nvPr/>
        </p:nvSpPr>
        <p:spPr>
          <a:xfrm>
            <a:off x="11582400" y="3150680"/>
            <a:ext cx="365759" cy="1502600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36F07D-7575-48A8-88ED-39BA02652A20}"/>
              </a:ext>
            </a:extLst>
          </p:cNvPr>
          <p:cNvSpPr txBox="1"/>
          <p:nvPr/>
        </p:nvSpPr>
        <p:spPr>
          <a:xfrm>
            <a:off x="10540653" y="1329415"/>
            <a:ext cx="165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</a:rPr>
              <a:t>HC</a:t>
            </a:r>
            <a:r>
              <a:rPr lang="en-US" altLang="zh-CN" sz="2000" b="1" baseline="-25000" dirty="0">
                <a:solidFill>
                  <a:srgbClr val="00B050"/>
                </a:solidFill>
              </a:rPr>
              <a:t>7</a:t>
            </a:r>
            <a:r>
              <a:rPr lang="en-US" altLang="zh-CN" sz="2000" b="1" dirty="0">
                <a:solidFill>
                  <a:srgbClr val="00B050"/>
                </a:solidFill>
              </a:rPr>
              <a:t>N(14-13)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6A0A3A0-8D65-4EC2-AE03-D00F426CC50F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11366327" y="1729525"/>
            <a:ext cx="398953" cy="14211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62246478-CD8C-40DA-8995-C36624F4F712}"/>
              </a:ext>
            </a:extLst>
          </p:cNvPr>
          <p:cNvSpPr/>
          <p:nvPr/>
        </p:nvSpPr>
        <p:spPr>
          <a:xfrm>
            <a:off x="10686188" y="2963479"/>
            <a:ext cx="466665" cy="1263146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35AA125-26EE-4F0C-9F03-CD5EBFC7224E}"/>
              </a:ext>
            </a:extLst>
          </p:cNvPr>
          <p:cNvSpPr txBox="1"/>
          <p:nvPr/>
        </p:nvSpPr>
        <p:spPr>
          <a:xfrm>
            <a:off x="9860514" y="1673622"/>
            <a:ext cx="165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</a:rPr>
              <a:t>HC</a:t>
            </a:r>
            <a:r>
              <a:rPr lang="en-US" altLang="zh-CN" sz="2000" b="1" baseline="-25000" dirty="0">
                <a:solidFill>
                  <a:srgbClr val="00B050"/>
                </a:solidFill>
              </a:rPr>
              <a:t>5</a:t>
            </a:r>
            <a:r>
              <a:rPr lang="en-US" altLang="zh-CN" sz="2000" b="1" dirty="0">
                <a:solidFill>
                  <a:srgbClr val="00B050"/>
                </a:solidFill>
              </a:rPr>
              <a:t>N(6-5)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C5D6E94B-B55B-4E80-B569-1CD94A7B4811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>
            <a:off x="10686188" y="2073732"/>
            <a:ext cx="233333" cy="8897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116E3967-AB45-4E62-8F12-7E1583295B31}"/>
              </a:ext>
            </a:extLst>
          </p:cNvPr>
          <p:cNvSpPr/>
          <p:nvPr/>
        </p:nvSpPr>
        <p:spPr>
          <a:xfrm>
            <a:off x="7210097" y="3303080"/>
            <a:ext cx="202859" cy="1502600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CE3683C-F496-44D4-A41A-1690F3278818}"/>
              </a:ext>
            </a:extLst>
          </p:cNvPr>
          <p:cNvSpPr txBox="1"/>
          <p:nvPr/>
        </p:nvSpPr>
        <p:spPr>
          <a:xfrm>
            <a:off x="7650797" y="1455853"/>
            <a:ext cx="1651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</a:rPr>
              <a:t>HC</a:t>
            </a:r>
            <a:r>
              <a:rPr lang="en-US" altLang="zh-CN" sz="2000" b="1" baseline="-25000" dirty="0">
                <a:solidFill>
                  <a:srgbClr val="00B050"/>
                </a:solidFill>
              </a:rPr>
              <a:t>9</a:t>
            </a:r>
            <a:r>
              <a:rPr lang="en-US" altLang="zh-CN" sz="2000" b="1" dirty="0">
                <a:solidFill>
                  <a:srgbClr val="00B050"/>
                </a:solidFill>
              </a:rPr>
              <a:t>N(29-28)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3533C340-272F-48B1-A2ED-7E4F4725255C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>
          <a:xfrm flipH="1">
            <a:off x="7311527" y="1855963"/>
            <a:ext cx="1164943" cy="14471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>
            <a:extLst>
              <a:ext uri="{FF2B5EF4-FFF2-40B4-BE49-F238E27FC236}">
                <a16:creationId xmlns:a16="http://schemas.microsoft.com/office/drawing/2014/main" id="{3EF41764-96F3-48FA-A05D-B1F99284A9CC}"/>
              </a:ext>
            </a:extLst>
          </p:cNvPr>
          <p:cNvSpPr/>
          <p:nvPr/>
        </p:nvSpPr>
        <p:spPr>
          <a:xfrm>
            <a:off x="6900042" y="3455480"/>
            <a:ext cx="202859" cy="1502600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A5A374E-8671-4622-8896-B201B957FCFA}"/>
              </a:ext>
            </a:extLst>
          </p:cNvPr>
          <p:cNvSpPr txBox="1"/>
          <p:nvPr/>
        </p:nvSpPr>
        <p:spPr>
          <a:xfrm>
            <a:off x="6612118" y="1808171"/>
            <a:ext cx="1651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</a:rPr>
              <a:t>HC</a:t>
            </a:r>
            <a:r>
              <a:rPr lang="en-US" altLang="zh-CN" sz="2000" b="1" baseline="-25000" dirty="0">
                <a:solidFill>
                  <a:srgbClr val="00B050"/>
                </a:solidFill>
              </a:rPr>
              <a:t>7</a:t>
            </a:r>
            <a:r>
              <a:rPr lang="en-US" altLang="zh-CN" sz="2000" b="1" dirty="0">
                <a:solidFill>
                  <a:srgbClr val="00B050"/>
                </a:solidFill>
              </a:rPr>
              <a:t>N(15-14)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C78901F1-2549-4D05-AE43-CD32C2446238}"/>
              </a:ext>
            </a:extLst>
          </p:cNvPr>
          <p:cNvCxnSpPr>
            <a:cxnSpLocks/>
            <a:stCxn id="33" idx="2"/>
            <a:endCxn id="32" idx="0"/>
          </p:cNvCxnSpPr>
          <p:nvPr/>
        </p:nvCxnSpPr>
        <p:spPr>
          <a:xfrm flipH="1">
            <a:off x="7001472" y="2208281"/>
            <a:ext cx="436319" cy="124719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327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C20B71-F2BB-4B9A-B7D1-8015E3A6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spectrometer: Hardware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F8F0C9-29EA-42EB-95B4-CDF801F45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8280" cy="937895"/>
          </a:xfrm>
        </p:spPr>
        <p:txBody>
          <a:bodyPr/>
          <a:lstStyle/>
          <a:p>
            <a:r>
              <a:rPr lang="en-US" altLang="zh-CN" b="1" dirty="0"/>
              <a:t>5Gsps ADC, Xilinx Kintex7 FPGA; 10Gb</a:t>
            </a:r>
            <a:r>
              <a:rPr lang="zh-CN" altLang="en-US" b="1" dirty="0"/>
              <a:t>网络；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855F15-7E68-4A5B-B8E4-587BFD38C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8" y="2274252"/>
            <a:ext cx="2827782" cy="37703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621928-53A8-4F22-A304-4DDBC6EB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9" y="5633512"/>
            <a:ext cx="4219155" cy="11832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63A960-4FF7-4BF3-8064-6107C1604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85" y="2365983"/>
            <a:ext cx="3338104" cy="44508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2DFEE3-215F-4AD2-BED6-99B623D64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53" y="3539947"/>
            <a:ext cx="2808841" cy="2102875"/>
          </a:xfrm>
          <a:prstGeom prst="rect">
            <a:avLst/>
          </a:prstGeom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2F560A94-466C-471E-A143-A93350938063}"/>
              </a:ext>
            </a:extLst>
          </p:cNvPr>
          <p:cNvSpPr/>
          <p:nvPr/>
        </p:nvSpPr>
        <p:spPr>
          <a:xfrm rot="16200000">
            <a:off x="4622294" y="2362060"/>
            <a:ext cx="622514" cy="2133880"/>
          </a:xfrm>
          <a:prstGeom prst="downArrow">
            <a:avLst>
              <a:gd name="adj1" fmla="val 50000"/>
              <a:gd name="adj2" fmla="val 67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7C34C59-4447-4ECD-B578-E6E0F2F0DC7E}"/>
              </a:ext>
            </a:extLst>
          </p:cNvPr>
          <p:cNvSpPr txBox="1"/>
          <p:nvPr/>
        </p:nvSpPr>
        <p:spPr>
          <a:xfrm>
            <a:off x="1432560" y="2139315"/>
            <a:ext cx="181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Version 1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A90B06-43CD-4045-BD61-4BE67D9ACC78}"/>
              </a:ext>
            </a:extLst>
          </p:cNvPr>
          <p:cNvSpPr txBox="1"/>
          <p:nvPr/>
        </p:nvSpPr>
        <p:spPr>
          <a:xfrm>
            <a:off x="7040880" y="2139315"/>
            <a:ext cx="181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Version 2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CF4008-2B55-4BDB-8A65-0948E3EC19CD}"/>
              </a:ext>
            </a:extLst>
          </p:cNvPr>
          <p:cNvSpPr txBox="1"/>
          <p:nvPr/>
        </p:nvSpPr>
        <p:spPr>
          <a:xfrm>
            <a:off x="3529130" y="4040553"/>
            <a:ext cx="280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Improve the interface between ADC and FPGA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4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29DF8-CFEE-4FCF-9742-B6455A10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29"/>
            <a:ext cx="10515600" cy="1325563"/>
          </a:xfrm>
        </p:spPr>
        <p:txBody>
          <a:bodyPr/>
          <a:lstStyle/>
          <a:p>
            <a:r>
              <a:rPr lang="en-US" altLang="zh-CN" b="1" dirty="0"/>
              <a:t>The spectrometer: Synthesizer and ADC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558D2F-CAFC-4C36-9ACA-910149776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76" y="1815465"/>
            <a:ext cx="4627880" cy="4351338"/>
          </a:xfrm>
        </p:spPr>
        <p:txBody>
          <a:bodyPr/>
          <a:lstStyle/>
          <a:p>
            <a:r>
              <a:rPr lang="en-US" altLang="zh-CN" b="1" dirty="0"/>
              <a:t>Synthesizer: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AC5920-2B6B-42E4-9B47-B23E54D8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60" y="2804159"/>
            <a:ext cx="3732531" cy="27993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6888BD-239C-4E30-8755-9D9C4DF88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11" y="2318147"/>
            <a:ext cx="5156022" cy="3423921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6DA21F4-C291-4B1B-9474-9D13D3FB8E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09330" y="2836306"/>
          <a:ext cx="3572510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430">
                  <a:extLst>
                    <a:ext uri="{9D8B030D-6E8A-4147-A177-3AD203B41FA5}">
                      <a16:colId xmlns:a16="http://schemas.microsoft.com/office/drawing/2014/main" val="1487565161"/>
                    </a:ext>
                  </a:extLst>
                </a:gridCol>
                <a:gridCol w="699770">
                  <a:extLst>
                    <a:ext uri="{9D8B030D-6E8A-4147-A177-3AD203B41FA5}">
                      <a16:colId xmlns:a16="http://schemas.microsoft.com/office/drawing/2014/main" val="1769386460"/>
                    </a:ext>
                  </a:extLst>
                </a:gridCol>
                <a:gridCol w="699770">
                  <a:extLst>
                    <a:ext uri="{9D8B030D-6E8A-4147-A177-3AD203B41FA5}">
                      <a16:colId xmlns:a16="http://schemas.microsoft.com/office/drawing/2014/main" val="1345564946"/>
                    </a:ext>
                  </a:extLst>
                </a:gridCol>
                <a:gridCol w="699770">
                  <a:extLst>
                    <a:ext uri="{9D8B030D-6E8A-4147-A177-3AD203B41FA5}">
                      <a16:colId xmlns:a16="http://schemas.microsoft.com/office/drawing/2014/main" val="1387556112"/>
                    </a:ext>
                  </a:extLst>
                </a:gridCol>
                <a:gridCol w="699770">
                  <a:extLst>
                    <a:ext uri="{9D8B030D-6E8A-4147-A177-3AD203B41FA5}">
                      <a16:colId xmlns:a16="http://schemas.microsoft.com/office/drawing/2014/main" val="1998000553"/>
                    </a:ext>
                  </a:extLst>
                </a:gridCol>
              </a:tblGrid>
              <a:tr h="19812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Fin(MHz)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20190927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20190927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20190929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4418613"/>
                  </a:ext>
                </a:extLst>
              </a:tr>
              <a:tr h="996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ENOB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ENOB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ENOB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ENOB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1373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10 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7.33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7.31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7.30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7.29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4909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7.19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7.25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7.23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7.23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5420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6.87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7.25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7.34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7.27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6514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6.17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6.79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6.78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6.76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2523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810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5.43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6.94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6.86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6.81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246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1210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4.93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6.60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6.46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6.36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862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1610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4.51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5.96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6.27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6.24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2470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1810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5.89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6.04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0045067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4A76A1C6-69A3-486A-A6D9-38AFD0C9AB3D}"/>
              </a:ext>
            </a:extLst>
          </p:cNvPr>
          <p:cNvSpPr txBox="1"/>
          <p:nvPr/>
        </p:nvSpPr>
        <p:spPr>
          <a:xfrm>
            <a:off x="9761044" y="2431652"/>
            <a:ext cx="185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ADC ENOB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4E1E69-12F1-408C-9EC3-614B4FD9BF9B}"/>
              </a:ext>
            </a:extLst>
          </p:cNvPr>
          <p:cNvSpPr txBox="1"/>
          <p:nvPr/>
        </p:nvSpPr>
        <p:spPr>
          <a:xfrm>
            <a:off x="568960" y="4203858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79340C-BA85-428B-BC1A-6038DA857A79}"/>
              </a:ext>
            </a:extLst>
          </p:cNvPr>
          <p:cNvSpPr txBox="1"/>
          <p:nvPr/>
        </p:nvSpPr>
        <p:spPr>
          <a:xfrm>
            <a:off x="2882900" y="316739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2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915C9D-4D25-4518-A0DC-35A6F1E92FB5}"/>
              </a:ext>
            </a:extLst>
          </p:cNvPr>
          <p:cNvSpPr txBox="1"/>
          <p:nvPr/>
        </p:nvSpPr>
        <p:spPr>
          <a:xfrm>
            <a:off x="2532380" y="4951877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3</a:t>
            </a:r>
            <a:endParaRPr lang="zh-CN" altLang="en-US" sz="28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D1A0D7-A223-4738-BCE4-005455EB2875}"/>
              </a:ext>
            </a:extLst>
          </p:cNvPr>
          <p:cNvSpPr txBox="1"/>
          <p:nvPr/>
        </p:nvSpPr>
        <p:spPr>
          <a:xfrm>
            <a:off x="5393691" y="5982137"/>
            <a:ext cx="4627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The performance of Spectrometer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93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702</Words>
  <Application>Microsoft Office PowerPoint</Application>
  <PresentationFormat>宽屏</PresentationFormat>
  <Paragraphs>213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等线</vt:lpstr>
      <vt:lpstr>等线 Light</vt:lpstr>
      <vt:lpstr>Arial</vt:lpstr>
      <vt:lpstr>Cambria Math</vt:lpstr>
      <vt:lpstr>Times New Roman</vt:lpstr>
      <vt:lpstr>Wingdings</vt:lpstr>
      <vt:lpstr>Office 主题​​</vt:lpstr>
      <vt:lpstr>天马望远镜单天线终端及数据处理</vt:lpstr>
      <vt:lpstr>Contents</vt:lpstr>
      <vt:lpstr>The Tianma telescope</vt:lpstr>
      <vt:lpstr>The Backends and Sciences</vt:lpstr>
      <vt:lpstr>The Backends</vt:lpstr>
      <vt:lpstr>DIBAS</vt:lpstr>
      <vt:lpstr>The Spectrometer: Background</vt:lpstr>
      <vt:lpstr>The spectrometer: Hardware</vt:lpstr>
      <vt:lpstr>The spectrometer: Synthesizer and ADC</vt:lpstr>
      <vt:lpstr>The spectrometer: FPGA Code</vt:lpstr>
      <vt:lpstr>The real-time FRB detection: Background</vt:lpstr>
      <vt:lpstr>The real-time FRB detection: Hardware</vt:lpstr>
      <vt:lpstr>The real-time FRB detection: Pipeline</vt:lpstr>
      <vt:lpstr>The real-time FRB detection: pulsar</vt:lpstr>
      <vt:lpstr>The real-time FRB detection: RRAT</vt:lpstr>
      <vt:lpstr>The real-time FRB detection: FRB</vt:lpstr>
      <vt:lpstr>The Backends: Conclusion</vt:lpstr>
      <vt:lpstr>The Data</vt:lpstr>
      <vt:lpstr>Observation</vt:lpstr>
      <vt:lpstr>Data</vt:lpstr>
      <vt:lpstr>Database</vt:lpstr>
      <vt:lpstr>Database: future plan</vt:lpstr>
      <vt:lpstr>Thanks for Attentions!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天马望远镜单天线终端及数据处理</dc:title>
  <dc:creator>wyj</dc:creator>
  <cp:lastModifiedBy>wyj</cp:lastModifiedBy>
  <cp:revision>19</cp:revision>
  <dcterms:created xsi:type="dcterms:W3CDTF">2019-11-28T12:45:04Z</dcterms:created>
  <dcterms:modified xsi:type="dcterms:W3CDTF">2019-11-28T15:31:48Z</dcterms:modified>
</cp:coreProperties>
</file>