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3"/>
    <p:sldId id="257" r:id="rId4"/>
    <p:sldId id="266" r:id="rId5"/>
    <p:sldId id="261" r:id="rId6"/>
    <p:sldId id="258" r:id="rId7"/>
    <p:sldId id="265" r:id="rId8"/>
    <p:sldId id="283" r:id="rId9"/>
    <p:sldId id="259" r:id="rId10"/>
    <p:sldId id="260" r:id="rId11"/>
    <p:sldId id="262" r:id="rId12"/>
    <p:sldId id="263" r:id="rId13"/>
    <p:sldId id="276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498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92214-7AE2-4CED-A16A-A0F65CDAF7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DDFF6-FF44-4925-A88B-CBC24DDFDEF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B21B-F508-4F10-804A-C5FC52E13E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4D41-251E-4484-94D0-2D5EB77128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B21B-F508-4F10-804A-C5FC52E13E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4D41-251E-4484-94D0-2D5EB77128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B21B-F508-4F10-804A-C5FC52E13E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4D41-251E-4484-94D0-2D5EB77128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B21B-F508-4F10-804A-C5FC52E13E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4D41-251E-4484-94D0-2D5EB77128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B21B-F508-4F10-804A-C5FC52E13E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4D41-251E-4484-94D0-2D5EB77128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B21B-F508-4F10-804A-C5FC52E13E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4D41-251E-4484-94D0-2D5EB77128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B21B-F508-4F10-804A-C5FC52E13E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4D41-251E-4484-94D0-2D5EB77128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B21B-F508-4F10-804A-C5FC52E13E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4D41-251E-4484-94D0-2D5EB77128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B21B-F508-4F10-804A-C5FC52E13E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4D41-251E-4484-94D0-2D5EB77128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B21B-F508-4F10-804A-C5FC52E13E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4D41-251E-4484-94D0-2D5EB77128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B21B-F508-4F10-804A-C5FC52E13E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C4D41-251E-4484-94D0-2D5EB77128A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3000">
              <a:schemeClr val="accent1">
                <a:lumMod val="45000"/>
                <a:lumOff val="55000"/>
              </a:schemeClr>
            </a:gs>
            <a:gs pos="46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4B21B-F508-4F10-804A-C5FC52E13E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C4D41-251E-4484-94D0-2D5EB77128A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9144000" cy="169545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zh-CN" altLang="en-US" sz="4000" b="1" dirty="0" smtClean="0"/>
              <a:t>基于深度神经网络的非参数</a:t>
            </a:r>
            <a:r>
              <a:rPr lang="en-US" altLang="zh-CN" sz="4000" b="1" dirty="0" smtClean="0"/>
              <a:t>PSF</a:t>
            </a:r>
            <a:r>
              <a:rPr lang="zh-CN" altLang="en-US" sz="4000" b="1" dirty="0" smtClean="0"/>
              <a:t>模型构建</a:t>
            </a:r>
            <a:br>
              <a:rPr lang="zh-CN" altLang="en-US" sz="4000" b="1" dirty="0" smtClean="0"/>
            </a:br>
            <a:r>
              <a:rPr lang="zh-CN" altLang="en-US" sz="4000" b="1" dirty="0" smtClean="0"/>
              <a:t>Construction of non-parametric PSF model based on deep neural network</a:t>
            </a:r>
            <a:endParaRPr lang="zh-CN" altLang="en-US" sz="4000" b="1" dirty="0" smtClean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1600" dirty="0" smtClean="0"/>
              <a:t>						</a:t>
            </a:r>
            <a:r>
              <a:rPr lang="en-US" altLang="zh-CN" sz="2800" dirty="0" smtClean="0"/>
              <a:t>	</a:t>
            </a:r>
            <a:r>
              <a:rPr lang="zh-CN" altLang="en-US" sz="2800" dirty="0" smtClean="0"/>
              <a:t>汇报人 吴学波 </a:t>
            </a:r>
            <a:endParaRPr lang="en-US" altLang="zh-CN" sz="2800" dirty="0" smtClean="0"/>
          </a:p>
          <a:p>
            <a:r>
              <a:rPr lang="en-US" altLang="zh-CN" sz="2800" dirty="0" smtClean="0"/>
              <a:t>						    </a:t>
            </a:r>
            <a:r>
              <a:rPr lang="zh-CN" altLang="en-US" sz="2800" dirty="0" smtClean="0"/>
              <a:t>导师 贾鹏</a:t>
            </a:r>
            <a:endParaRPr lang="en-US" altLang="zh-CN" sz="2800" dirty="0" smtClean="0"/>
          </a:p>
          <a:p>
            <a:r>
              <a:rPr lang="en-US" altLang="zh-CN" sz="2800" dirty="0" smtClean="0"/>
              <a:t>							</a:t>
            </a:r>
            <a:r>
              <a:rPr lang="zh-CN" altLang="en-US" sz="2800" dirty="0" smtClean="0"/>
              <a:t>太原理工大学</a:t>
            </a:r>
            <a:endParaRPr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83850"/>
            <a:ext cx="1496290" cy="14962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451" y="3140328"/>
            <a:ext cx="2614204" cy="263623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5319" y="3140328"/>
            <a:ext cx="2614081" cy="263623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417" y="3140328"/>
            <a:ext cx="2658512" cy="263623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5318" y="417482"/>
            <a:ext cx="2614081" cy="260528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8295" y="476007"/>
            <a:ext cx="2546755" cy="254675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451" y="423230"/>
            <a:ext cx="2614204" cy="262303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8923" y="417482"/>
            <a:ext cx="2655885" cy="262878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3045" y="3140328"/>
            <a:ext cx="2636234" cy="2636234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231900" y="61976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清晰</a:t>
            </a:r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4062867" y="6192798"/>
            <a:ext cx="14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模拟</a:t>
            </a:r>
            <a:r>
              <a:rPr lang="en-US" altLang="zh-CN" dirty="0" smtClean="0"/>
              <a:t>PSF</a:t>
            </a:r>
            <a:r>
              <a:rPr lang="zh-CN" altLang="en-US" dirty="0" smtClean="0"/>
              <a:t>退化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6594781" y="619279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MEANPSF</a:t>
            </a:r>
            <a:r>
              <a:rPr lang="zh-CN" altLang="en-US" dirty="0" smtClean="0"/>
              <a:t>退化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9084635" y="6192798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MEANPSF</a:t>
            </a:r>
            <a:r>
              <a:rPr lang="zh-CN" altLang="en-US" dirty="0" smtClean="0"/>
              <a:t>退化复原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06335" y="631767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大气湍流阔线差异的比较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6335" y="1548938"/>
            <a:ext cx="2494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800" dirty="0" smtClean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dirty="0" smtClean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）不同</a:t>
            </a:r>
            <a:r>
              <a:rPr lang="en-US" altLang="zh-CN" sz="2800" dirty="0" smtClean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D/r0</a:t>
            </a:r>
            <a:endParaRPr lang="en-US" altLang="zh-CN" sz="2800" dirty="0" smtClean="0">
              <a:solidFill>
                <a:schemeClr val="accent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2274" y="2538671"/>
            <a:ext cx="3704240" cy="189201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63394" y="1548938"/>
            <a:ext cx="5391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800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dirty="0" smtClean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）同一</a:t>
            </a:r>
            <a:r>
              <a:rPr lang="en-US" altLang="zh-CN" sz="2800" dirty="0" smtClean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D/r0</a:t>
            </a:r>
            <a:r>
              <a:rPr lang="zh-CN" altLang="en-US" sz="2800" dirty="0" smtClean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下，不同大气层数</a:t>
            </a:r>
            <a:endParaRPr lang="zh-CN" altLang="en-US" sz="2800" dirty="0">
              <a:solidFill>
                <a:schemeClr val="accent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914" y="2294822"/>
            <a:ext cx="3296631" cy="159275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914" y="4188316"/>
            <a:ext cx="4032657" cy="91708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14375" y="5105400"/>
            <a:ext cx="10495280" cy="1660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 smtClean="0"/>
              <a:t>结论：</a:t>
            </a:r>
            <a:endParaRPr lang="en-US" altLang="zh-CN" sz="2800" dirty="0" smtClean="0"/>
          </a:p>
          <a:p>
            <a:pPr algn="l"/>
            <a:r>
              <a:rPr lang="zh-CN" altLang="en-US" sz="2800" dirty="0" smtClean="0"/>
              <a:t>（</a:t>
            </a:r>
            <a:r>
              <a:rPr lang="en-US" altLang="zh-CN" sz="2800" dirty="0" smtClean="0"/>
              <a:t>1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MEANPSF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之间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PSNR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随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D/r0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差异增大而减小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/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同一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D/r0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下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MEANPSF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之间的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PSNR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随大气层数差异增大而减小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78865" y="733425"/>
            <a:ext cx="9790430" cy="20612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>
                <a:sym typeface="+mn-ea"/>
              </a:rPr>
              <a:t>感谢 ：</a:t>
            </a:r>
            <a:endParaRPr lang="zh-CN" altLang="en-US" sz="3200"/>
          </a:p>
          <a:p>
            <a:pPr algn="l"/>
            <a:r>
              <a:rPr lang="zh-CN" altLang="en-US" sz="3200">
                <a:sym typeface="+mn-ea"/>
              </a:rPr>
              <a:t>云南天文台 抚仙湖太阳观测站   向永源老师  刘辉老师</a:t>
            </a:r>
            <a:endParaRPr lang="zh-CN" altLang="en-US" sz="3200"/>
          </a:p>
          <a:p>
            <a:pPr marL="0" indent="0" algn="l">
              <a:buNone/>
            </a:pPr>
            <a:r>
              <a:rPr lang="zh-CN" altLang="en-US" sz="3200">
                <a:sym typeface="+mn-ea"/>
              </a:rPr>
              <a:t>   季凯帆老师 刘忠老师</a:t>
            </a:r>
            <a:endParaRPr lang="zh-CN" altLang="en-US" sz="3200">
              <a:sym typeface="+mn-ea"/>
            </a:endParaRPr>
          </a:p>
          <a:p>
            <a:pPr algn="l"/>
            <a:r>
              <a:rPr lang="zh-CN" altLang="en-US" sz="3200">
                <a:sym typeface="+mn-ea"/>
              </a:rPr>
              <a:t> 英国杜伦大学 </a:t>
            </a:r>
            <a:r>
              <a:rPr lang="en-US" altLang="zh-CN" sz="3200">
                <a:sym typeface="+mn-ea"/>
              </a:rPr>
              <a:t>James </a:t>
            </a:r>
            <a:r>
              <a:rPr lang="zh-CN" altLang="en-US" sz="3200">
                <a:sym typeface="+mn-ea"/>
              </a:rPr>
              <a:t>副教授 </a:t>
            </a:r>
            <a:r>
              <a:rPr lang="zh-CN" altLang="en-US" sz="3200">
                <a:sym typeface="+mn-ea"/>
              </a:rPr>
              <a:t>  </a:t>
            </a:r>
            <a:r>
              <a:rPr lang="en-US" altLang="zh-CN" sz="3200">
                <a:sym typeface="+mn-ea"/>
              </a:rPr>
              <a:t>Alastair</a:t>
            </a:r>
            <a:r>
              <a:rPr lang="zh-CN" altLang="en-US" sz="3200">
                <a:sym typeface="+mn-ea"/>
              </a:rPr>
              <a:t>副教授</a:t>
            </a:r>
            <a:endParaRPr lang="zh-CN" altLang="en-US" sz="3200">
              <a:sym typeface="+mn-ea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716165" y="3251835"/>
            <a:ext cx="10515600" cy="1325563"/>
          </a:xfrm>
        </p:spPr>
        <p:txBody>
          <a:bodyPr>
            <a:normAutofit/>
          </a:bodyPr>
          <a:p>
            <a:pPr algn="ctr"/>
            <a:r>
              <a:rPr lang="zh-CN" altLang="en-US" sz="5400" dirty="0" smtClean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谢谢大家</a:t>
            </a:r>
            <a:endParaRPr lang="zh-CN" altLang="en-US" sz="5400" dirty="0">
              <a:solidFill>
                <a:schemeClr val="accent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2558371" y="5944803"/>
                <a:ext cx="78688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m:rPr>
                          <m:sty m:val="p"/>
                        </m:rPr>
                        <a:rPr lang="en-US" altLang="zh-CN" sz="2800" i="1">
                          <a:latin typeface="Cambria Math" panose="02040503050406030204" pitchFamily="18" charset="0"/>
                        </a:rPr>
                        <m:t>mg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𝑃𝑆𝐹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𝑂𝑏𝑗</m:t>
                      </m:r>
                      <m:d>
                        <m:d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𝑁𝑜𝑖𝑠𝑒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371" y="5944803"/>
                <a:ext cx="7868885" cy="52322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871" y="1654840"/>
            <a:ext cx="2868090" cy="287559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200" y="1654840"/>
            <a:ext cx="2860737" cy="2875598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7123893" y="4704833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H-alpha </a:t>
            </a:r>
            <a:r>
              <a:rPr lang="zh-CN" altLang="en-US" dirty="0"/>
              <a:t>清晰图像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87746" y="874027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大气湍流造成图像退化：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87746" y="5292837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退化过程：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71547" y="4704833"/>
            <a:ext cx="198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H-alpha </a:t>
            </a:r>
            <a:r>
              <a:rPr lang="zh-CN" altLang="en-US" dirty="0" smtClean="0"/>
              <a:t>退化图像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06335" y="631767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参数模型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5361" y="1521142"/>
            <a:ext cx="2863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（</a:t>
            </a:r>
            <a:r>
              <a:rPr lang="en-US" altLang="zh-CN" sz="3200" dirty="0" smtClean="0"/>
              <a:t>1</a:t>
            </a:r>
            <a:r>
              <a:rPr lang="zh-CN" altLang="en-US" sz="3200" dirty="0" smtClean="0"/>
              <a:t>）高斯模型</a:t>
            </a:r>
            <a:endParaRPr lang="zh-CN" altLang="en-US" sz="3200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9194" y="1350092"/>
            <a:ext cx="3552825" cy="15297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889" y="3615582"/>
            <a:ext cx="4327264" cy="117254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5265" y="3615582"/>
            <a:ext cx="2388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（</a:t>
            </a:r>
            <a:r>
              <a:rPr lang="en-US" altLang="zh-CN" sz="3200" dirty="0" smtClean="0"/>
              <a:t>2</a:t>
            </a:r>
            <a:r>
              <a:rPr lang="zh-CN" altLang="en-US" sz="3200" dirty="0" smtClean="0"/>
              <a:t>）</a:t>
            </a:r>
            <a:r>
              <a:rPr lang="en-US" altLang="zh-CN" sz="3200" dirty="0" smtClean="0"/>
              <a:t>Moffat</a:t>
            </a:r>
            <a:endParaRPr lang="zh-CN" altLang="en-US" sz="32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871" y="1502196"/>
            <a:ext cx="4145323" cy="310899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962271" y="4931822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模拟短</a:t>
            </a:r>
            <a:r>
              <a:rPr lang="zh-CN" altLang="en-US" sz="2400" dirty="0" smtClean="0"/>
              <a:t>曝光</a:t>
            </a:r>
            <a:r>
              <a:rPr lang="en-US" altLang="zh-CN" sz="2400" dirty="0" smtClean="0"/>
              <a:t>PSF</a:t>
            </a:r>
            <a:endParaRPr lang="zh-CN" altLang="en-US" sz="2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15929" y="1986741"/>
            <a:ext cx="1486602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</a:rPr>
              <a:t>NETWORK</a:t>
            </a:r>
            <a:endParaRPr lang="zh-CN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3237521" y="2372659"/>
            <a:ext cx="978408" cy="142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>
            <a:off x="5702531" y="2372659"/>
            <a:ext cx="978408" cy="142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259113" y="2121822"/>
            <a:ext cx="978408" cy="6442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模糊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699929" y="2121822"/>
            <a:ext cx="978408" cy="6442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清晰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215929" y="4452343"/>
            <a:ext cx="1486602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2">
                    <a:lumMod val="10000"/>
                  </a:schemeClr>
                </a:solidFill>
              </a:rPr>
              <a:t>NETWORK</a:t>
            </a:r>
            <a:endParaRPr lang="zh-CN" alt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3237521" y="4838261"/>
            <a:ext cx="978408" cy="142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5702531" y="4838261"/>
            <a:ext cx="978408" cy="142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259113" y="4587424"/>
            <a:ext cx="978408" cy="6442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清晰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680939" y="4587424"/>
            <a:ext cx="978408" cy="6442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模糊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8478395" y="2158983"/>
                <a:ext cx="29535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𝑐𝑙𝑒𝑎𝑟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𝑁𝑒𝑡𝑤𝑜𝑟𝑘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𝑏𝑙𝑢𝑟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395" y="2158983"/>
                <a:ext cx="2953565" cy="369332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8478396" y="4796159"/>
                <a:ext cx="29535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𝑏𝑙𝑢𝑟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𝑁𝑒𝑡𝑤𝑜𝑟𝑘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𝑐𝑙𝑒𝑎𝑟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8396" y="4796159"/>
                <a:ext cx="2953565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2259113" y="765974"/>
                <a:ext cx="67726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m:rPr>
                          <m:sty m:val="p"/>
                        </m:rPr>
                        <a:rPr lang="en-US" altLang="zh-CN" sz="2400" i="1">
                          <a:latin typeface="Cambria Math" panose="02040503050406030204" pitchFamily="18" charset="0"/>
                        </a:rPr>
                        <m:t>mg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𝑃𝑆𝐹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𝑂𝑏𝑗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𝑁𝑜𝑖𝑠𝑒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113" y="765974"/>
                <a:ext cx="6772623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/>
              <p:cNvSpPr txBox="1"/>
              <p:nvPr/>
            </p:nvSpPr>
            <p:spPr>
              <a:xfrm>
                <a:off x="2259113" y="3449414"/>
                <a:ext cx="43268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𝑂𝑏𝑗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m:rPr>
                          <m:sty m:val="p"/>
                        </m:rPr>
                        <a:rPr lang="en-US" altLang="zh-CN" sz="2400" i="1">
                          <a:latin typeface="Cambria Math" panose="02040503050406030204" pitchFamily="18" charset="0"/>
                        </a:rPr>
                        <m:t>mg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113" y="3449414"/>
                <a:ext cx="432689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矩形 17"/>
              <p:cNvSpPr/>
              <p:nvPr/>
            </p:nvSpPr>
            <p:spPr>
              <a:xfrm>
                <a:off x="2135208" y="5752661"/>
                <a:ext cx="468288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m:rPr>
                          <m:sty m:val="p"/>
                        </m:rPr>
                        <a:rPr lang="en-US" altLang="zh-CN" sz="2400" i="1">
                          <a:latin typeface="Cambria Math" panose="02040503050406030204" pitchFamily="18" charset="0"/>
                        </a:rPr>
                        <m:t>mg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𝑃𝑆𝐹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𝑂𝑏𝑗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208" y="5752661"/>
                <a:ext cx="4682885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8055843" y="178965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损失：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8055842" y="440275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损失：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4945" y="2263753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网络复原：</a:t>
            </a:r>
            <a:endParaRPr lang="zh-CN" altLang="en-US" sz="2400" dirty="0"/>
          </a:p>
        </p:txBody>
      </p:sp>
      <p:sp>
        <p:nvSpPr>
          <p:cNvPr id="21" name="文本框 20"/>
          <p:cNvSpPr txBox="1"/>
          <p:nvPr/>
        </p:nvSpPr>
        <p:spPr>
          <a:xfrm>
            <a:off x="134945" y="4678709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网络退化：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57" y="733062"/>
            <a:ext cx="4743450" cy="29432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2209396" y="4819969"/>
                <a:ext cx="73286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𝑏𝑙𝑢𝑟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𝑃𝑆𝐹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𝑐𝑙𝑒𝑎𝑟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𝑐𝑙𝑒𝑎𝑟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𝑅𝐸𝑆𝑇𝑂𝑅𝐸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𝑏𝑙𝑢𝑟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396" y="4819969"/>
                <a:ext cx="7328673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909006" y="5629047"/>
                <a:ext cx="101131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𝐶𝑙𝑒𝑎𝑟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𝑅𝐸𝑆𝑇𝑂𝑅𝐸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𝑃𝑆𝐹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𝑐𝑙𝑒𝑎𝑟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𝐵𝑙𝑢𝑟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𝑃𝑆𝐹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𝑅𝐸𝑆𝑇𝑂𝑅𝐸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𝑏𝑙𝑢𝑟</m:t>
                                  </m:r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06" y="5629047"/>
                <a:ext cx="10113153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689957" y="420508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整体损失函数</a:t>
            </a:r>
            <a:r>
              <a:rPr lang="zh-CN" altLang="en-US" sz="2400" dirty="0"/>
              <a:t>：</a:t>
            </a:r>
            <a:endParaRPr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806335" y="631767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循环结构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35629" y="3758291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Cycle-CNN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8347" y="1383118"/>
            <a:ext cx="7382481" cy="312237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60320" y="4987636"/>
            <a:ext cx="25010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）卷积层</a:t>
            </a:r>
            <a:endParaRPr lang="en-US" altLang="zh-CN" sz="2400" dirty="0" smtClean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2</a:t>
            </a:r>
            <a:r>
              <a:rPr lang="zh-CN" altLang="en-US" sz="2400" dirty="0" smtClean="0"/>
              <a:t>）残差网络层</a:t>
            </a:r>
            <a:endParaRPr lang="en-US" altLang="zh-CN" sz="2400" dirty="0" smtClean="0"/>
          </a:p>
          <a:p>
            <a:r>
              <a:rPr lang="zh-CN" altLang="en-US" sz="2400" dirty="0" smtClean="0"/>
              <a:t>（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）反卷积层</a:t>
            </a:r>
            <a:endParaRPr lang="zh-CN" altLang="en-US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806335" y="631767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网络结构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06335" y="278707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 dirty="0" smtClean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网络</a:t>
            </a:r>
            <a:r>
              <a:rPr lang="zh-CN" altLang="en-US" sz="4000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训练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06450" y="1073150"/>
            <a:ext cx="10352405" cy="2799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altLang="en-US" sz="3200"/>
              <a:t>模拟生成短曝光</a:t>
            </a:r>
            <a:r>
              <a:rPr lang="en-US" altLang="zh-CN" sz="3200"/>
              <a:t>psf</a:t>
            </a:r>
            <a:endParaRPr lang="en-US" altLang="zh-CN" sz="3200"/>
          </a:p>
          <a:p>
            <a:pPr algn="l"/>
            <a:r>
              <a:rPr lang="zh-CN" altLang="en-US" sz="2400"/>
              <a:t>为了实现非参数</a:t>
            </a:r>
            <a:r>
              <a:rPr lang="en-US" altLang="zh-CN" sz="2400"/>
              <a:t>psf</a:t>
            </a:r>
            <a:r>
              <a:rPr lang="zh-CN" altLang="en-US" sz="2400"/>
              <a:t>模型构建，我们需要尽可能真实的模拟出短曝光观测活动的退化过程</a:t>
            </a:r>
            <a:endParaRPr lang="en-US" altLang="zh-CN" sz="3200"/>
          </a:p>
          <a:p>
            <a:pPr algn="l"/>
            <a:r>
              <a:rPr lang="zh-CN" altLang="en-US" sz="3200"/>
              <a:t>清晰数据：</a:t>
            </a:r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NVST </a:t>
            </a:r>
            <a:r>
              <a:rPr lang="en-US" altLang="zh-CN" sz="32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H-alpha </a:t>
            </a:r>
            <a:r>
              <a:rPr lang="zh-CN" altLang="en-US" sz="32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和 </a:t>
            </a:r>
            <a:r>
              <a:rPr lang="en-US" altLang="zh-CN" sz="3200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Tio</a:t>
            </a:r>
            <a:endParaRPr lang="en-US" altLang="zh-CN" sz="3200" dirty="0" smtClean="0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algn="l"/>
            <a:r>
              <a:rPr lang="zh-CN" altLang="en-US" sz="3200"/>
              <a:t>一种波段用来训练，另一种用来</a:t>
            </a:r>
            <a:endParaRPr lang="zh-CN" altLang="en-US" sz="3200"/>
          </a:p>
          <a:p>
            <a:pPr algn="l"/>
            <a:r>
              <a:rPr lang="zh-CN" altLang="en-US" sz="3200"/>
              <a:t>测试</a:t>
            </a:r>
            <a:endParaRPr lang="zh-CN" altLang="en-US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10056" t="1220" r="7204" b="-1220"/>
          <a:stretch>
            <a:fillRect/>
          </a:stretch>
        </p:blipFill>
        <p:spPr>
          <a:xfrm>
            <a:off x="537845" y="3766820"/>
            <a:ext cx="6420485" cy="21602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945130" y="6179820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大气湍流</a:t>
            </a:r>
            <a:endParaRPr lang="zh-CN" altLang="en-US" sz="2800"/>
          </a:p>
        </p:txBody>
      </p:sp>
      <p:pic>
        <p:nvPicPr>
          <p:cNvPr id="6" name="图片 5" descr="大气湍流廓线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405" y="2099945"/>
            <a:ext cx="4885055" cy="40798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029700" y="6179820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/>
              <a:t>湍流廓线</a:t>
            </a:r>
            <a:endParaRPr lang="zh-CN" altLang="en-US"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l="1216" t="8168" r="1048" b="430"/>
          <a:stretch>
            <a:fillRect/>
          </a:stretch>
        </p:blipFill>
        <p:spPr>
          <a:xfrm>
            <a:off x="3624902" y="4114800"/>
            <a:ext cx="8195796" cy="204995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902" y="1517106"/>
            <a:ext cx="8227089" cy="208168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230281" y="3399904"/>
            <a:ext cx="1454728" cy="9809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RESTORE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881146" y="3819697"/>
            <a:ext cx="349135" cy="141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2685009" y="3819697"/>
            <a:ext cx="349135" cy="141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06335" y="631767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复原网络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28406" y="94291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清晰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7399634" y="94291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模糊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0570862" y="94291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复原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06335" y="631767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退化</a:t>
            </a:r>
            <a:r>
              <a:rPr lang="zh-CN" altLang="en-US" sz="4000" dirty="0" smtClean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网络</a:t>
            </a:r>
            <a:endParaRPr lang="zh-CN" altLang="en-US" sz="4000" dirty="0">
              <a:solidFill>
                <a:schemeClr val="accent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24" y="2656950"/>
            <a:ext cx="1757258" cy="1749396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2599217" y="3067997"/>
            <a:ext cx="1454728" cy="9809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</a:rPr>
              <a:t>PSF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27" name="右箭头 26"/>
          <p:cNvSpPr/>
          <p:nvPr/>
        </p:nvSpPr>
        <p:spPr>
          <a:xfrm>
            <a:off x="2250082" y="3487790"/>
            <a:ext cx="349135" cy="141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右箭头 27"/>
          <p:cNvSpPr/>
          <p:nvPr/>
        </p:nvSpPr>
        <p:spPr>
          <a:xfrm>
            <a:off x="4053945" y="3487790"/>
            <a:ext cx="349135" cy="141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586623" y="469700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二维脉冲图像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4696370" y="4697005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MEANPSF</a:t>
            </a:r>
            <a:endParaRPr lang="zh-CN" alt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080" y="2659439"/>
            <a:ext cx="1754724" cy="1746907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8113932" y="4881671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短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曝光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PSF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MEANPSF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124" y="1875392"/>
            <a:ext cx="3374606" cy="25309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660</Words>
  <Application>WPS 演示</Application>
  <PresentationFormat>宽屏</PresentationFormat>
  <Paragraphs>131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等线 Light</vt:lpstr>
      <vt:lpstr>等线</vt:lpstr>
      <vt:lpstr>微软雅黑</vt:lpstr>
      <vt:lpstr>Arial Unicode MS</vt:lpstr>
      <vt:lpstr>Office 主题​​</vt:lpstr>
      <vt:lpstr>基于深度神经网络的非参数PSF模型构建 Construction of non-parametric PSF model based on deep neural network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谢谢大家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基于深度神经网络的非参数PSF建模</dc:title>
  <dc:creator>user</dc:creator>
  <cp:lastModifiedBy>w</cp:lastModifiedBy>
  <cp:revision>71</cp:revision>
  <dcterms:created xsi:type="dcterms:W3CDTF">2019-11-18T01:02:00Z</dcterms:created>
  <dcterms:modified xsi:type="dcterms:W3CDTF">2019-11-28T05:34:55Z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