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79" r:id="rId3"/>
    <p:sldId id="281" r:id="rId4"/>
    <p:sldId id="288" r:id="rId5"/>
    <p:sldId id="283" r:id="rId6"/>
    <p:sldId id="282" r:id="rId7"/>
    <p:sldId id="284" r:id="rId8"/>
    <p:sldId id="285" r:id="rId9"/>
    <p:sldId id="286" r:id="rId10"/>
    <p:sldId id="287" r:id="rId11"/>
    <p:sldId id="289" r:id="rId12"/>
    <p:sldId id="292" r:id="rId13"/>
    <p:sldId id="291" r:id="rId14"/>
    <p:sldId id="280" r:id="rId15"/>
    <p:sldId id="293" r:id="rId16"/>
    <p:sldId id="307" r:id="rId17"/>
    <p:sldId id="309" r:id="rId18"/>
    <p:sldId id="306" r:id="rId19"/>
    <p:sldId id="305" r:id="rId20"/>
    <p:sldId id="290" r:id="rId21"/>
    <p:sldId id="316" r:id="rId22"/>
    <p:sldId id="317" r:id="rId23"/>
    <p:sldId id="258" r:id="rId24"/>
    <p:sldId id="304" r:id="rId25"/>
    <p:sldId id="308" r:id="rId26"/>
    <p:sldId id="310" r:id="rId27"/>
    <p:sldId id="311" r:id="rId28"/>
    <p:sldId id="260" r:id="rId29"/>
    <p:sldId id="259" r:id="rId30"/>
    <p:sldId id="257" r:id="rId31"/>
    <p:sldId id="301" r:id="rId32"/>
    <p:sldId id="302" r:id="rId33"/>
    <p:sldId id="300" r:id="rId34"/>
    <p:sldId id="295" r:id="rId35"/>
    <p:sldId id="294" r:id="rId36"/>
    <p:sldId id="265" r:id="rId37"/>
    <p:sldId id="262" r:id="rId38"/>
    <p:sldId id="277" r:id="rId39"/>
    <p:sldId id="296" r:id="rId40"/>
    <p:sldId id="318" r:id="rId41"/>
    <p:sldId id="297" r:id="rId42"/>
    <p:sldId id="298" r:id="rId43"/>
    <p:sldId id="299" r:id="rId44"/>
    <p:sldId id="312" r:id="rId45"/>
    <p:sldId id="313" r:id="rId46"/>
    <p:sldId id="314" r:id="rId47"/>
    <p:sldId id="303" r:id="rId48"/>
    <p:sldId id="315" r:id="rId49"/>
    <p:sldId id="278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11" d="100"/>
          <a:sy n="111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44.wmf"/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644CF1-24C4-0B4F-A2B7-0B4A506B261B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E718D6-43BF-EC4B-98BC-C8CC4A93D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 smtClean="0">
                <a:ea typeface="宋体" charset="-122"/>
                <a:cs typeface="宋体" charset="-122"/>
              </a:rPr>
              <a:t>超算1</a:t>
            </a:r>
            <a:r>
              <a:rPr lang="en-US" altLang="zh-CN" smtClean="0">
                <a:ea typeface="宋体" charset="-122"/>
                <a:cs typeface="宋体" charset="-122"/>
              </a:rPr>
              <a:t>T1</a:t>
            </a:r>
            <a:r>
              <a:rPr lang="zh-CN" altLang="en-US" smtClean="0">
                <a:ea typeface="宋体" charset="-122"/>
                <a:cs typeface="宋体" charset="-122"/>
              </a:rPr>
              <a:t>年1万？在背硬盘的时候丢失了1个输出；后期处理花的钱比模拟还多</a:t>
            </a: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F743F8-64E8-6342-AEAB-24E0475A002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718AB-E5C0-7441-B0C9-1ADDCFD2182F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C685F-7A84-2C47-8366-0C5F1F28D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C0B9-8E7B-2745-B519-85A45F2993A7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9C0F3-AFF0-D140-9513-88135A79A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C38F5-1528-5D44-ADE1-9A64DC3A864A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ABB0-B0B7-7549-92B6-5D76DA79C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4C7C6-4BC6-824C-A79A-BF1508E417FB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AADD0-0C2E-F742-9711-ABBCDF271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9AF0B-CC36-FC4D-8F4D-E9278B061252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21DA1-5049-4647-B5FD-225A84AD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4D2A9-D739-F642-A42B-6C42458CE6F8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54C5-1690-A845-AF16-2E24FEC22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471C0-DFE0-F043-99BD-52DE3DB427A5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496A-56BB-B442-AE80-C788533D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FE3C1-2D83-3740-8BE9-6C7931F83366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073AB-5B02-1549-80C1-553871CA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418B9-E116-0749-998B-88C3F0F899AE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5213D-0AB2-7D42-8894-B818B322A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F0E28-EF3A-FC46-9F4B-4E6EF6B2DD3D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51F5-F42D-8D4F-A65C-9A057E78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0AC1-AAE8-E84E-A7C9-DBEEADEF8B57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5F3D8-6416-B240-9ABB-5666E8F2D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352A9D-3155-C140-81FE-653734694F48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691955E-083D-8B4C-A24B-1F068E160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5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5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6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5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5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7" Type="http://schemas.openxmlformats.org/officeDocument/2006/relationships/image" Target="../media/image65.png"/><Relationship Id="rId11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0" Type="http://schemas.openxmlformats.org/officeDocument/2006/relationships/image" Target="../media/image68.jpeg"/><Relationship Id="rId5" Type="http://schemas.openxmlformats.org/officeDocument/2006/relationships/image" Target="../media/image63.png"/><Relationship Id="rId12" Type="http://schemas.openxmlformats.org/officeDocument/2006/relationships/image" Target="../media/image70.png"/><Relationship Id="rId2" Type="http://schemas.openxmlformats.org/officeDocument/2006/relationships/image" Target="../media/image30.gif"/><Relationship Id="rId9" Type="http://schemas.openxmlformats.org/officeDocument/2006/relationships/image" Target="../media/image67.png"/><Relationship Id="rId3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79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5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9" Type="http://schemas.openxmlformats.org/officeDocument/2006/relationships/image" Target="../media/image86.png"/><Relationship Id="rId3" Type="http://schemas.openxmlformats.org/officeDocument/2006/relationships/image" Target="../media/image69.png"/><Relationship Id="rId6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2.png"/><Relationship Id="rId4" Type="http://schemas.openxmlformats.org/officeDocument/2006/relationships/image" Target="../media/image107.png"/><Relationship Id="rId1" Type="http://schemas.openxmlformats.org/officeDocument/2006/relationships/video" Target="file://localhost/Users/jpan/Documents/AstroProjects/C4/movies/TF.15.2col_cmp.avi" TargetMode="External"/><Relationship Id="rId2" Type="http://schemas.openxmlformats.org/officeDocument/2006/relationships/video" Target="file://localhost/Users/jpan/Documents/AstroProjects/C4/movies/extractHaloBrighter.avi" TargetMode="External"/><Relationship Id="rId3" Type="http://schemas.openxmlformats.org/officeDocument/2006/relationships/slideLayout" Target="../slideLayouts/slideLayout2.xml"/><Relationship Id="rId5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5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1855787"/>
            <a:ext cx="9144000" cy="2487613"/>
          </a:xfrm>
        </p:spPr>
        <p:txBody>
          <a:bodyPr/>
          <a:lstStyle/>
          <a:p>
            <a:r>
              <a:rPr lang="zh-CN" altLang="en-US" sz="3500" dirty="0" smtClean="0">
                <a:latin typeface="华文楷体"/>
                <a:ea typeface="华文楷体"/>
                <a:cs typeface="华文楷体"/>
              </a:rPr>
              <a:t>宇宙学大规模数据分析的计算需求</a:t>
            </a:r>
            <a:r>
              <a:rPr lang="en-US" sz="3500" dirty="0" smtClean="0"/>
              <a:t/>
            </a:r>
            <a:br>
              <a:rPr lang="en-US" sz="3500" dirty="0" smtClean="0"/>
            </a:br>
            <a:endParaRPr lang="en-US" sz="35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zh-CN" altLang="en-US" sz="3000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  <a:t>盘军</a:t>
            </a:r>
            <a:endParaRPr lang="en-US" altLang="zh-CN" sz="3000" dirty="0" smtClean="0">
              <a:solidFill>
                <a:srgbClr val="000090"/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华文楷体"/>
              <a:ea typeface="华文楷体"/>
              <a:cs typeface="华文楷体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zh-CN" altLang="en-US" sz="3000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  <a:t>计算宇宙学联盟</a:t>
            </a:r>
            <a:r>
              <a:rPr lang="en-US" altLang="zh-CN" sz="3600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  <a:t/>
            </a:r>
            <a:br>
              <a:rPr lang="en-US" altLang="zh-CN" sz="3600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</a:br>
            <a:endParaRPr lang="en-US" sz="3600" dirty="0" smtClean="0">
              <a:solidFill>
                <a:srgbClr val="000090"/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华文楷体"/>
              <a:ea typeface="华文楷体"/>
              <a:cs typeface="华文楷体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zh-CN" altLang="en-US" sz="2118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  <a:t>国家天文台</a:t>
            </a:r>
            <a:r>
              <a:rPr lang="en-US" altLang="zh-CN" sz="2118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  <a:t>－</a:t>
            </a:r>
            <a:r>
              <a:rPr lang="zh-CN" altLang="en-US" sz="2118" dirty="0" smtClean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华文楷体"/>
                <a:ea typeface="华文楷体"/>
                <a:cs typeface="华文楷体"/>
              </a:rPr>
              <a:t>统计宇宙学团组</a:t>
            </a:r>
            <a:endParaRPr lang="en-US" sz="2118" dirty="0" smtClean="0">
              <a:solidFill>
                <a:srgbClr val="000090"/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华文楷体"/>
              <a:ea typeface="华文楷体"/>
              <a:cs typeface="华文楷体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3600" dirty="0" smtClean="0">
              <a:gradFill>
                <a:gsLst>
                  <a:gs pos="0">
                    <a:srgbClr val="DEDED7"/>
                  </a:gs>
                  <a:gs pos="100000">
                    <a:srgbClr val="DEDED7">
                      <a:lumMod val="75000"/>
                    </a:srgbClr>
                  </a:gs>
                </a:gsLst>
                <a:lin ang="5400000" scaled="0"/>
              </a:gra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434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" y="3898900"/>
            <a:ext cx="169386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da1d4d0fc12de533db6ca4cf9065e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44475"/>
            <a:ext cx="1715193" cy="196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2" y="0"/>
            <a:ext cx="5557958" cy="271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240200"/>
            <a:ext cx="5848134" cy="294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657600"/>
            <a:ext cx="5486400" cy="3049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1738" y="4648200"/>
            <a:ext cx="351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B</a:t>
            </a:r>
            <a:r>
              <a:rPr lang="en-US" altLang="zh-CN" dirty="0" err="1" smtClean="0">
                <a:solidFill>
                  <a:srgbClr val="FFFF00"/>
                </a:solidFill>
              </a:rPr>
              <a:t>eing</a:t>
            </a:r>
            <a:r>
              <a:rPr lang="en-US" altLang="zh-CN" dirty="0" smtClean="0">
                <a:solidFill>
                  <a:srgbClr val="FFFF00"/>
                </a:solidFill>
              </a:rPr>
              <a:t> alone, till the end of world</a:t>
            </a:r>
            <a:r>
              <a:rPr lang="en-US" altLang="zh-CN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76200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6600"/>
                </a:solidFill>
              </a:rPr>
              <a:t>或者，你我皆虚幻</a:t>
            </a:r>
            <a:r>
              <a:rPr lang="en-US" altLang="zh-CN" dirty="0" smtClean="0">
                <a:solidFill>
                  <a:srgbClr val="FF6600"/>
                </a:solidFill>
              </a:rPr>
              <a:t>, </a:t>
            </a:r>
            <a:r>
              <a:rPr lang="en-US" dirty="0" smtClean="0">
                <a:solidFill>
                  <a:srgbClr val="FF6600"/>
                </a:solidFill>
              </a:rPr>
              <a:t>IN A MATRIX?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229600" cy="2286000"/>
          </a:xfrm>
          <a:solidFill>
            <a:srgbClr val="FF6600">
              <a:alpha val="67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最大尺度137亿光年	   = </a:t>
            </a:r>
            <a:r>
              <a:rPr lang="en-US" dirty="0" err="1" smtClean="0">
                <a:solidFill>
                  <a:schemeClr val="bg1"/>
                </a:solidFill>
              </a:rPr>
              <a:t>模拟的体积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最小尺度1.6x10</a:t>
            </a:r>
            <a:r>
              <a:rPr lang="en-US" baseline="30000" dirty="0" smtClean="0">
                <a:solidFill>
                  <a:schemeClr val="bg1"/>
                </a:solidFill>
              </a:rPr>
              <a:t>-35</a:t>
            </a:r>
            <a:r>
              <a:rPr lang="en-US" dirty="0" smtClean="0">
                <a:solidFill>
                  <a:schemeClr val="bg1"/>
                </a:solidFill>
              </a:rPr>
              <a:t>米     = </a:t>
            </a:r>
            <a:r>
              <a:rPr lang="en-US" dirty="0" err="1" smtClean="0">
                <a:solidFill>
                  <a:schemeClr val="bg1"/>
                </a:solidFill>
              </a:rPr>
              <a:t>模拟的分辨率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最快速度－光速</a:t>
            </a:r>
            <a:r>
              <a:rPr lang="en-US" dirty="0" smtClean="0">
                <a:solidFill>
                  <a:schemeClr val="bg1"/>
                </a:solidFill>
              </a:rPr>
              <a:t>		   = </a:t>
            </a:r>
            <a:r>
              <a:rPr lang="en-US" dirty="0" err="1" smtClean="0">
                <a:solidFill>
                  <a:schemeClr val="bg1"/>
                </a:solidFill>
              </a:rPr>
              <a:t>模拟的计算速度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581400"/>
            <a:ext cx="22860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581400"/>
            <a:ext cx="22860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422400"/>
            <a:ext cx="76200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81200"/>
            <a:ext cx="921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前生与后世的线索，隐藏于现在你所见和所能见的</a:t>
            </a:r>
            <a:r>
              <a:rPr lang="en-US" altLang="zh-CN" sz="2400" dirty="0" err="1" smtClean="0"/>
              <a:t>，</a:t>
            </a:r>
            <a:r>
              <a:rPr lang="zh-CN" altLang="en-US" sz="2400" dirty="0" smtClean="0"/>
              <a:t>在那里或明或晦</a:t>
            </a:r>
            <a:endParaRPr lang="en-US" altLang="zh-CN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2895600"/>
            <a:ext cx="934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不幸的是，我们只能看见别人的过去和自己的现在，并以此猜测轮回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06" y="4267200"/>
            <a:ext cx="2263494" cy="1625600"/>
          </a:xfrm>
          <a:prstGeom prst="rect">
            <a:avLst/>
          </a:prstGeom>
        </p:spPr>
      </p:pic>
      <p:pic>
        <p:nvPicPr>
          <p:cNvPr id="7" name="Picture 6" descr="0841f6c18afdc75da3b081facfbae1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07122"/>
            <a:ext cx="1702867" cy="2441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宋体" charset="-122"/>
                <a:ea typeface="宋体" charset="-122"/>
                <a:cs typeface="宋体" charset="-122"/>
              </a:rPr>
              <a:t>   </a:t>
            </a:r>
            <a:r>
              <a:rPr lang="zh-CN" altLang="en-US" sz="3200">
                <a:solidFill>
                  <a:schemeClr val="bg1"/>
                </a:solidFill>
                <a:latin typeface="宋体" charset="-122"/>
                <a:ea typeface="宋体" charset="-122"/>
                <a:cs typeface="宋体" charset="-122"/>
              </a:rPr>
              <a:t>宇宙演化的遗产</a:t>
            </a:r>
            <a:endParaRPr lang="en-US" sz="3200">
              <a:solidFill>
                <a:schemeClr val="bg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76400"/>
            <a:ext cx="5846763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nIa_cosmolog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8325" y="468313"/>
            <a:ext cx="222567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pall_an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433888"/>
            <a:ext cx="2424113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2400"/>
            <a:ext cx="32035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0913" y="5924550"/>
            <a:ext cx="3186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物质分布（暗物质＋可见物质）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大尺度结构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572375" y="3567113"/>
            <a:ext cx="1570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宇宙膨胀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加速度：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（暗能量作用）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超新星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伽玛暴？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88913" y="2366963"/>
            <a:ext cx="1570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光子分布：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Calisto MT" charset="0"/>
              </a:rPr>
              <a:t>微波背景辐射</a:t>
            </a:r>
            <a:endParaRPr lang="en-US" altLang="zh-CN">
              <a:solidFill>
                <a:schemeClr val="bg1"/>
              </a:solidFill>
              <a:latin typeface="Calisto MT" charset="0"/>
            </a:endParaRPr>
          </a:p>
          <a:p>
            <a:r>
              <a:rPr lang="en-US">
                <a:solidFill>
                  <a:schemeClr val="bg1"/>
                </a:solidFill>
                <a:latin typeface="Calisto MT" charset="0"/>
              </a:rPr>
              <a:t>CMB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宇宙学观测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zh-CN" altLang="en-US" sz="2600" dirty="0" smtClean="0">
                <a:solidFill>
                  <a:srgbClr val="0000FF"/>
                </a:solidFill>
              </a:rPr>
              <a:t>宇宙学观测对象（</a:t>
            </a:r>
            <a:r>
              <a:rPr lang="en-US" altLang="zh-CN" sz="2600" dirty="0" smtClean="0">
                <a:solidFill>
                  <a:srgbClr val="0000FF"/>
                </a:solidFill>
              </a:rPr>
              <a:t>object</a:t>
            </a:r>
            <a:r>
              <a:rPr lang="zh-CN" altLang="en-US" sz="2600" dirty="0" smtClean="0">
                <a:solidFill>
                  <a:srgbClr val="0000FF"/>
                </a:solidFill>
              </a:rPr>
              <a:t>）</a:t>
            </a:r>
            <a:endParaRPr lang="en-US" altLang="zh-CN" sz="2600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sz="2600" dirty="0" smtClean="0"/>
              <a:t>微波背景辐射</a:t>
            </a:r>
            <a:r>
              <a:rPr lang="en-US" altLang="zh-CN" sz="2600" dirty="0" smtClean="0"/>
              <a:t>(CMB)</a:t>
            </a:r>
          </a:p>
          <a:p>
            <a:pPr lvl="1"/>
            <a:r>
              <a:rPr lang="zh-CN" altLang="en-US" sz="2600" dirty="0" smtClean="0"/>
              <a:t>大尺度结构</a:t>
            </a:r>
            <a:r>
              <a:rPr lang="en-US" altLang="zh-CN" sz="2600" dirty="0" smtClean="0"/>
              <a:t>(LSS: galaxy, galaxy cluster, HI …)</a:t>
            </a:r>
          </a:p>
          <a:p>
            <a:pPr lvl="1"/>
            <a:r>
              <a:rPr lang="zh-CN" altLang="en-US" sz="2600" dirty="0" smtClean="0"/>
              <a:t>宇宙膨胀历史</a:t>
            </a:r>
            <a:r>
              <a:rPr lang="en-US" altLang="zh-CN" sz="2600" dirty="0" smtClean="0"/>
              <a:t>(S</a:t>
            </a:r>
            <a:r>
              <a:rPr lang="zh-CN" altLang="zh-CN" sz="2600" dirty="0" err="1" smtClean="0"/>
              <a:t>N</a:t>
            </a:r>
            <a:r>
              <a:rPr lang="en-US" altLang="zh-CN" sz="2600" dirty="0" err="1" smtClean="0"/>
              <a:t>e</a:t>
            </a:r>
            <a:r>
              <a:rPr lang="en-US" altLang="zh-CN" sz="2600" dirty="0" smtClean="0"/>
              <a:t> </a:t>
            </a:r>
            <a:r>
              <a:rPr lang="en-US" altLang="zh-CN" sz="2600" dirty="0" err="1" smtClean="0"/>
              <a:t>Ia</a:t>
            </a:r>
            <a:r>
              <a:rPr lang="zh-CN" altLang="en-US" sz="2600" dirty="0" smtClean="0"/>
              <a:t>、</a:t>
            </a:r>
            <a:r>
              <a:rPr lang="en-US" altLang="zh-CN" sz="2600" dirty="0" smtClean="0"/>
              <a:t>GRB、BAO、</a:t>
            </a:r>
            <a:r>
              <a:rPr lang="zh-CN" altLang="en-US" sz="2600" dirty="0" smtClean="0"/>
              <a:t>时域宇宙学</a:t>
            </a:r>
            <a:r>
              <a:rPr lang="en-US" altLang="zh-CN" sz="2600" dirty="0" smtClean="0"/>
              <a:t>)</a:t>
            </a:r>
          </a:p>
          <a:p>
            <a:r>
              <a:rPr lang="zh-CN" altLang="en-US" sz="2600" dirty="0" smtClean="0">
                <a:solidFill>
                  <a:srgbClr val="0000FF"/>
                </a:solidFill>
              </a:rPr>
              <a:t>信使</a:t>
            </a:r>
            <a:r>
              <a:rPr lang="en-US" altLang="zh-CN" sz="2600" dirty="0" smtClean="0">
                <a:solidFill>
                  <a:srgbClr val="0000FF"/>
                </a:solidFill>
              </a:rPr>
              <a:t>(messenger)</a:t>
            </a:r>
          </a:p>
          <a:p>
            <a:pPr lvl="1"/>
            <a:r>
              <a:rPr lang="zh-CN" altLang="en-US" sz="2600" dirty="0" smtClean="0"/>
              <a:t>光子：强度、频率、偏振</a:t>
            </a:r>
            <a:r>
              <a:rPr lang="en-US" altLang="zh-CN" sz="2600" dirty="0" smtClean="0"/>
              <a:t> </a:t>
            </a:r>
            <a:r>
              <a:rPr lang="en-US" altLang="zh-CN" sz="2600" dirty="0" err="1" smtClean="0"/>
              <a:t>＋</a:t>
            </a:r>
            <a:r>
              <a:rPr lang="en-US" altLang="zh-CN" sz="2600" dirty="0" smtClean="0"/>
              <a:t> </a:t>
            </a:r>
            <a:r>
              <a:rPr lang="zh-CN" altLang="en-US" sz="2600" dirty="0" smtClean="0"/>
              <a:t>源位置、观测时间</a:t>
            </a:r>
            <a:endParaRPr lang="en-US" altLang="zh-CN" sz="2600" dirty="0" smtClean="0"/>
          </a:p>
          <a:p>
            <a:pPr lvl="1"/>
            <a:r>
              <a:rPr lang="zh-CN" altLang="en-US" sz="2600" dirty="0" smtClean="0"/>
              <a:t>中微子、引力波</a:t>
            </a:r>
            <a:r>
              <a:rPr lang="en-US" altLang="zh-CN" sz="2600" dirty="0" smtClean="0"/>
              <a:t>……</a:t>
            </a:r>
          </a:p>
          <a:p>
            <a:r>
              <a:rPr lang="zh-CN" altLang="en-US" sz="2600" dirty="0" smtClean="0">
                <a:solidFill>
                  <a:srgbClr val="0000FF"/>
                </a:solidFill>
              </a:rPr>
              <a:t>信息路径</a:t>
            </a:r>
            <a:r>
              <a:rPr lang="en-US" altLang="zh-CN" sz="2600" dirty="0" smtClean="0">
                <a:solidFill>
                  <a:srgbClr val="0000FF"/>
                </a:solidFill>
              </a:rPr>
              <a:t>(route)</a:t>
            </a:r>
          </a:p>
          <a:p>
            <a:pPr lvl="1"/>
            <a:r>
              <a:rPr lang="zh-CN" altLang="en-US" sz="2600" dirty="0" smtClean="0"/>
              <a:t>光子</a:t>
            </a:r>
            <a:r>
              <a:rPr lang="en-US" altLang="zh-CN" sz="2600" dirty="0" smtClean="0"/>
              <a:t> </a:t>
            </a:r>
            <a:r>
              <a:rPr lang="en-US" altLang="zh-CN" sz="2600" dirty="0" err="1" smtClean="0">
                <a:sym typeface="Wingdings"/>
              </a:rPr>
              <a:t></a:t>
            </a:r>
            <a:r>
              <a:rPr lang="en-US" altLang="zh-CN" sz="2600" dirty="0" smtClean="0">
                <a:sym typeface="Wingdings"/>
              </a:rPr>
              <a:t> </a:t>
            </a:r>
            <a:r>
              <a:rPr lang="zh-CN" altLang="en-US" sz="2600" dirty="0" smtClean="0"/>
              <a:t>单源</a:t>
            </a:r>
            <a:r>
              <a:rPr lang="en-US" altLang="zh-CN" sz="2600" dirty="0" smtClean="0"/>
              <a:t> </a:t>
            </a:r>
            <a:r>
              <a:rPr lang="en-US" altLang="zh-CN" sz="2600" dirty="0" err="1" smtClean="0">
                <a:sym typeface="Wingdings"/>
              </a:rPr>
              <a:t></a:t>
            </a:r>
            <a:r>
              <a:rPr lang="en-US" altLang="zh-CN" sz="2600" dirty="0" smtClean="0">
                <a:sym typeface="Wingdings"/>
              </a:rPr>
              <a:t> </a:t>
            </a:r>
            <a:r>
              <a:rPr lang="zh-CN" altLang="en-US" sz="2600" dirty="0" smtClean="0"/>
              <a:t>成图／时间序列</a:t>
            </a:r>
            <a:r>
              <a:rPr lang="en-US" altLang="zh-CN" sz="2600" dirty="0" smtClean="0"/>
              <a:t> </a:t>
            </a:r>
            <a:r>
              <a:rPr lang="en-US" altLang="zh-CN" sz="2600" dirty="0" err="1" smtClean="0">
                <a:sym typeface="Wingdings"/>
              </a:rPr>
              <a:t></a:t>
            </a:r>
            <a:r>
              <a:rPr lang="en-US" altLang="zh-CN" sz="2600" dirty="0" smtClean="0">
                <a:sym typeface="Wingdings"/>
              </a:rPr>
              <a:t> </a:t>
            </a:r>
            <a:r>
              <a:rPr lang="zh-CN" altLang="en-US" sz="2600" dirty="0" smtClean="0"/>
              <a:t>宇宙学信息</a:t>
            </a:r>
            <a:endParaRPr lang="en-US" altLang="zh-CN" sz="2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11238"/>
            <a:ext cx="89916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61687"/>
            <a:ext cx="3200400" cy="2757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895600"/>
            <a:ext cx="7772400" cy="3749914"/>
          </a:xfrm>
          <a:prstGeom prst="rect">
            <a:avLst/>
          </a:prstGeom>
        </p:spPr>
      </p:pic>
      <p:pic>
        <p:nvPicPr>
          <p:cNvPr id="7" name="Picture 6" descr="020622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61687"/>
            <a:ext cx="5410200" cy="2757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t="4651" b="6976"/>
          <a:stretch>
            <a:fillRect/>
          </a:stretch>
        </p:blipFill>
        <p:spPr bwMode="auto">
          <a:xfrm>
            <a:off x="6296025" y="152400"/>
            <a:ext cx="271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24000" y="762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/>
              <a:t>PLANCK</a:t>
            </a:r>
            <a:r>
              <a:rPr lang="en-US" altLang="zh-CN" sz="2400"/>
              <a:t> (LFI + HFI)</a:t>
            </a:r>
            <a:endParaRPr lang="en-US" altLang="zh-CN" sz="2400" b="1" i="1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36000"/>
          </a:blip>
          <a:srcRect b="15121"/>
          <a:stretch>
            <a:fillRect/>
          </a:stretch>
        </p:blipFill>
        <p:spPr bwMode="auto">
          <a:xfrm>
            <a:off x="152400" y="587375"/>
            <a:ext cx="5926138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lum bright="-24000" contrast="36000"/>
          </a:blip>
          <a:srcRect b="22130"/>
          <a:stretch>
            <a:fillRect/>
          </a:stretch>
        </p:blipFill>
        <p:spPr bwMode="auto">
          <a:xfrm>
            <a:off x="152400" y="3733800"/>
            <a:ext cx="72501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513" y="3505200"/>
            <a:ext cx="1752600" cy="2462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86" cy="157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20" y="1702475"/>
            <a:ext cx="4569580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Uncalibrated</a:t>
            </a:r>
            <a:r>
              <a:rPr lang="en-US" dirty="0" smtClean="0"/>
              <a:t> Time-ordered data (raw TOD)</a:t>
            </a:r>
          </a:p>
          <a:p>
            <a:pPr marL="342900" indent="-342900">
              <a:buAutoNum type="arabicPeriod"/>
            </a:pPr>
            <a:r>
              <a:rPr lang="en-US" dirty="0" smtClean="0"/>
              <a:t>Science data</a:t>
            </a:r>
          </a:p>
          <a:p>
            <a:pPr marL="342900" indent="-342900">
              <a:buAutoNum type="arabicPeriod"/>
            </a:pPr>
            <a:r>
              <a:rPr lang="en-US" dirty="0" smtClean="0"/>
              <a:t>M</a:t>
            </a:r>
            <a:r>
              <a:rPr lang="en-US" dirty="0" err="1" smtClean="0"/>
              <a:t>eta</a:t>
            </a:r>
            <a:r>
              <a:rPr lang="en-US" dirty="0" smtClean="0"/>
              <a:t> data (time, pointing)</a:t>
            </a:r>
          </a:p>
          <a:p>
            <a:pPr marL="342900" indent="-342900">
              <a:buAutoNum type="arabicPeriod"/>
            </a:pPr>
            <a:r>
              <a:rPr lang="en-US" dirty="0" smtClean="0"/>
              <a:t>Telescope data</a:t>
            </a:r>
          </a:p>
          <a:p>
            <a:pPr marL="800100" lvl="1" indent="-342900"/>
            <a:r>
              <a:rPr lang="en-US" dirty="0" smtClean="0"/>
              <a:t>(1)Analog Instrument Housekeeping Data</a:t>
            </a:r>
          </a:p>
          <a:p>
            <a:pPr marL="800100" lvl="1" indent="-342900"/>
            <a:r>
              <a:rPr lang="en-US" dirty="0" smtClean="0"/>
              <a:t>(2)Digital Instrument Housekeeping Data</a:t>
            </a:r>
          </a:p>
          <a:p>
            <a:pPr marL="800100" lvl="1" indent="-342900"/>
            <a:r>
              <a:rPr lang="en-US" dirty="0" smtClean="0"/>
              <a:t>(3)Line-of-Sight Vectors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820" y="4343400"/>
            <a:ext cx="382388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Calibrated time-ordered data (TOD)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7795" y="393013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zh-CN" altLang="en-US" dirty="0" smtClean="0"/>
              <a:t>通道</a:t>
            </a:r>
            <a:r>
              <a:rPr lang="en-US" altLang="zh-CN" dirty="0" smtClean="0"/>
              <a:t>-&gt; 2</a:t>
            </a:r>
            <a:r>
              <a:rPr lang="zh-CN" altLang="en-US" dirty="0" smtClean="0"/>
              <a:t>通道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5334000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成图（</a:t>
            </a:r>
            <a:r>
              <a:rPr lang="en-US" altLang="zh-CN" dirty="0" smtClean="0"/>
              <a:t>map making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4951273"/>
            <a:ext cx="4398597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Product:</a:t>
            </a:r>
          </a:p>
          <a:p>
            <a:r>
              <a:rPr lang="en-US" dirty="0" smtClean="0"/>
              <a:t>Science maps</a:t>
            </a:r>
          </a:p>
          <a:p>
            <a:r>
              <a:rPr lang="en-US" dirty="0" smtClean="0"/>
              <a:t>Masks</a:t>
            </a:r>
          </a:p>
          <a:p>
            <a:r>
              <a:rPr lang="en-US" dirty="0" smtClean="0"/>
              <a:t>B</a:t>
            </a:r>
            <a:r>
              <a:rPr lang="en-US" dirty="0" err="1" smtClean="0"/>
              <a:t>eam</a:t>
            </a:r>
            <a:r>
              <a:rPr lang="en-US" dirty="0" smtClean="0"/>
              <a:t> maps &amp; transfer functions &amp; Profile</a:t>
            </a:r>
          </a:p>
          <a:p>
            <a:r>
              <a:rPr lang="en-US" dirty="0" smtClean="0"/>
              <a:t>B</a:t>
            </a:r>
            <a:r>
              <a:rPr lang="en-US" dirty="0" err="1" smtClean="0"/>
              <a:t>andpass</a:t>
            </a:r>
            <a:r>
              <a:rPr lang="en-US" dirty="0" smtClean="0"/>
              <a:t> frequency response</a:t>
            </a:r>
          </a:p>
          <a:p>
            <a:r>
              <a:rPr lang="en-US" dirty="0" err="1" smtClean="0"/>
              <a:t>Forground</a:t>
            </a:r>
            <a:r>
              <a:rPr lang="en-US" dirty="0" smtClean="0"/>
              <a:t> maps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0" y="3544669"/>
            <a:ext cx="3405387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dirty="0" err="1" smtClean="0"/>
              <a:t>cience</a:t>
            </a:r>
            <a:r>
              <a:rPr lang="en-US" dirty="0" smtClean="0"/>
              <a:t> map:</a:t>
            </a:r>
          </a:p>
          <a:p>
            <a:r>
              <a:rPr lang="en-US" dirty="0" smtClean="0"/>
              <a:t>Single year &amp; 7 years co-added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2286000"/>
            <a:ext cx="390672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dirty="0" err="1" smtClean="0"/>
              <a:t>cience</a:t>
            </a:r>
            <a:r>
              <a:rPr lang="en-US" dirty="0" smtClean="0"/>
              <a:t> statistical function:</a:t>
            </a:r>
          </a:p>
          <a:p>
            <a:r>
              <a:rPr lang="en-US" dirty="0" smtClean="0"/>
              <a:t>P</a:t>
            </a:r>
            <a:r>
              <a:rPr lang="en-US" dirty="0" err="1" smtClean="0"/>
              <a:t>ower</a:t>
            </a:r>
            <a:r>
              <a:rPr lang="en-US" dirty="0" smtClean="0"/>
              <a:t> spectra, correlation functions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228600"/>
            <a:ext cx="2853215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Cosmological Information:</a:t>
            </a:r>
          </a:p>
          <a:p>
            <a:r>
              <a:rPr lang="en-US" dirty="0" smtClean="0"/>
              <a:t>Inflation history</a:t>
            </a:r>
          </a:p>
          <a:p>
            <a:r>
              <a:rPr lang="en-US" dirty="0" smtClean="0"/>
              <a:t>C</a:t>
            </a:r>
            <a:r>
              <a:rPr lang="en-US" dirty="0" err="1" smtClean="0"/>
              <a:t>osmological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2209800" y="3777734"/>
            <a:ext cx="303944" cy="56566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rot="5400000">
            <a:off x="3695700" y="4533900"/>
            <a:ext cx="533400" cy="1066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705600" y="4267200"/>
            <a:ext cx="228600" cy="65180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15200" y="4419600"/>
            <a:ext cx="122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 err="1" smtClean="0"/>
              <a:t>ap</a:t>
            </a:r>
            <a:r>
              <a:rPr lang="en-US" dirty="0" smtClean="0"/>
              <a:t> clean</a:t>
            </a:r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6705600" y="2932331"/>
            <a:ext cx="228600" cy="57286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3048000"/>
            <a:ext cx="99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</a:t>
            </a:r>
            <a:endParaRPr lang="en-US" dirty="0"/>
          </a:p>
        </p:txBody>
      </p:sp>
      <p:sp>
        <p:nvSpPr>
          <p:cNvPr id="20" name="Up Arrow 19"/>
          <p:cNvSpPr/>
          <p:nvPr/>
        </p:nvSpPr>
        <p:spPr>
          <a:xfrm>
            <a:off x="6705600" y="1295400"/>
            <a:ext cx="228600" cy="9144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39000" y="1574800"/>
            <a:ext cx="140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 err="1" smtClean="0"/>
              <a:t>odel</a:t>
            </a:r>
            <a:r>
              <a:rPr lang="en-US" dirty="0" smtClean="0"/>
              <a:t> fitting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0746" y="3733800"/>
            <a:ext cx="11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128x1.1G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" y="4724400"/>
            <a:ext cx="11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128x1.7G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86400" y="4191000"/>
            <a:ext cx="75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6019800"/>
            <a:ext cx="8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86400" y="2907268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86400" y="11430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" y="5181600"/>
            <a:ext cx="2590800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 Planck, </a:t>
            </a:r>
          </a:p>
          <a:p>
            <a:r>
              <a:rPr lang="en-US" dirty="0" smtClean="0"/>
              <a:t>a matrix: 10</a:t>
            </a:r>
            <a:r>
              <a:rPr lang="en-US" baseline="30000" dirty="0" smtClean="0"/>
              <a:t>7</a:t>
            </a:r>
            <a:r>
              <a:rPr lang="en-US" dirty="0" smtClean="0"/>
              <a:t> elements,</a:t>
            </a:r>
          </a:p>
          <a:p>
            <a:r>
              <a:rPr lang="en-US" dirty="0" smtClean="0"/>
              <a:t>C</a:t>
            </a:r>
            <a:r>
              <a:rPr lang="en-US" dirty="0" err="1" smtClean="0"/>
              <a:t>omputation</a:t>
            </a:r>
            <a:r>
              <a:rPr lang="en-US" dirty="0" smtClean="0"/>
              <a:t>: ~ (10</a:t>
            </a:r>
            <a:r>
              <a:rPr lang="en-US" baseline="30000" dirty="0" smtClean="0"/>
              <a:t>7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  <a:r>
              <a:rPr lang="en-US" dirty="0" smtClean="0"/>
              <a:t>!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136525"/>
            <a:ext cx="78486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However, new challenges posed on computing power: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CPU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eg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Power spectrum estimation by MASTER or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PolSpice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discard map-making from Time Ordered Data (TOD)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r>
              <a:rPr kumimoji="0" lang="en-US" altLang="zh-CN" sz="20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pix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pixel number per map;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r>
              <a:rPr kumimoji="0" lang="en-US" altLang="zh-CN" sz="20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max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maximum truncated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multipole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r>
              <a:rPr kumimoji="0" lang="en-US" altLang="zh-CN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MC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number of Monte-Carlo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simulations ~10</a:t>
            </a:r>
            <a:r>
              <a:rPr kumimoji="0" lang="en-US" altLang="zh-CN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same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r>
              <a:rPr kumimoji="0" lang="en-US" altLang="zh-CN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MC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2) Memory +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storage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 studies on polarization, Q and U, the total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memory cost is 3*6*192Mb=3456Mb,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just for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one realization on one band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534988" y="1854200"/>
          <a:ext cx="2360612" cy="508000"/>
        </p:xfrm>
        <a:graphic>
          <a:graphicData uri="http://schemas.openxmlformats.org/presentationml/2006/ole">
            <p:oleObj spid="_x0000_s129031" name="Equation" r:id="rId3" imgW="1180800" imgH="253800" progId="">
              <p:embed/>
            </p:oleObj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5334000" y="2971800"/>
          <a:ext cx="3576637" cy="1014412"/>
        </p:xfrm>
        <a:graphic>
          <a:graphicData uri="http://schemas.openxmlformats.org/presentationml/2006/ole">
            <p:oleObj spid="_x0000_s129032" name="Equation" r:id="rId4" imgW="1790640" imgH="507960" progId="">
              <p:embed/>
            </p:oleObj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/>
        </p:nvGraphicFramePr>
        <p:xfrm>
          <a:off x="2185988" y="3251200"/>
          <a:ext cx="2386012" cy="482600"/>
        </p:xfrm>
        <a:graphic>
          <a:graphicData uri="http://schemas.openxmlformats.org/presentationml/2006/ole">
            <p:oleObj spid="_x0000_s129033" name="Equation" r:id="rId5" imgW="1193760" imgH="241200" progId="">
              <p:embed/>
            </p:oleObj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/>
        </p:nvGraphicFramePr>
        <p:xfrm>
          <a:off x="2832100" y="4089400"/>
          <a:ext cx="4391025" cy="482600"/>
        </p:xfrm>
        <a:graphic>
          <a:graphicData uri="http://schemas.openxmlformats.org/presentationml/2006/ole">
            <p:oleObj spid="_x0000_s129034" name="Equation" r:id="rId6" imgW="2197080" imgH="241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016863" cy="2133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44958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590800"/>
            <a:ext cx="4724400" cy="2988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72129"/>
            <a:ext cx="1524000" cy="1141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431439"/>
            <a:ext cx="1707537" cy="923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627" y="1002638"/>
            <a:ext cx="1352550" cy="135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78889"/>
            <a:ext cx="1504950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52400"/>
            <a:ext cx="87376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概</a:t>
            </a:r>
            <a:r>
              <a:rPr lang="en-US" altLang="zh-CN" dirty="0" smtClean="0">
                <a:solidFill>
                  <a:schemeClr val="bg1"/>
                </a:solidFill>
              </a:rPr>
              <a:t>  </a:t>
            </a:r>
            <a:r>
              <a:rPr lang="zh-CN" altLang="en-US" dirty="0" smtClean="0">
                <a:solidFill>
                  <a:schemeClr val="bg1"/>
                </a:solidFill>
              </a:rPr>
              <a:t>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宇宙之学与问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宇宙学现代观测数据处理的需求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宇宙学模拟及其数据分析带来的挑战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e952d1f004c559bf3c4576ef62c2a53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70" y="4038600"/>
            <a:ext cx="255143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1913"/>
            <a:ext cx="2580582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0"/>
            <a:ext cx="258058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8162" y="304800"/>
            <a:ext cx="29416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pall_an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0725" y="3048000"/>
            <a:ext cx="2682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356475" y="3200400"/>
            <a:ext cx="539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latin typeface="Calisto MT" charset="0"/>
              </a:rPr>
              <a:t>?</a:t>
            </a: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6475" y="317500"/>
            <a:ext cx="30575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0" y="6260068"/>
            <a:ext cx="158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</a:t>
            </a:r>
            <a:r>
              <a:rPr lang="en-US" baseline="30000" dirty="0" smtClean="0"/>
              <a:t>5</a:t>
            </a:r>
            <a:r>
              <a:rPr lang="en-US" dirty="0" smtClean="0"/>
              <a:t>,1/20 sky 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488473" y="6248400"/>
            <a:ext cx="247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</a:t>
            </a:r>
            <a:r>
              <a:rPr lang="en-US" baseline="30000" dirty="0" smtClean="0"/>
              <a:t>6</a:t>
            </a:r>
            <a:r>
              <a:rPr lang="en-US" dirty="0" smtClean="0"/>
              <a:t>,1/4 sky coverage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621729" cy="28248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824877"/>
            <a:ext cx="83395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</a:t>
            </a:r>
            <a:r>
              <a:rPr lang="en-US" dirty="0" err="1" smtClean="0"/>
              <a:t>国家天文台的文中略博士、韩金林研究员和沈阳师范大学的刘凤山博士一起，</a:t>
            </a:r>
            <a:endParaRPr lang="en-US" dirty="0" smtClean="0"/>
          </a:p>
          <a:p>
            <a:r>
              <a:rPr lang="en-US" dirty="0" err="1" smtClean="0"/>
              <a:t>从斯隆的多色照片数据中寻找聚集成团的星系，一共证认出</a:t>
            </a:r>
            <a:r>
              <a:rPr lang="en-US" dirty="0" smtClean="0"/>
              <a:t> 132684个星系团。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他们还仔细查看了每张星系团的照片，发现了近一百个明显的引力透镜系统</a:t>
            </a:r>
            <a:r>
              <a:rPr lang="en-US" dirty="0" smtClean="0"/>
              <a:t>。</a:t>
            </a:r>
          </a:p>
          <a:p>
            <a:r>
              <a:rPr lang="en-US" dirty="0" err="1" smtClean="0"/>
              <a:t>他们还发现，星系团质量越大，越容易观测到引力透镜现象</a:t>
            </a:r>
            <a:r>
              <a:rPr lang="en-US" dirty="0" smtClean="0"/>
              <a:t>……</a:t>
            </a:r>
          </a:p>
          <a:p>
            <a:endParaRPr lang="en-US" dirty="0" smtClean="0"/>
          </a:p>
          <a:p>
            <a:r>
              <a:rPr lang="en-US" dirty="0" smtClean="0"/>
              <a:t>……</a:t>
            </a:r>
            <a:r>
              <a:rPr lang="en-US" dirty="0" err="1" smtClean="0"/>
              <a:t>特别值得强调的是，</a:t>
            </a:r>
            <a:r>
              <a:rPr lang="en-US" dirty="0" err="1" smtClean="0">
                <a:solidFill>
                  <a:srgbClr val="FF0000"/>
                </a:solidFill>
              </a:rPr>
              <a:t>文中略等人的星系团图像都经过了仔细的查看</a:t>
            </a:r>
            <a:r>
              <a:rPr lang="en-US" dirty="0" err="1" smtClean="0"/>
              <a:t>，星系团表</a:t>
            </a:r>
            <a:endParaRPr lang="en-US" dirty="0" smtClean="0"/>
          </a:p>
          <a:p>
            <a:r>
              <a:rPr lang="en-US" dirty="0" err="1" smtClean="0"/>
              <a:t>的证认质量比过去的表要高</a:t>
            </a:r>
            <a:r>
              <a:rPr lang="en-US" dirty="0" smtClean="0"/>
              <a:t>。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4613895"/>
            <a:ext cx="5029200" cy="2244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47" y="0"/>
            <a:ext cx="2634496" cy="2852023"/>
          </a:xfrm>
          <a:prstGeom prst="rect">
            <a:avLst/>
          </a:prstGeom>
        </p:spPr>
      </p:pic>
      <p:pic>
        <p:nvPicPr>
          <p:cNvPr id="9" name="Picture 8" descr="69a166b2e3b37cdac2bdc1425cdaeb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53" y="2479127"/>
            <a:ext cx="5324047" cy="3997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spall_anim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4800600"/>
            <a:ext cx="16383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3200" y="2965450"/>
            <a:ext cx="13208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00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8000"/>
            <a:ext cx="15287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638" y="4648200"/>
            <a:ext cx="14922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2588" y="1428750"/>
            <a:ext cx="139541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0"/>
            <a:ext cx="13620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0"/>
            <a:ext cx="170656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2" descr="broadhurst_lensing_lowr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40600" y="3752850"/>
            <a:ext cx="1397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95600" y="3255963"/>
            <a:ext cx="3429000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59663" y="0"/>
            <a:ext cx="15351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80288" y="1219200"/>
            <a:ext cx="115411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urved Left Arrow 17"/>
          <p:cNvSpPr/>
          <p:nvPr/>
        </p:nvSpPr>
        <p:spPr>
          <a:xfrm>
            <a:off x="3276600" y="2667000"/>
            <a:ext cx="3581400" cy="3733800"/>
          </a:xfrm>
          <a:prstGeom prst="curvedLeftArrow">
            <a:avLst>
              <a:gd name="adj1" fmla="val 14267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38100"/>
            <a:ext cx="91059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O_data_flow_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7162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000" cy="17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800100"/>
            <a:ext cx="64770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0"/>
            <a:ext cx="2705100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429000"/>
            <a:ext cx="3732573" cy="304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00" y="3352800"/>
            <a:ext cx="4089400" cy="3149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ea typeface="宋体" charset="-122"/>
                <a:cs typeface="宋体" charset="-122"/>
              </a:rPr>
              <a:t>那么，我们对宇宙的理解对吗？</a:t>
            </a:r>
            <a:endParaRPr 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>
                <a:ea typeface="宋体" charset="-122"/>
                <a:cs typeface="宋体" charset="-122"/>
              </a:rPr>
              <a:t>我们只有一个宇宙</a:t>
            </a:r>
            <a:r>
              <a:rPr lang="en-US" altLang="zh-CN" smtClean="0">
                <a:ea typeface="宋体" charset="-122"/>
                <a:cs typeface="宋体" charset="-122"/>
              </a:rPr>
              <a:t>：</a:t>
            </a:r>
            <a:r>
              <a:rPr lang="zh-CN" altLang="en-US" smtClean="0">
                <a:ea typeface="宋体" charset="-122"/>
                <a:cs typeface="宋体" charset="-122"/>
              </a:rPr>
              <a:t>只能看，不能摸，更动不了</a:t>
            </a:r>
            <a:endParaRPr lang="en-US" altLang="zh-CN" smtClean="0">
              <a:ea typeface="宋体" charset="-122"/>
              <a:cs typeface="宋体" charset="-122"/>
            </a:endParaRPr>
          </a:p>
          <a:p>
            <a:r>
              <a:rPr lang="zh-CN" altLang="en-US" smtClean="0">
                <a:ea typeface="宋体" charset="-122"/>
                <a:cs typeface="宋体" charset="-122"/>
              </a:rPr>
              <a:t>天体发出的光很弱，望远镜数据有各种污染：系统误差</a:t>
            </a:r>
            <a:endParaRPr lang="en-US" altLang="zh-CN" smtClean="0">
              <a:ea typeface="宋体" charset="-122"/>
              <a:cs typeface="宋体" charset="-122"/>
            </a:endParaRPr>
          </a:p>
          <a:p>
            <a:r>
              <a:rPr lang="zh-CN" altLang="en-US" smtClean="0">
                <a:ea typeface="宋体" charset="-122"/>
                <a:cs typeface="宋体" charset="-122"/>
              </a:rPr>
              <a:t>复杂性：存在各种强非线性物理过程，如辐射转移、等离子流体、元素合成，不可能靠纸笔来计算</a:t>
            </a:r>
            <a:endParaRPr lang="en-US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2133600"/>
            <a:ext cx="7699375" cy="20161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计算机模拟：</a:t>
            </a:r>
            <a:endParaRPr lang="en-US" altLang="zh-CN" sz="2500">
              <a:solidFill>
                <a:srgbClr val="FF0000"/>
              </a:solidFill>
              <a:latin typeface="Calibri" charset="0"/>
              <a:ea typeface="宋体" charset="-122"/>
              <a:cs typeface="宋体" charset="-122"/>
            </a:endParaRPr>
          </a:p>
          <a:p>
            <a:r>
              <a:rPr lang="en-US" altLang="zh-CN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	</a:t>
            </a:r>
            <a:r>
              <a:rPr lang="zh-CN" altLang="en-US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虚拟宇宙－虚拟望远镜观测</a:t>
            </a:r>
            <a:endParaRPr lang="en-US" altLang="zh-CN" sz="2500">
              <a:solidFill>
                <a:srgbClr val="FF0000"/>
              </a:solidFill>
              <a:latin typeface="Calibri" charset="0"/>
              <a:ea typeface="宋体" charset="-122"/>
              <a:cs typeface="宋体" charset="-122"/>
            </a:endParaRPr>
          </a:p>
          <a:p>
            <a:r>
              <a:rPr lang="en-US" altLang="zh-CN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	</a:t>
            </a:r>
            <a:r>
              <a:rPr lang="zh-CN" altLang="en-US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验证与发现－可以实现多个宇宙，探索宇宙理论</a:t>
            </a:r>
            <a:r>
              <a:rPr lang="en-US" altLang="zh-CN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;</a:t>
            </a:r>
          </a:p>
          <a:p>
            <a:r>
              <a:rPr lang="en-US" altLang="zh-CN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					  </a:t>
            </a:r>
            <a:r>
              <a:rPr lang="zh-CN" altLang="en-US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理解各种可能的数据污染；</a:t>
            </a:r>
            <a:endParaRPr lang="en-US" altLang="zh-CN" sz="2500">
              <a:solidFill>
                <a:srgbClr val="FF0000"/>
              </a:solidFill>
              <a:latin typeface="Calibri" charset="0"/>
              <a:ea typeface="宋体" charset="-122"/>
              <a:cs typeface="宋体" charset="-122"/>
            </a:endParaRPr>
          </a:p>
          <a:p>
            <a:r>
              <a:rPr lang="en-US" altLang="zh-CN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        				 </a:t>
            </a:r>
            <a:r>
              <a:rPr lang="zh-CN" altLang="en-US" sz="2500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全面细致了解宇宙中各种非线性过程</a:t>
            </a:r>
            <a:endParaRPr lang="en-US" sz="250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Uyuni_Einstein2"/>
          <p:cNvPicPr>
            <a:picLocks noChangeAspect="1" noChangeArrowheads="1"/>
          </p:cNvPicPr>
          <p:nvPr/>
        </p:nvPicPr>
        <p:blipFill>
          <a:blip r:embed="rId2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575" y="2300288"/>
            <a:ext cx="3908425" cy="2195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7485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Trnsp10.pdf                                                    0007ABDCMacintosh HD                   BC93A1CC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3575" y="122238"/>
            <a:ext cx="13430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0"/>
            <a:ext cx="25146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343400"/>
            <a:ext cx="2284413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654675"/>
            <a:ext cx="54102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4038600"/>
            <a:ext cx="2116138" cy="152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3962400" y="914400"/>
            <a:ext cx="1752600" cy="3048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467600" y="2300288"/>
            <a:ext cx="304800" cy="158591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2743200" y="5029200"/>
            <a:ext cx="1905000" cy="3810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914400" y="2300288"/>
            <a:ext cx="381000" cy="1738312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038600"/>
            <a:ext cx="9144000" cy="2819400"/>
          </a:xfrm>
          <a:prstGeom prst="rect">
            <a:avLst/>
          </a:prstGeom>
          <a:solidFill>
            <a:srgbClr val="CCFFCC">
              <a:alpha val="7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4448" y="1143000"/>
            <a:ext cx="364715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 smtClean="0">
                <a:solidFill>
                  <a:schemeClr val="bg1"/>
                </a:solidFill>
                <a:latin typeface="宋体"/>
                <a:ea typeface="宋体"/>
                <a:cs typeface="宋体"/>
              </a:rPr>
              <a:t>天问：</a:t>
            </a:r>
            <a:endParaRPr lang="en-US" sz="2700" dirty="0" smtClean="0">
              <a:solidFill>
                <a:schemeClr val="bg1"/>
              </a:solidFill>
              <a:latin typeface="宋体"/>
              <a:ea typeface="宋体"/>
              <a:cs typeface="宋体"/>
            </a:endParaRPr>
          </a:p>
          <a:p>
            <a:r>
              <a:rPr lang="en-US" sz="2700" dirty="0" err="1" smtClean="0">
                <a:solidFill>
                  <a:schemeClr val="bg1"/>
                </a:solidFill>
                <a:latin typeface="宋体"/>
                <a:ea typeface="宋体"/>
                <a:cs typeface="宋体"/>
              </a:rPr>
              <a:t>遂古之初，谁传道之</a:t>
            </a:r>
            <a:r>
              <a:rPr lang="en-US" sz="2700" dirty="0" smtClean="0">
                <a:solidFill>
                  <a:schemeClr val="bg1"/>
                </a:solidFill>
                <a:latin typeface="宋体"/>
                <a:ea typeface="宋体"/>
                <a:cs typeface="宋体"/>
              </a:rPr>
              <a:t>？ </a:t>
            </a:r>
          </a:p>
          <a:p>
            <a:r>
              <a:rPr lang="en-US" sz="2700" dirty="0" err="1" smtClean="0">
                <a:solidFill>
                  <a:schemeClr val="bg1"/>
                </a:solidFill>
                <a:latin typeface="宋体"/>
                <a:ea typeface="宋体"/>
                <a:cs typeface="宋体"/>
              </a:rPr>
              <a:t>上下未形，何由考之</a:t>
            </a:r>
            <a:r>
              <a:rPr lang="en-US" sz="2700" dirty="0" smtClean="0">
                <a:solidFill>
                  <a:schemeClr val="bg1"/>
                </a:solidFill>
                <a:latin typeface="宋体"/>
                <a:ea typeface="宋体"/>
                <a:cs typeface="宋体"/>
              </a:rPr>
              <a:t>？ </a:t>
            </a:r>
            <a:endParaRPr lang="en-US" sz="2700" dirty="0">
              <a:solidFill>
                <a:schemeClr val="bg1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58028"/>
            <a:ext cx="2491883" cy="385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8088"/>
            <a:ext cx="9151938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7315200" y="6140450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~10－100</a:t>
            </a:r>
            <a:r>
              <a:rPr lang="zh-CN" altLang="en-US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亿光年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7315200" y="8382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～10</a:t>
            </a:r>
            <a:r>
              <a:rPr lang="zh-CN" altLang="en-US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万光年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2708275" y="838200"/>
            <a:ext cx="1636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～0.00034</a:t>
            </a:r>
            <a:r>
              <a:rPr lang="zh-CN" altLang="en-US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光年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533400" y="6140450"/>
            <a:ext cx="1339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~1</a:t>
            </a:r>
            <a:r>
              <a:rPr lang="zh-CN" altLang="en-US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千万光年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2438400" y="6151563"/>
            <a:ext cx="4673600" cy="6302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 sz="3400">
                <a:solidFill>
                  <a:schemeClr val="bg1"/>
                </a:solidFill>
                <a:latin typeface="Calibri" charset="0"/>
                <a:ea typeface="宋体" charset="-122"/>
                <a:cs typeface="宋体" charset="-122"/>
              </a:rPr>
              <a:t>宇宙学模拟的尺度范围</a:t>
            </a:r>
            <a:endParaRPr lang="en-US" sz="34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8458200" y="173038"/>
            <a:ext cx="669925" cy="665162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251325" y="225425"/>
            <a:ext cx="625475" cy="665163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42" name="TextBox 14"/>
          <p:cNvSpPr txBox="1">
            <a:spLocks noChangeArrowheads="1"/>
          </p:cNvSpPr>
          <p:nvPr/>
        </p:nvSpPr>
        <p:spPr bwMode="auto">
          <a:xfrm>
            <a:off x="5257800" y="76200"/>
            <a:ext cx="2800350" cy="6159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 sz="3400">
                <a:latin typeface="Calibri" charset="0"/>
                <a:ea typeface="宋体" charset="-122"/>
                <a:cs typeface="宋体" charset="-122"/>
              </a:rPr>
              <a:t>星系形成模拟</a:t>
            </a:r>
            <a:endParaRPr lang="en-US" sz="3400">
              <a:latin typeface="Calibri" charset="0"/>
            </a:endParaRPr>
          </a:p>
        </p:txBody>
      </p:sp>
      <p:sp>
        <p:nvSpPr>
          <p:cNvPr id="18443" name="TextBox 15"/>
          <p:cNvSpPr txBox="1">
            <a:spLocks noChangeArrowheads="1"/>
          </p:cNvSpPr>
          <p:nvPr/>
        </p:nvSpPr>
        <p:spPr bwMode="auto">
          <a:xfrm>
            <a:off x="0" y="76200"/>
            <a:ext cx="4108450" cy="6159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 sz="3400">
                <a:latin typeface="Calibri" charset="0"/>
                <a:ea typeface="宋体" charset="-122"/>
                <a:cs typeface="宋体" charset="-122"/>
              </a:rPr>
              <a:t>恒星、行星形成模拟</a:t>
            </a:r>
            <a:endParaRPr lang="en-US" sz="3400">
              <a:latin typeface="Calibri" charset="0"/>
            </a:endParaRPr>
          </a:p>
        </p:txBody>
      </p:sp>
      <p:sp>
        <p:nvSpPr>
          <p:cNvPr id="18444" name="TextBox 16"/>
          <p:cNvSpPr txBox="1">
            <a:spLocks noChangeArrowheads="1"/>
          </p:cNvSpPr>
          <p:nvPr/>
        </p:nvSpPr>
        <p:spPr bwMode="auto">
          <a:xfrm>
            <a:off x="5329238" y="838200"/>
            <a:ext cx="995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~30</a:t>
            </a:r>
            <a:r>
              <a:rPr lang="zh-CN" altLang="en-US">
                <a:solidFill>
                  <a:srgbClr val="FF0000"/>
                </a:solidFill>
                <a:latin typeface="Calibri" charset="0"/>
                <a:ea typeface="宋体" charset="-122"/>
                <a:cs typeface="宋体" charset="-122"/>
              </a:rPr>
              <a:t>光年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"/>
            <a:ext cx="7850135" cy="582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99600"/>
            <a:ext cx="8057167" cy="600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68" y="349200"/>
            <a:ext cx="7962632" cy="605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386"/>
            <a:ext cx="8763000" cy="643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255125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2057400" y="685800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ea typeface="宋体" charset="-122"/>
                <a:cs typeface="宋体" charset="-122"/>
              </a:rPr>
              <a:t>成长的烦恼</a:t>
            </a:r>
            <a:endParaRPr lang="en-US" dirty="0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52400" y="2332038"/>
            <a:ext cx="8229600" cy="4525962"/>
          </a:xfrm>
        </p:spPr>
        <p:txBody>
          <a:bodyPr/>
          <a:lstStyle/>
          <a:p>
            <a:r>
              <a:rPr lang="zh-CN" altLang="en-US" sz="2000" dirty="0" smtClean="0">
                <a:ea typeface="宋体" charset="-122"/>
                <a:cs typeface="宋体" charset="-122"/>
              </a:rPr>
              <a:t>存储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pPr lvl="1"/>
            <a:r>
              <a:rPr lang="zh-CN" altLang="en-US" sz="2000" dirty="0" smtClean="0">
                <a:ea typeface="宋体" charset="-122"/>
                <a:cs typeface="宋体" charset="-122"/>
              </a:rPr>
              <a:t>现有数据～120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T，</a:t>
            </a:r>
            <a:r>
              <a:rPr lang="zh-CN" altLang="en-US" sz="2000" dirty="0" smtClean="0">
                <a:ea typeface="宋体" charset="-122"/>
                <a:cs typeface="宋体" charset="-122"/>
              </a:rPr>
              <a:t>未来计划数据～200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T</a:t>
            </a:r>
          </a:p>
          <a:p>
            <a:pPr lvl="1"/>
            <a:r>
              <a:rPr lang="zh-CN" altLang="en-US" sz="2000" dirty="0" smtClean="0">
                <a:ea typeface="宋体" charset="-122"/>
                <a:cs typeface="宋体" charset="-122"/>
              </a:rPr>
              <a:t>一个输出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 &gt; </a:t>
            </a:r>
            <a:r>
              <a:rPr lang="zh-CN" altLang="en-US" sz="2000" dirty="0" smtClean="0">
                <a:ea typeface="宋体" charset="-122"/>
                <a:cs typeface="宋体" charset="-122"/>
              </a:rPr>
              <a:t>1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T，</a:t>
            </a:r>
            <a:r>
              <a:rPr lang="zh-CN" altLang="en-US" sz="2000" dirty="0" smtClean="0">
                <a:ea typeface="宋体" charset="-122"/>
                <a:cs typeface="宋体" charset="-122"/>
              </a:rPr>
              <a:t>计算单元存储容量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r>
              <a:rPr lang="zh-CN" altLang="en-US" sz="2000" dirty="0" smtClean="0">
                <a:ea typeface="宋体" charset="-122"/>
                <a:cs typeface="宋体" charset="-122"/>
              </a:rPr>
              <a:t>传输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pPr lvl="1"/>
            <a:r>
              <a:rPr lang="zh-CN" altLang="en-US" sz="2000" dirty="0" smtClean="0">
                <a:ea typeface="宋体" charset="-122"/>
                <a:cs typeface="宋体" charset="-122"/>
              </a:rPr>
              <a:t>从超算－本地：背硬盘倒数据？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pPr lvl="1"/>
            <a:r>
              <a:rPr lang="zh-CN" altLang="en-US" sz="2000" dirty="0" smtClean="0">
                <a:ea typeface="宋体" charset="-122"/>
                <a:cs typeface="宋体" charset="-122"/>
              </a:rPr>
              <a:t>超算中心：计算单元－存储单元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r>
              <a:rPr lang="zh-CN" altLang="en-US" sz="2000" dirty="0" smtClean="0">
                <a:ea typeface="宋体" charset="-122"/>
                <a:cs typeface="宋体" charset="-122"/>
              </a:rPr>
              <a:t>计算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pPr lvl="1"/>
            <a:r>
              <a:rPr lang="zh-CN" altLang="en-US" sz="2000" dirty="0" smtClean="0">
                <a:ea typeface="宋体" charset="-122"/>
                <a:cs typeface="宋体" charset="-122"/>
              </a:rPr>
              <a:t>模拟：现有超级计算机资源大概可满足计算需求（含外部资源）</a:t>
            </a:r>
            <a:endParaRPr lang="en-US" altLang="zh-CN" sz="2000" dirty="0" smtClean="0">
              <a:ea typeface="宋体" charset="-122"/>
              <a:cs typeface="宋体" charset="-122"/>
            </a:endParaRPr>
          </a:p>
          <a:p>
            <a:pPr lvl="1"/>
            <a:r>
              <a:rPr lang="zh-CN" altLang="en-US" sz="2000" dirty="0" smtClean="0">
                <a:ea typeface="宋体" charset="-122"/>
                <a:cs typeface="宋体" charset="-122"/>
              </a:rPr>
              <a:t>后期处理：对大内存的“胖”节点的需求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(TB-MEM )</a:t>
            </a:r>
            <a:endParaRPr lang="en-US" sz="2000" dirty="0" smtClean="0"/>
          </a:p>
        </p:txBody>
      </p:sp>
      <p:pic>
        <p:nvPicPr>
          <p:cNvPr id="34820" name="Picture 9" descr="evolution_468x26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76200"/>
            <a:ext cx="35814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190749"/>
            <a:ext cx="3595688" cy="24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2800"/>
            <a:ext cx="7624272" cy="592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087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终极问题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我们从何而来？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我们现在在哪里？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我们将走向何方？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406" y="2373868"/>
            <a:ext cx="330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 </a:t>
            </a:r>
            <a:r>
              <a:rPr lang="en-US" dirty="0" err="1" smtClean="0"/>
              <a:t>Gorden</a:t>
            </a:r>
            <a:r>
              <a:rPr lang="en-US" dirty="0" smtClean="0"/>
              <a:t>-Bell prize winner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752" y="2438400"/>
            <a:ext cx="5044848" cy="367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867400"/>
            <a:ext cx="308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10240</a:t>
            </a:r>
            <a:r>
              <a:rPr lang="en-US" baseline="30000" dirty="0" smtClean="0"/>
              <a:t>3   </a:t>
            </a:r>
            <a:r>
              <a:rPr lang="en-US" dirty="0" smtClean="0"/>
              <a:t>24576/82944 nodes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69596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5600"/>
            <a:ext cx="4098854" cy="283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8094425" cy="60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7627897" cy="57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7239000" cy="680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30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r>
              <a:rPr lang="en-US" sz="3600" dirty="0" err="1" smtClean="0">
                <a:solidFill>
                  <a:srgbClr val="000090"/>
                </a:solidFill>
              </a:rPr>
              <a:t>宇宙大尺度结构的统计分析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525963"/>
          </a:xfrm>
          <a:solidFill>
            <a:schemeClr val="bg2">
              <a:alpha val="89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zh-CN" altLang="en-US" sz="2581" dirty="0" smtClean="0">
                <a:solidFill>
                  <a:srgbClr val="000090"/>
                </a:solidFill>
              </a:rPr>
              <a:t>暗物质、重子物质、暗晕、星系的空间分布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功率谱／两点相关函数</a:t>
            </a:r>
            <a:r>
              <a:rPr lang="en-US" altLang="zh-CN" sz="2581" dirty="0" smtClean="0">
                <a:solidFill>
                  <a:srgbClr val="000090"/>
                </a:solidFill>
              </a:rPr>
              <a:t> </a:t>
            </a: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双谱／三点相关函数</a:t>
            </a:r>
            <a:r>
              <a:rPr lang="en-US" altLang="zh-CN" sz="2581" dirty="0" smtClean="0">
                <a:solidFill>
                  <a:srgbClr val="000090"/>
                </a:solidFill>
              </a:rPr>
              <a:t> ~O(N</a:t>
            </a:r>
            <a:r>
              <a:rPr lang="en-US" altLang="zh-CN" sz="2581" baseline="30000" dirty="0" smtClean="0">
                <a:solidFill>
                  <a:srgbClr val="000090"/>
                </a:solidFill>
              </a:rPr>
              <a:t>3</a:t>
            </a:r>
            <a:r>
              <a:rPr lang="en-US" altLang="zh-CN" sz="2581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拓扑结构分析：空洞、</a:t>
            </a:r>
            <a:r>
              <a:rPr lang="en-US" altLang="zh-CN" sz="2581" dirty="0" err="1" smtClean="0">
                <a:solidFill>
                  <a:srgbClr val="000090"/>
                </a:solidFill>
              </a:rPr>
              <a:t>filament、Minkowski</a:t>
            </a:r>
            <a:r>
              <a:rPr lang="zh-CN" altLang="en-US" sz="2581" dirty="0" smtClean="0">
                <a:solidFill>
                  <a:srgbClr val="000090"/>
                </a:solidFill>
              </a:rPr>
              <a:t>函数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速度空间的统计量：潮汐场、对速度分布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其它统计量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r>
              <a:rPr lang="zh-CN" altLang="en-US" sz="2581" dirty="0" smtClean="0">
                <a:solidFill>
                  <a:srgbClr val="000090"/>
                </a:solidFill>
              </a:rPr>
              <a:t>暗晕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暗晕的证认，质量函数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演化／并合历史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暗晕内物质的分布－子结构、形状、速度弥散、角动量及与环境、初始条件、演化历史的关系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暗晕内暗物质与重子物质分布的差异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r>
              <a:rPr lang="zh-CN" altLang="en-US" sz="2581" dirty="0" smtClean="0">
                <a:solidFill>
                  <a:srgbClr val="000090"/>
                </a:solidFill>
              </a:rPr>
              <a:t>对宇宙学模拟数据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pPr lvl="1"/>
            <a:r>
              <a:rPr lang="en-US" altLang="zh-CN" sz="2581" dirty="0" smtClean="0">
                <a:solidFill>
                  <a:srgbClr val="000090"/>
                </a:solidFill>
              </a:rPr>
              <a:t>L</a:t>
            </a:r>
            <a:r>
              <a:rPr lang="en-US" altLang="zh-CN" sz="2581" dirty="0" err="1" smtClean="0">
                <a:solidFill>
                  <a:srgbClr val="000090"/>
                </a:solidFill>
              </a:rPr>
              <a:t>ight</a:t>
            </a:r>
            <a:r>
              <a:rPr lang="en-US" altLang="zh-CN" sz="2581" dirty="0" smtClean="0">
                <a:solidFill>
                  <a:srgbClr val="000090"/>
                </a:solidFill>
              </a:rPr>
              <a:t> cone</a:t>
            </a:r>
            <a:r>
              <a:rPr lang="zh-CN" altLang="en-US" sz="2581" dirty="0" smtClean="0">
                <a:solidFill>
                  <a:srgbClr val="000090"/>
                </a:solidFill>
              </a:rPr>
              <a:t>样本</a:t>
            </a:r>
            <a:r>
              <a:rPr lang="en-US" altLang="zh-CN" sz="2581" dirty="0" smtClean="0">
                <a:solidFill>
                  <a:srgbClr val="000090"/>
                </a:solidFill>
              </a:rPr>
              <a:t>+</a:t>
            </a:r>
            <a:r>
              <a:rPr lang="zh-CN" altLang="en-US" sz="2581" dirty="0" smtClean="0">
                <a:solidFill>
                  <a:srgbClr val="000090"/>
                </a:solidFill>
              </a:rPr>
              <a:t>光线追踪－引力透镜、</a:t>
            </a:r>
            <a:r>
              <a:rPr lang="en-US" altLang="zh-CN" sz="2581" dirty="0" smtClean="0">
                <a:solidFill>
                  <a:srgbClr val="000090"/>
                </a:solidFill>
              </a:rPr>
              <a:t>ISW、SZ</a:t>
            </a:r>
          </a:p>
          <a:p>
            <a:pPr lvl="1"/>
            <a:r>
              <a:rPr lang="zh-CN" altLang="en-US" sz="2581" dirty="0" smtClean="0">
                <a:solidFill>
                  <a:srgbClr val="000090"/>
                </a:solidFill>
              </a:rPr>
              <a:t>星系形成半解析模型－模拟星系样本</a:t>
            </a:r>
            <a:endParaRPr lang="en-US" altLang="zh-CN" sz="2581" dirty="0" smtClean="0">
              <a:solidFill>
                <a:srgbClr val="000090"/>
              </a:solidFill>
            </a:endParaRPr>
          </a:p>
          <a:p>
            <a:r>
              <a:rPr lang="en-US" altLang="zh-CN" sz="2981" dirty="0" smtClean="0">
                <a:solidFill>
                  <a:srgbClr val="000090"/>
                </a:solidFill>
              </a:rPr>
              <a:t>…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24135"/>
            <a:ext cx="553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r>
              <a:rPr lang="en-US" sz="2400" dirty="0" err="1" smtClean="0"/>
              <a:t>ata</a:t>
            </a:r>
            <a:r>
              <a:rPr lang="en-US" sz="2400" dirty="0" smtClean="0"/>
              <a:t> analysis on the fly with simulation!</a:t>
            </a: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550" y="457200"/>
            <a:ext cx="8978900" cy="939438"/>
          </a:xfrm>
        </p:spPr>
        <p:txBody>
          <a:bodyPr/>
          <a:lstStyle/>
          <a:p>
            <a:r>
              <a:rPr lang="en-US" i="1" dirty="0" smtClean="0"/>
              <a:t>Need for Speed: </a:t>
            </a:r>
            <a:r>
              <a:rPr lang="en-US" i="1" dirty="0" err="1" smtClean="0"/>
              <a:t>algorithm+hardware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1255906"/>
            <a:ext cx="8978900" cy="5602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55906"/>
            <a:ext cx="8172450" cy="5438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/>
              <a:t>可视化－可视分析</a:t>
            </a:r>
            <a:endParaRPr lang="en-US" sz="3200" dirty="0"/>
          </a:p>
        </p:txBody>
      </p:sp>
      <p:pic>
        <p:nvPicPr>
          <p:cNvPr id="4" name="TF.15.2col_cmp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905000"/>
            <a:ext cx="4572000" cy="3429000"/>
          </a:xfrm>
          <a:prstGeom prst="rect">
            <a:avLst/>
          </a:prstGeom>
        </p:spPr>
      </p:pic>
      <p:pic>
        <p:nvPicPr>
          <p:cNvPr id="5" name="extractHaloBrighter.avi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572000" y="1905000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193800"/>
            <a:ext cx="89916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3800"/>
            <a:ext cx="7855428" cy="604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33400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81000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86000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334000"/>
            <a:ext cx="1524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810000"/>
            <a:ext cx="1524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286000"/>
            <a:ext cx="15240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775200"/>
            <a:ext cx="4673600" cy="208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04800"/>
            <a:ext cx="55372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74175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1730276"/>
            <a:ext cx="4568679" cy="2308324"/>
          </a:xfrm>
          <a:prstGeom prst="rect">
            <a:avLst/>
          </a:prstGeom>
          <a:solidFill>
            <a:schemeClr val="bg2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90"/>
                </a:solidFill>
              </a:rPr>
              <a:t>特别鸣谢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紫金山天文台</a:t>
            </a:r>
            <a:r>
              <a:rPr lang="en-US" altLang="zh-CN" dirty="0" smtClean="0">
                <a:solidFill>
                  <a:srgbClr val="000090"/>
                </a:solidFill>
              </a:rPr>
              <a:t> 	</a:t>
            </a:r>
            <a:r>
              <a:rPr lang="zh-CN" altLang="en-US" dirty="0" smtClean="0">
                <a:solidFill>
                  <a:srgbClr val="000090"/>
                </a:solidFill>
              </a:rPr>
              <a:t>冯珑珑、郑宪忠、李国亮，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国家天文台</a:t>
            </a:r>
            <a:r>
              <a:rPr lang="en-US" altLang="zh-CN" dirty="0" smtClean="0">
                <a:solidFill>
                  <a:srgbClr val="000090"/>
                </a:solidFill>
              </a:rPr>
              <a:t>     	</a:t>
            </a:r>
            <a:r>
              <a:rPr lang="zh-CN" altLang="en-US" dirty="0" smtClean="0">
                <a:solidFill>
                  <a:srgbClr val="000090"/>
                </a:solidFill>
              </a:rPr>
              <a:t>高亮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中科院网络中心</a:t>
            </a:r>
            <a:r>
              <a:rPr lang="en-US" altLang="zh-CN" dirty="0" smtClean="0">
                <a:solidFill>
                  <a:srgbClr val="000090"/>
                </a:solidFill>
              </a:rPr>
              <a:t>	</a:t>
            </a:r>
            <a:r>
              <a:rPr lang="zh-CN" altLang="en-US" dirty="0" smtClean="0">
                <a:solidFill>
                  <a:srgbClr val="000090"/>
                </a:solidFill>
              </a:rPr>
              <a:t>王龙、单桂华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上海华算公司</a:t>
            </a:r>
            <a:r>
              <a:rPr lang="en-US" altLang="zh-CN" dirty="0" smtClean="0">
                <a:solidFill>
                  <a:srgbClr val="000090"/>
                </a:solidFill>
              </a:rPr>
              <a:t>	</a:t>
            </a:r>
            <a:r>
              <a:rPr lang="zh-CN" altLang="en-US" dirty="0" smtClean="0">
                <a:solidFill>
                  <a:srgbClr val="000090"/>
                </a:solidFill>
              </a:rPr>
              <a:t>邓锡银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天津师范大学</a:t>
            </a:r>
            <a:r>
              <a:rPr lang="en-US" altLang="zh-CN" dirty="0" smtClean="0">
                <a:solidFill>
                  <a:srgbClr val="000090"/>
                </a:solidFill>
              </a:rPr>
              <a:t>	</a:t>
            </a:r>
            <a:r>
              <a:rPr lang="zh-CN" altLang="en-US" dirty="0" smtClean="0">
                <a:solidFill>
                  <a:srgbClr val="000090"/>
                </a:solidFill>
              </a:rPr>
              <a:t>商朝晖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天津大学</a:t>
            </a:r>
            <a:r>
              <a:rPr lang="en-US" altLang="zh-CN" dirty="0" smtClean="0">
                <a:solidFill>
                  <a:srgbClr val="000090"/>
                </a:solidFill>
              </a:rPr>
              <a:t>		</a:t>
            </a:r>
            <a:r>
              <a:rPr lang="zh-CN" altLang="en-US" dirty="0" smtClean="0">
                <a:solidFill>
                  <a:srgbClr val="000090"/>
                </a:solidFill>
              </a:rPr>
              <a:t>于策</a:t>
            </a:r>
            <a:endParaRPr lang="en-US" altLang="zh-CN" dirty="0" smtClean="0">
              <a:solidFill>
                <a:srgbClr val="000090"/>
              </a:solidFill>
            </a:endParaRPr>
          </a:p>
          <a:p>
            <a:r>
              <a:rPr lang="zh-CN" altLang="en-US" dirty="0" smtClean="0">
                <a:solidFill>
                  <a:srgbClr val="000090"/>
                </a:solidFill>
              </a:rPr>
              <a:t>提供各种资料与工作成果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130" y="5735106"/>
            <a:ext cx="843573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solidFill>
                  <a:srgbClr val="FF0000"/>
                </a:solidFill>
                <a:latin typeface="Apple Casual"/>
                <a:cs typeface="Apple Casual"/>
              </a:rPr>
              <a:t>Thanks a lot for your attention and patience</a:t>
            </a:r>
            <a:endParaRPr lang="en-US" sz="3100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对宇宙的认识，无关主义，却影响着我们对世界和人生的态度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58318"/>
            <a:ext cx="3048000" cy="1846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0"/>
            <a:ext cx="2902879" cy="1627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437188"/>
            <a:ext cx="2301964" cy="33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9" y="1832610"/>
            <a:ext cx="5545505" cy="360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98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52847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42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7078663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00800" y="1143000"/>
            <a:ext cx="1914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Calisto MT" charset="0"/>
              </a:rPr>
              <a:t>Quintessence</a:t>
            </a:r>
          </a:p>
        </p:txBody>
      </p:sp>
      <p:sp>
        <p:nvSpPr>
          <p:cNvPr id="8" name="Oval 7"/>
          <p:cNvSpPr/>
          <p:nvPr/>
        </p:nvSpPr>
        <p:spPr>
          <a:xfrm>
            <a:off x="3505200" y="304800"/>
            <a:ext cx="1600200" cy="609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5400" y="685800"/>
            <a:ext cx="12954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740" y="914400"/>
            <a:ext cx="679308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7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1371600"/>
            <a:ext cx="334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That is the inferno </a:t>
            </a:r>
            <a:r>
              <a:rPr lang="zh-CN" altLang="en-US" sz="2400" dirty="0" smtClean="0">
                <a:solidFill>
                  <a:srgbClr val="FFFF00"/>
                </a:solidFill>
              </a:rPr>
              <a:t>炼狱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96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190500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</a:rPr>
              <a:t>这将是幽冥地府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2417</TotalTime>
  <Words>1645</Words>
  <Application>Microsoft Macintosh PowerPoint</Application>
  <PresentationFormat>On-screen Show (4:3)</PresentationFormat>
  <Paragraphs>167</Paragraphs>
  <Slides>49</Slides>
  <Notes>1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宇宙学大规模数据分析的计算需求 </vt:lpstr>
      <vt:lpstr>概  要</vt:lpstr>
      <vt:lpstr>Slide 3</vt:lpstr>
      <vt:lpstr>终极问题</vt:lpstr>
      <vt:lpstr>对宇宙的认识，无关主义，却影响着我们对世界和人生的态度</vt:lpstr>
      <vt:lpstr>Slide 6</vt:lpstr>
      <vt:lpstr>Slide 7</vt:lpstr>
      <vt:lpstr>Slide 8</vt:lpstr>
      <vt:lpstr>Slide 9</vt:lpstr>
      <vt:lpstr>Slide 10</vt:lpstr>
      <vt:lpstr>或者，你我皆虚幻, IN A MATRIX?</vt:lpstr>
      <vt:lpstr>Slide 12</vt:lpstr>
      <vt:lpstr>Slide 13</vt:lpstr>
      <vt:lpstr>宇宙学观测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那么，我们对宇宙的理解对吗？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成长的烦恼</vt:lpstr>
      <vt:lpstr>Slide 39</vt:lpstr>
      <vt:lpstr>Slide 40</vt:lpstr>
      <vt:lpstr>Slide 41</vt:lpstr>
      <vt:lpstr>Slide 42</vt:lpstr>
      <vt:lpstr>Slide 43</vt:lpstr>
      <vt:lpstr>宇宙大尺度结构的统计分析</vt:lpstr>
      <vt:lpstr>Need for Speed: algorithm+hardware</vt:lpstr>
      <vt:lpstr>可视化－可视分析</vt:lpstr>
      <vt:lpstr>Slide 47</vt:lpstr>
      <vt:lpstr>Slide 48</vt:lpstr>
      <vt:lpstr>Slide 49</vt:lpstr>
    </vt:vector>
  </TitlesOfParts>
  <Company>PMO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 Pan</dc:creator>
  <cp:lastModifiedBy>Jun Pan</cp:lastModifiedBy>
  <cp:revision>182</cp:revision>
  <dcterms:created xsi:type="dcterms:W3CDTF">2012-11-29T00:34:27Z</dcterms:created>
  <dcterms:modified xsi:type="dcterms:W3CDTF">2012-11-29T01:01:17Z</dcterms:modified>
</cp:coreProperties>
</file>