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8" r:id="rId19"/>
    <p:sldId id="264" r:id="rId20"/>
    <p:sldId id="266" r:id="rId21"/>
    <p:sldId id="281" r:id="rId22"/>
    <p:sldId id="277" r:id="rId23"/>
    <p:sldId id="279" r:id="rId24"/>
    <p:sldId id="284" r:id="rId25"/>
    <p:sldId id="282" r:id="rId26"/>
    <p:sldId id="283" r:id="rId27"/>
    <p:sldId id="280" r:id="rId28"/>
    <p:sldId id="278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595" autoAdjust="0"/>
  </p:normalViewPr>
  <p:slideViewPr>
    <p:cSldViewPr snapToGrid="0" snapToObjects="1">
      <p:cViewPr varScale="1">
        <p:scale>
          <a:sx n="84" d="100"/>
          <a:sy n="84" d="100"/>
        </p:scale>
        <p:origin x="-1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数据量</c:v>
                </c:pt>
              </c:strCache>
            </c:strRef>
          </c:tx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2900.0</c:v>
                </c:pt>
                <c:pt idx="1">
                  <c:v>3556.0</c:v>
                </c:pt>
                <c:pt idx="2">
                  <c:v>4962.0</c:v>
                </c:pt>
                <c:pt idx="3">
                  <c:v>6778.0</c:v>
                </c:pt>
                <c:pt idx="4">
                  <c:v>9561.0</c:v>
                </c:pt>
                <c:pt idx="5">
                  <c:v>12212.0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-2111104024"/>
        <c:axId val="-2111090504"/>
        <c:axId val="0"/>
      </c:bar3DChart>
      <c:catAx>
        <c:axId val="-211110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090504"/>
        <c:crosses val="autoZero"/>
        <c:auto val="1"/>
        <c:lblAlgn val="ctr"/>
        <c:lblOffset val="100"/>
        <c:noMultiLvlLbl val="0"/>
      </c:catAx>
      <c:valAx>
        <c:axId val="-211109050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111104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E785B-3096-0D40-B559-F0B5F0AF9DDB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6404155-54E5-C042-965B-17B10D66AA65}">
      <dgm:prSet phldrT="[文本]"/>
      <dgm:spPr/>
      <dgm:t>
        <a:bodyPr/>
        <a:lstStyle/>
        <a:p>
          <a:r>
            <a:rPr lang="en-US" altLang="zh-CN" dirty="0" err="1" smtClean="0"/>
            <a:t>CAsDC</a:t>
          </a:r>
          <a:endParaRPr lang="zh-CN" altLang="en-US" dirty="0"/>
        </a:p>
      </dgm:t>
    </dgm:pt>
    <dgm:pt modelId="{D26E35B4-9E2C-D14D-A2F1-ECBC538C6905}" type="parTrans" cxnId="{C01E917D-F712-F549-92FE-F02C09AF7E1D}">
      <dgm:prSet/>
      <dgm:spPr/>
      <dgm:t>
        <a:bodyPr/>
        <a:lstStyle/>
        <a:p>
          <a:endParaRPr lang="zh-CN" altLang="en-US"/>
        </a:p>
      </dgm:t>
    </dgm:pt>
    <dgm:pt modelId="{385385EC-D16B-5D41-8366-65C713C5DA90}" type="sibTrans" cxnId="{C01E917D-F712-F549-92FE-F02C09AF7E1D}">
      <dgm:prSet/>
      <dgm:spPr/>
      <dgm:t>
        <a:bodyPr/>
        <a:lstStyle/>
        <a:p>
          <a:endParaRPr lang="zh-CN" altLang="en-US"/>
        </a:p>
      </dgm:t>
    </dgm:pt>
    <dgm:pt modelId="{99A5EC9F-88E9-D745-AE08-473CB16A5E67}">
      <dgm:prSet phldrT="[文本]"/>
      <dgm:spPr/>
      <dgm:t>
        <a:bodyPr/>
        <a:lstStyle/>
        <a:p>
          <a:r>
            <a:rPr lang="zh-CN" altLang="en-US" dirty="0" smtClean="0"/>
            <a:t>数据源</a:t>
          </a:r>
          <a:endParaRPr lang="zh-CN" altLang="en-US" dirty="0"/>
        </a:p>
      </dgm:t>
    </dgm:pt>
    <dgm:pt modelId="{1019B0EC-DAC0-8F46-A794-71A2BA218413}" type="parTrans" cxnId="{654A3729-A2AB-5C4D-89BE-E43C9DE2F77D}">
      <dgm:prSet/>
      <dgm:spPr/>
      <dgm:t>
        <a:bodyPr/>
        <a:lstStyle/>
        <a:p>
          <a:endParaRPr lang="zh-CN" altLang="en-US"/>
        </a:p>
      </dgm:t>
    </dgm:pt>
    <dgm:pt modelId="{4B3A4553-B773-374F-B207-C425FEC38DE6}" type="sibTrans" cxnId="{654A3729-A2AB-5C4D-89BE-E43C9DE2F77D}">
      <dgm:prSet/>
      <dgm:spPr/>
      <dgm:t>
        <a:bodyPr/>
        <a:lstStyle/>
        <a:p>
          <a:endParaRPr lang="zh-CN" altLang="en-US"/>
        </a:p>
      </dgm:t>
    </dgm:pt>
    <dgm:pt modelId="{90DD36F7-A576-8446-85A1-DB643911A30C}">
      <dgm:prSet phldrT="[文本]"/>
      <dgm:spPr/>
      <dgm:t>
        <a:bodyPr/>
        <a:lstStyle/>
        <a:p>
          <a:r>
            <a:rPr lang="zh-CN" altLang="en-US" dirty="0" smtClean="0"/>
            <a:t>中科院网络信息中心数据与服务镜像</a:t>
          </a:r>
          <a:endParaRPr lang="zh-CN" altLang="en-US" dirty="0"/>
        </a:p>
      </dgm:t>
    </dgm:pt>
    <dgm:pt modelId="{AB64D22E-DBF1-2446-A1F9-DF4233901A11}" type="parTrans" cxnId="{C36FDC1D-734A-BA41-90BE-F4DD79C971DB}">
      <dgm:prSet/>
      <dgm:spPr/>
      <dgm:t>
        <a:bodyPr/>
        <a:lstStyle/>
        <a:p>
          <a:endParaRPr lang="zh-CN" altLang="en-US"/>
        </a:p>
      </dgm:t>
    </dgm:pt>
    <dgm:pt modelId="{13EFB8B3-EDF8-D440-A1EB-112935E6BA58}" type="sibTrans" cxnId="{C36FDC1D-734A-BA41-90BE-F4DD79C971DB}">
      <dgm:prSet/>
      <dgm:spPr/>
      <dgm:t>
        <a:bodyPr/>
        <a:lstStyle/>
        <a:p>
          <a:endParaRPr lang="zh-CN" altLang="en-US"/>
        </a:p>
      </dgm:t>
    </dgm:pt>
    <dgm:pt modelId="{1AA80625-8D08-AE45-B454-F8B9D5291E82}">
      <dgm:prSet phldrT="[文本]"/>
      <dgm:spPr/>
      <dgm:t>
        <a:bodyPr/>
        <a:lstStyle/>
        <a:p>
          <a:r>
            <a:rPr lang="zh-CN" altLang="en-US" dirty="0" smtClean="0"/>
            <a:t>本地存储与服务</a:t>
          </a:r>
          <a:endParaRPr lang="zh-CN" altLang="en-US" dirty="0"/>
        </a:p>
      </dgm:t>
    </dgm:pt>
    <dgm:pt modelId="{BB85B6CA-4F2C-4744-B2A6-DBE8EE869D27}" type="parTrans" cxnId="{D9645537-D0C9-6842-A99F-45D0294D7D42}">
      <dgm:prSet/>
      <dgm:spPr/>
      <dgm:t>
        <a:bodyPr/>
        <a:lstStyle/>
        <a:p>
          <a:endParaRPr lang="zh-CN" altLang="en-US"/>
        </a:p>
      </dgm:t>
    </dgm:pt>
    <dgm:pt modelId="{79218B86-6F23-6D40-8B55-2DA16DD8CE8B}" type="sibTrans" cxnId="{D9645537-D0C9-6842-A99F-45D0294D7D42}">
      <dgm:prSet/>
      <dgm:spPr/>
      <dgm:t>
        <a:bodyPr/>
        <a:lstStyle/>
        <a:p>
          <a:endParaRPr lang="zh-CN" altLang="en-US"/>
        </a:p>
      </dgm:t>
    </dgm:pt>
    <dgm:pt modelId="{C94B7233-8F93-5E48-8FDB-711515D9170F}" type="pres">
      <dgm:prSet presAssocID="{8CBE785B-3096-0D40-B559-F0B5F0AF9D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23796D-B4F4-A04E-84E5-C0A40F05409B}" type="pres">
      <dgm:prSet presAssocID="{B6404155-54E5-C042-965B-17B10D66AA65}" presName="singleCycle" presStyleCnt="0"/>
      <dgm:spPr/>
    </dgm:pt>
    <dgm:pt modelId="{D4B1CC55-3755-5D45-9161-338B5768D186}" type="pres">
      <dgm:prSet presAssocID="{B6404155-54E5-C042-965B-17B10D66AA65}" presName="singleCenter" presStyleLbl="node1" presStyleIdx="0" presStyleCnt="4">
        <dgm:presLayoutVars>
          <dgm:chMax val="7"/>
          <dgm:chPref val="7"/>
        </dgm:presLayoutVars>
      </dgm:prSet>
      <dgm:spPr/>
    </dgm:pt>
    <dgm:pt modelId="{6DC8E322-5C8D-AF40-ADDF-D9D6622E01E9}" type="pres">
      <dgm:prSet presAssocID="{1019B0EC-DAC0-8F46-A794-71A2BA218413}" presName="Name56" presStyleLbl="parChTrans1D2" presStyleIdx="0" presStyleCnt="3"/>
      <dgm:spPr/>
    </dgm:pt>
    <dgm:pt modelId="{AB6FE29A-8D47-3341-9EA0-A30E495C45A8}" type="pres">
      <dgm:prSet presAssocID="{99A5EC9F-88E9-D745-AE08-473CB16A5E67}" presName="text0" presStyleLbl="node1" presStyleIdx="1" presStyleCnt="4" custScaleX="328925">
        <dgm:presLayoutVars>
          <dgm:bulletEnabled val="1"/>
        </dgm:presLayoutVars>
      </dgm:prSet>
      <dgm:spPr/>
    </dgm:pt>
    <dgm:pt modelId="{1673E6EF-3D61-6842-B464-FAB8494DC669}" type="pres">
      <dgm:prSet presAssocID="{AB64D22E-DBF1-2446-A1F9-DF4233901A11}" presName="Name56" presStyleLbl="parChTrans1D2" presStyleIdx="1" presStyleCnt="3"/>
      <dgm:spPr/>
    </dgm:pt>
    <dgm:pt modelId="{828ABBA2-8160-F849-A043-FEF89D37E07C}" type="pres">
      <dgm:prSet presAssocID="{90DD36F7-A576-8446-85A1-DB643911A30C}" presName="text0" presStyleLbl="node1" presStyleIdx="2" presStyleCnt="4" custScaleX="213900">
        <dgm:presLayoutVars>
          <dgm:bulletEnabled val="1"/>
        </dgm:presLayoutVars>
      </dgm:prSet>
      <dgm:spPr/>
    </dgm:pt>
    <dgm:pt modelId="{A77775A2-114E-8B4C-A6A6-E00478D1F08D}" type="pres">
      <dgm:prSet presAssocID="{BB85B6CA-4F2C-4744-B2A6-DBE8EE869D27}" presName="Name56" presStyleLbl="parChTrans1D2" presStyleIdx="2" presStyleCnt="3"/>
      <dgm:spPr/>
    </dgm:pt>
    <dgm:pt modelId="{0ECF85AC-1EB8-EB42-B263-462175575CF9}" type="pres">
      <dgm:prSet presAssocID="{1AA80625-8D08-AE45-B454-F8B9D5291E82}" presName="text0" presStyleLbl="node1" presStyleIdx="3" presStyleCnt="4" custScaleX="206374">
        <dgm:presLayoutVars>
          <dgm:bulletEnabled val="1"/>
        </dgm:presLayoutVars>
      </dgm:prSet>
      <dgm:spPr/>
    </dgm:pt>
  </dgm:ptLst>
  <dgm:cxnLst>
    <dgm:cxn modelId="{48CF13D0-14FD-5346-ADFE-4FE928D27A3D}" type="presOf" srcId="{1019B0EC-DAC0-8F46-A794-71A2BA218413}" destId="{6DC8E322-5C8D-AF40-ADDF-D9D6622E01E9}" srcOrd="0" destOrd="0" presId="urn:microsoft.com/office/officeart/2008/layout/RadialCluster"/>
    <dgm:cxn modelId="{D9645537-D0C9-6842-A99F-45D0294D7D42}" srcId="{B6404155-54E5-C042-965B-17B10D66AA65}" destId="{1AA80625-8D08-AE45-B454-F8B9D5291E82}" srcOrd="2" destOrd="0" parTransId="{BB85B6CA-4F2C-4744-B2A6-DBE8EE869D27}" sibTransId="{79218B86-6F23-6D40-8B55-2DA16DD8CE8B}"/>
    <dgm:cxn modelId="{C36FDC1D-734A-BA41-90BE-F4DD79C971DB}" srcId="{B6404155-54E5-C042-965B-17B10D66AA65}" destId="{90DD36F7-A576-8446-85A1-DB643911A30C}" srcOrd="1" destOrd="0" parTransId="{AB64D22E-DBF1-2446-A1F9-DF4233901A11}" sibTransId="{13EFB8B3-EDF8-D440-A1EB-112935E6BA58}"/>
    <dgm:cxn modelId="{AB92BE7A-2C56-5847-B7A2-3C363B9CB91C}" type="presOf" srcId="{BB85B6CA-4F2C-4744-B2A6-DBE8EE869D27}" destId="{A77775A2-114E-8B4C-A6A6-E00478D1F08D}" srcOrd="0" destOrd="0" presId="urn:microsoft.com/office/officeart/2008/layout/RadialCluster"/>
    <dgm:cxn modelId="{40FF8956-C6E4-7D42-83AA-C6A2CD41A98E}" type="presOf" srcId="{90DD36F7-A576-8446-85A1-DB643911A30C}" destId="{828ABBA2-8160-F849-A043-FEF89D37E07C}" srcOrd="0" destOrd="0" presId="urn:microsoft.com/office/officeart/2008/layout/RadialCluster"/>
    <dgm:cxn modelId="{654A3729-A2AB-5C4D-89BE-E43C9DE2F77D}" srcId="{B6404155-54E5-C042-965B-17B10D66AA65}" destId="{99A5EC9F-88E9-D745-AE08-473CB16A5E67}" srcOrd="0" destOrd="0" parTransId="{1019B0EC-DAC0-8F46-A794-71A2BA218413}" sibTransId="{4B3A4553-B773-374F-B207-C425FEC38DE6}"/>
    <dgm:cxn modelId="{C01E917D-F712-F549-92FE-F02C09AF7E1D}" srcId="{8CBE785B-3096-0D40-B559-F0B5F0AF9DDB}" destId="{B6404155-54E5-C042-965B-17B10D66AA65}" srcOrd="0" destOrd="0" parTransId="{D26E35B4-9E2C-D14D-A2F1-ECBC538C6905}" sibTransId="{385385EC-D16B-5D41-8366-65C713C5DA90}"/>
    <dgm:cxn modelId="{238E5F29-AA8D-784A-BFE2-92BD7FED5650}" type="presOf" srcId="{8CBE785B-3096-0D40-B559-F0B5F0AF9DDB}" destId="{C94B7233-8F93-5E48-8FDB-711515D9170F}" srcOrd="0" destOrd="0" presId="urn:microsoft.com/office/officeart/2008/layout/RadialCluster"/>
    <dgm:cxn modelId="{B7C44A9B-61BB-E34C-A96E-D06B553DA58A}" type="presOf" srcId="{99A5EC9F-88E9-D745-AE08-473CB16A5E67}" destId="{AB6FE29A-8D47-3341-9EA0-A30E495C45A8}" srcOrd="0" destOrd="0" presId="urn:microsoft.com/office/officeart/2008/layout/RadialCluster"/>
    <dgm:cxn modelId="{DED94291-C579-7547-9385-5001680D983A}" type="presOf" srcId="{B6404155-54E5-C042-965B-17B10D66AA65}" destId="{D4B1CC55-3755-5D45-9161-338B5768D186}" srcOrd="0" destOrd="0" presId="urn:microsoft.com/office/officeart/2008/layout/RadialCluster"/>
    <dgm:cxn modelId="{11BABE4B-AFC5-AC43-98E3-D5A8A344C9A8}" type="presOf" srcId="{1AA80625-8D08-AE45-B454-F8B9D5291E82}" destId="{0ECF85AC-1EB8-EB42-B263-462175575CF9}" srcOrd="0" destOrd="0" presId="urn:microsoft.com/office/officeart/2008/layout/RadialCluster"/>
    <dgm:cxn modelId="{6D576458-517E-F841-BB9A-0CAF92532E75}" type="presOf" srcId="{AB64D22E-DBF1-2446-A1F9-DF4233901A11}" destId="{1673E6EF-3D61-6842-B464-FAB8494DC669}" srcOrd="0" destOrd="0" presId="urn:microsoft.com/office/officeart/2008/layout/RadialCluster"/>
    <dgm:cxn modelId="{6E162B8B-1152-754E-AF1F-2ED9629B2706}" type="presParOf" srcId="{C94B7233-8F93-5E48-8FDB-711515D9170F}" destId="{3B23796D-B4F4-A04E-84E5-C0A40F05409B}" srcOrd="0" destOrd="0" presId="urn:microsoft.com/office/officeart/2008/layout/RadialCluster"/>
    <dgm:cxn modelId="{7FF81F78-A803-CA40-88B9-F2504580A8E6}" type="presParOf" srcId="{3B23796D-B4F4-A04E-84E5-C0A40F05409B}" destId="{D4B1CC55-3755-5D45-9161-338B5768D186}" srcOrd="0" destOrd="0" presId="urn:microsoft.com/office/officeart/2008/layout/RadialCluster"/>
    <dgm:cxn modelId="{F10C419A-6B73-E34D-A098-AFDF171B9EB3}" type="presParOf" srcId="{3B23796D-B4F4-A04E-84E5-C0A40F05409B}" destId="{6DC8E322-5C8D-AF40-ADDF-D9D6622E01E9}" srcOrd="1" destOrd="0" presId="urn:microsoft.com/office/officeart/2008/layout/RadialCluster"/>
    <dgm:cxn modelId="{183B58B9-166F-DB4D-B505-8799850A9F00}" type="presParOf" srcId="{3B23796D-B4F4-A04E-84E5-C0A40F05409B}" destId="{AB6FE29A-8D47-3341-9EA0-A30E495C45A8}" srcOrd="2" destOrd="0" presId="urn:microsoft.com/office/officeart/2008/layout/RadialCluster"/>
    <dgm:cxn modelId="{305A91F3-DA43-334A-9AD9-36B80084A984}" type="presParOf" srcId="{3B23796D-B4F4-A04E-84E5-C0A40F05409B}" destId="{1673E6EF-3D61-6842-B464-FAB8494DC669}" srcOrd="3" destOrd="0" presId="urn:microsoft.com/office/officeart/2008/layout/RadialCluster"/>
    <dgm:cxn modelId="{9E2D8A7C-1BA3-DB45-8B6A-44230F860BA5}" type="presParOf" srcId="{3B23796D-B4F4-A04E-84E5-C0A40F05409B}" destId="{828ABBA2-8160-F849-A043-FEF89D37E07C}" srcOrd="4" destOrd="0" presId="urn:microsoft.com/office/officeart/2008/layout/RadialCluster"/>
    <dgm:cxn modelId="{89586E4A-320C-D54E-863E-258A97C174D1}" type="presParOf" srcId="{3B23796D-B4F4-A04E-84E5-C0A40F05409B}" destId="{A77775A2-114E-8B4C-A6A6-E00478D1F08D}" srcOrd="5" destOrd="0" presId="urn:microsoft.com/office/officeart/2008/layout/RadialCluster"/>
    <dgm:cxn modelId="{791F4855-BBE1-554D-B899-8D11CA2CDA23}" type="presParOf" srcId="{3B23796D-B4F4-A04E-84E5-C0A40F05409B}" destId="{0ECF85AC-1EB8-EB42-B263-462175575CF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1CC55-3755-5D45-9161-338B5768D186}">
      <dsp:nvSpPr>
        <dsp:cNvPr id="0" name=""/>
        <dsp:cNvSpPr/>
      </dsp:nvSpPr>
      <dsp:spPr>
        <a:xfrm>
          <a:off x="2423030" y="1890712"/>
          <a:ext cx="121920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err="1" smtClean="0"/>
            <a:t>CAsDC</a:t>
          </a:r>
          <a:endParaRPr lang="zh-CN" altLang="en-US" sz="2800" kern="1200" dirty="0"/>
        </a:p>
      </dsp:txBody>
      <dsp:txXfrm>
        <a:off x="2482546" y="1950228"/>
        <a:ext cx="1100168" cy="1100168"/>
      </dsp:txXfrm>
    </dsp:sp>
    <dsp:sp modelId="{6DC8E322-5C8D-AF40-ADDF-D9D6622E01E9}">
      <dsp:nvSpPr>
        <dsp:cNvPr id="0" name=""/>
        <dsp:cNvSpPr/>
      </dsp:nvSpPr>
      <dsp:spPr>
        <a:xfrm rot="16200000">
          <a:off x="2605021" y="1463103"/>
          <a:ext cx="855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2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FE29A-8D47-3341-9EA0-A30E495C45A8}">
      <dsp:nvSpPr>
        <dsp:cNvPr id="0" name=""/>
        <dsp:cNvSpPr/>
      </dsp:nvSpPr>
      <dsp:spPr>
        <a:xfrm>
          <a:off x="1689195" y="218630"/>
          <a:ext cx="2686869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数据源</a:t>
          </a:r>
          <a:endParaRPr lang="zh-CN" altLang="en-US" sz="3500" kern="1200" dirty="0"/>
        </a:p>
      </dsp:txBody>
      <dsp:txXfrm>
        <a:off x="1729071" y="258506"/>
        <a:ext cx="2607117" cy="737112"/>
      </dsp:txXfrm>
    </dsp:sp>
    <dsp:sp modelId="{1673E6EF-3D61-6842-B464-FAB8494DC669}">
      <dsp:nvSpPr>
        <dsp:cNvPr id="0" name=""/>
        <dsp:cNvSpPr/>
      </dsp:nvSpPr>
      <dsp:spPr>
        <a:xfrm rot="1800000">
          <a:off x="3618618" y="2940385"/>
          <a:ext cx="352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ABBA2-8160-F849-A043-FEF89D37E07C}">
      <dsp:nvSpPr>
        <dsp:cNvPr id="0" name=""/>
        <dsp:cNvSpPr/>
      </dsp:nvSpPr>
      <dsp:spPr>
        <a:xfrm>
          <a:off x="3781276" y="3028505"/>
          <a:ext cx="1747272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中科院网络信息中心数据与服务镜像</a:t>
          </a:r>
          <a:endParaRPr lang="zh-CN" altLang="en-US" sz="1500" kern="1200" dirty="0"/>
        </a:p>
      </dsp:txBody>
      <dsp:txXfrm>
        <a:off x="3821152" y="3068381"/>
        <a:ext cx="1667520" cy="737112"/>
      </dsp:txXfrm>
    </dsp:sp>
    <dsp:sp modelId="{A77775A2-114E-8B4C-A6A6-E00478D1F08D}">
      <dsp:nvSpPr>
        <dsp:cNvPr id="0" name=""/>
        <dsp:cNvSpPr/>
      </dsp:nvSpPr>
      <dsp:spPr>
        <a:xfrm rot="9000000">
          <a:off x="2094161" y="2940385"/>
          <a:ext cx="352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48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F85AC-1EB8-EB42-B263-462175575CF9}">
      <dsp:nvSpPr>
        <dsp:cNvPr id="0" name=""/>
        <dsp:cNvSpPr/>
      </dsp:nvSpPr>
      <dsp:spPr>
        <a:xfrm>
          <a:off x="567451" y="3028505"/>
          <a:ext cx="1685794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本地存储与服务</a:t>
          </a:r>
          <a:endParaRPr lang="zh-CN" altLang="en-US" sz="2200" kern="1200" dirty="0"/>
        </a:p>
      </dsp:txBody>
      <dsp:txXfrm>
        <a:off x="607327" y="3068381"/>
        <a:ext cx="1606042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楷体"/>
                <a:ea typeface="楷体"/>
                <a:cs typeface="楷体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1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21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04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687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83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26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9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27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9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782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将图片拖动到占位符，或单击添加图标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30D-74A9-1A4B-9679-6B26C9D20FCF}" type="datetimeFigureOut">
              <a:rPr kumimoji="1" lang="zh-CN" altLang="en-US" smtClean="0"/>
              <a:t>12-11-27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87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59738" y="6336537"/>
            <a:ext cx="139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/>
                <a:ea typeface="楷体"/>
                <a:cs typeface="楷体"/>
              </a:defRPr>
            </a:lvl1pPr>
          </a:lstStyle>
          <a:p>
            <a:fld id="{FD87D30D-74A9-1A4B-9679-6B26C9D20FCF}" type="datetimeFigureOut">
              <a:rPr kumimoji="1" lang="zh-CN" altLang="en-US" smtClean="0"/>
              <a:pPr/>
              <a:t>12-11-27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9856-52F2-1D43-83B2-48241A318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/>
          <p:cNvPicPr/>
          <p:nvPr/>
        </p:nvPicPr>
        <p:blipFill>
          <a:blip r:embed="rId13"/>
          <a:stretch>
            <a:fillRect/>
          </a:stretch>
        </p:blipFill>
        <p:spPr>
          <a:xfrm>
            <a:off x="149408" y="6359479"/>
            <a:ext cx="1726560" cy="456480"/>
          </a:xfrm>
          <a:prstGeom prst="rect">
            <a:avLst/>
          </a:prstGeom>
        </p:spPr>
      </p:pic>
      <p:pic>
        <p:nvPicPr>
          <p:cNvPr id="10" name="图片 9" descr="casdc_ful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68" y="6215288"/>
            <a:ext cx="1579605" cy="6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黑体"/>
          <a:ea typeface="黑体"/>
          <a:cs typeface="黑体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黑体"/>
          <a:ea typeface="黑体"/>
          <a:cs typeface="黑体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仿宋"/>
          <a:ea typeface="仿宋"/>
          <a:cs typeface="仿宋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楷体"/>
          <a:ea typeface="楷体"/>
          <a:cs typeface="楷体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bl@nao.cas.c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kumimoji="1" lang="zh-CN" altLang="en-US" dirty="0" smtClean="0"/>
              <a:t>中国天文数据中心进展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837828"/>
            <a:ext cx="6400800" cy="800971"/>
          </a:xfrm>
        </p:spPr>
        <p:txBody>
          <a:bodyPr>
            <a:normAutofit fontScale="77500" lnSpcReduction="20000"/>
          </a:bodyPr>
          <a:lstStyle/>
          <a:p>
            <a:r>
              <a:rPr kumimoji="1" lang="zh-CN" altLang="en-US" dirty="0" smtClean="0">
                <a:solidFill>
                  <a:schemeClr val="accent2"/>
                </a:solidFill>
              </a:rPr>
              <a:t>何勃亮</a:t>
            </a:r>
            <a:endParaRPr kumimoji="1" lang="en-US" altLang="zh-CN" dirty="0" smtClean="0">
              <a:solidFill>
                <a:schemeClr val="accent2"/>
              </a:solidFill>
            </a:endParaRPr>
          </a:p>
          <a:p>
            <a:r>
              <a:rPr kumimoji="1" lang="zh-CN" altLang="en-US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国家天文台</a:t>
            </a:r>
            <a:r>
              <a:rPr kumimoji="1" lang="en-US" altLang="zh-CN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 </a:t>
            </a:r>
            <a:r>
              <a:rPr kumimoji="1" lang="zh-CN" altLang="en-US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中国虚拟天文台</a:t>
            </a:r>
            <a:endParaRPr kumimoji="1" lang="zh-CN" altLang="en-US" dirty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</p:txBody>
      </p:sp>
      <p:pic>
        <p:nvPicPr>
          <p:cNvPr id="4" name="图片 3" descr="casdc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62" y="139213"/>
            <a:ext cx="5581074" cy="22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数据服务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LAMOST</a:t>
            </a:r>
          </a:p>
          <a:p>
            <a:pPr lvl="1"/>
            <a:r>
              <a:rPr kumimoji="1" lang="en-US" altLang="zh-CN" dirty="0" smtClean="0"/>
              <a:t>Pilot data release</a:t>
            </a:r>
          </a:p>
          <a:p>
            <a:pPr lvl="2"/>
            <a:r>
              <a:rPr kumimoji="1" lang="en-US" altLang="zh-CN" dirty="0" smtClean="0"/>
              <a:t>Pubic</a:t>
            </a:r>
          </a:p>
          <a:p>
            <a:pPr lvl="2"/>
            <a:r>
              <a:rPr kumimoji="1" lang="en-US" altLang="zh-CN" dirty="0" smtClean="0"/>
              <a:t>Private</a:t>
            </a:r>
          </a:p>
          <a:p>
            <a:r>
              <a:rPr kumimoji="1" lang="en-US" altLang="zh-CN" dirty="0" smtClean="0"/>
              <a:t>SCUSS</a:t>
            </a:r>
          </a:p>
          <a:p>
            <a:pPr lvl="1"/>
            <a:r>
              <a:rPr kumimoji="1" lang="en-US" altLang="zh-CN" dirty="0" smtClean="0"/>
              <a:t>Catalog</a:t>
            </a:r>
          </a:p>
          <a:p>
            <a:pPr lvl="1"/>
            <a:r>
              <a:rPr kumimoji="1" lang="en-US" altLang="zh-CN" dirty="0" smtClean="0"/>
              <a:t>Image</a:t>
            </a:r>
          </a:p>
          <a:p>
            <a:r>
              <a:rPr kumimoji="1" lang="en-US" altLang="zh-CN" dirty="0" smtClean="0"/>
              <a:t>CSTAR</a:t>
            </a:r>
          </a:p>
          <a:p>
            <a:pPr lvl="1"/>
            <a:r>
              <a:rPr kumimoji="1" lang="en-US" altLang="zh-CN" dirty="0" smtClean="0"/>
              <a:t>Catalog</a:t>
            </a:r>
          </a:p>
          <a:p>
            <a:pPr lvl="1"/>
            <a:r>
              <a:rPr kumimoji="1" lang="en-US" altLang="zh-CN" dirty="0" smtClean="0"/>
              <a:t>Light Curve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78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LAMOST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66" r="66"/>
          <a:stretch>
            <a:fillRect/>
          </a:stretch>
        </p:blipFill>
        <p:spPr>
          <a:xfrm>
            <a:off x="0" y="1267408"/>
            <a:ext cx="5833769" cy="320834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70" y="1267408"/>
            <a:ext cx="5745713" cy="31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2413"/>
            <a:ext cx="5503788" cy="30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6921058" cy="4069463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6049" b="6049"/>
          <a:stretch>
            <a:fillRect/>
          </a:stretch>
        </p:blipFill>
        <p:spPr>
          <a:xfrm>
            <a:off x="2120433" y="2252614"/>
            <a:ext cx="7043309" cy="3873549"/>
          </a:xfrm>
        </p:spPr>
      </p:pic>
    </p:spTree>
    <p:extLst>
      <p:ext uri="{BB962C8B-B14F-4D97-AF65-F5344CB8AC3E}">
        <p14:creationId xmlns:p14="http://schemas.microsoft.com/office/powerpoint/2010/main" val="141426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8420" r="8420"/>
          <a:stretch>
            <a:fillRect/>
          </a:stretch>
        </p:blipFill>
        <p:spPr>
          <a:xfrm>
            <a:off x="166323" y="151182"/>
            <a:ext cx="6529810" cy="359114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59" y="3206782"/>
            <a:ext cx="6138841" cy="28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SCUSS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3330" b="3330"/>
          <a:stretch>
            <a:fillRect/>
          </a:stretch>
        </p:blipFill>
        <p:spPr>
          <a:xfrm>
            <a:off x="139674" y="1190865"/>
            <a:ext cx="5953806" cy="327436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77" y="1010958"/>
            <a:ext cx="4424236" cy="36810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302"/>
            <a:ext cx="5261864" cy="3295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180" y="2664377"/>
            <a:ext cx="5760833" cy="36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3877" b="3877"/>
          <a:stretch>
            <a:fillRect/>
          </a:stretch>
        </p:blipFill>
        <p:spPr>
          <a:xfrm>
            <a:off x="169914" y="274638"/>
            <a:ext cx="5454837" cy="29999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4588"/>
            <a:ext cx="4747826" cy="2664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138" y="1621503"/>
            <a:ext cx="5942277" cy="38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CSTAR</a:t>
            </a:r>
            <a:endParaRPr kumimoji="1" lang="zh-CN" altLang="en-US" dirty="0"/>
          </a:p>
        </p:txBody>
      </p:sp>
      <p:pic>
        <p:nvPicPr>
          <p:cNvPr id="4" name="内容占位符 3" descr="cstar.dome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5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21845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6" r="3174"/>
          <a:stretch/>
        </p:blipFill>
        <p:spPr>
          <a:xfrm>
            <a:off x="0" y="1276041"/>
            <a:ext cx="9144000" cy="4468878"/>
          </a:xfrm>
        </p:spPr>
      </p:pic>
      <p:pic>
        <p:nvPicPr>
          <p:cNvPr id="5" name="图片 4" descr="J094416.2-871300.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6" y="3875687"/>
            <a:ext cx="5609630" cy="2243852"/>
          </a:xfrm>
          <a:prstGeom prst="rect">
            <a:avLst/>
          </a:prstGeom>
        </p:spPr>
      </p:pic>
      <p:pic>
        <p:nvPicPr>
          <p:cNvPr id="6" name="图片 5" descr="J104112-1.2-881945.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16" y="4459166"/>
            <a:ext cx="5276984" cy="2110794"/>
          </a:xfrm>
          <a:prstGeom prst="rect">
            <a:avLst/>
          </a:prstGeom>
        </p:spPr>
      </p:pic>
      <p:pic>
        <p:nvPicPr>
          <p:cNvPr id="7" name="图片 6" descr="J075334.7-872702.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" y="1590117"/>
            <a:ext cx="9041938" cy="36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数据管理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zh-CN" dirty="0" smtClean="0"/>
              <a:t>LAMOST</a:t>
            </a:r>
          </a:p>
          <a:p>
            <a:pPr lvl="1"/>
            <a:r>
              <a:rPr kumimoji="1" lang="en-US" altLang="zh-CN" dirty="0" smtClean="0"/>
              <a:t>RAW DATA</a:t>
            </a:r>
          </a:p>
          <a:p>
            <a:pPr lvl="1"/>
            <a:r>
              <a:rPr kumimoji="1" lang="en-US" altLang="zh-CN" dirty="0" smtClean="0"/>
              <a:t>Product</a:t>
            </a:r>
          </a:p>
          <a:p>
            <a:r>
              <a:rPr kumimoji="1" lang="en-US" altLang="zh-CN" dirty="0" smtClean="0"/>
              <a:t>SCUSS</a:t>
            </a:r>
          </a:p>
          <a:p>
            <a:pPr lvl="1"/>
            <a:r>
              <a:rPr kumimoji="1" lang="en-US" altLang="zh-CN" dirty="0" smtClean="0"/>
              <a:t>RAW DATA</a:t>
            </a:r>
          </a:p>
          <a:p>
            <a:pPr lvl="1"/>
            <a:r>
              <a:rPr kumimoji="1" lang="en-US" altLang="zh-CN" dirty="0" smtClean="0"/>
              <a:t>Catalog</a:t>
            </a:r>
          </a:p>
          <a:p>
            <a:pPr lvl="1"/>
            <a:r>
              <a:rPr kumimoji="1" lang="en-US" altLang="zh-CN" dirty="0" smtClean="0"/>
              <a:t>Image</a:t>
            </a:r>
          </a:p>
          <a:p>
            <a:r>
              <a:rPr kumimoji="1" lang="en-US" altLang="zh-CN" dirty="0" smtClean="0"/>
              <a:t>CSTAR</a:t>
            </a:r>
          </a:p>
          <a:p>
            <a:pPr lvl="1"/>
            <a:r>
              <a:rPr kumimoji="1" lang="en-US" altLang="zh-CN" dirty="0" smtClean="0"/>
              <a:t>RAW DATA</a:t>
            </a:r>
          </a:p>
          <a:p>
            <a:pPr lvl="1"/>
            <a:r>
              <a:rPr kumimoji="1" lang="en-US" altLang="zh-CN" dirty="0" smtClean="0"/>
              <a:t>Catalog</a:t>
            </a:r>
          </a:p>
          <a:p>
            <a:pPr lvl="1"/>
            <a:r>
              <a:rPr kumimoji="1" lang="en-US" altLang="zh-CN" dirty="0" smtClean="0"/>
              <a:t>Light Curve</a:t>
            </a:r>
          </a:p>
          <a:p>
            <a:r>
              <a:rPr kumimoji="1" lang="en-US" altLang="zh-CN" dirty="0" smtClean="0"/>
              <a:t>216</a:t>
            </a:r>
          </a:p>
          <a:p>
            <a:pPr lvl="1"/>
            <a:r>
              <a:rPr kumimoji="1" lang="en-US" altLang="zh-CN" dirty="0" smtClean="0"/>
              <a:t>Spectra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889511735"/>
              </p:ext>
            </p:extLst>
          </p:nvPr>
        </p:nvGraphicFramePr>
        <p:xfrm>
          <a:off x="3048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7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数据镜像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数据镜像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SDSS  DR9</a:t>
            </a:r>
          </a:p>
          <a:p>
            <a:pPr lvl="1"/>
            <a:r>
              <a:rPr kumimoji="1" lang="en-US" altLang="zh-CN" dirty="0" smtClean="0"/>
              <a:t>Vizier  </a:t>
            </a:r>
          </a:p>
          <a:p>
            <a:pPr lvl="1"/>
            <a:r>
              <a:rPr kumimoji="1" lang="en-US" altLang="zh-CN" dirty="0" smtClean="0"/>
              <a:t>Chandra</a:t>
            </a:r>
          </a:p>
          <a:p>
            <a:pPr lvl="1"/>
            <a:r>
              <a:rPr kumimoji="1" lang="zh-CN" altLang="zh-CN" dirty="0" smtClean="0"/>
              <a:t>2</a:t>
            </a:r>
            <a:r>
              <a:rPr kumimoji="1" lang="en-US" altLang="zh-CN" dirty="0" smtClean="0"/>
              <a:t>MASS</a:t>
            </a:r>
          </a:p>
          <a:p>
            <a:pPr lvl="1"/>
            <a:r>
              <a:rPr kumimoji="1" lang="en-US" altLang="zh-CN" dirty="0" smtClean="0"/>
              <a:t>UCAC</a:t>
            </a:r>
          </a:p>
          <a:p>
            <a:pPr lvl="1"/>
            <a:r>
              <a:rPr kumimoji="1" lang="en-US" altLang="zh-CN" dirty="0" smtClean="0"/>
              <a:t>WISE</a:t>
            </a:r>
          </a:p>
          <a:p>
            <a:pPr lvl="1"/>
            <a:r>
              <a:rPr kumimoji="1" lang="zh-CN" altLang="zh-CN" dirty="0" smtClean="0"/>
              <a:t>。</a:t>
            </a:r>
            <a:r>
              <a:rPr kumimoji="1" lang="zh-CN" altLang="en-US" dirty="0" smtClean="0"/>
              <a:t>。。</a:t>
            </a: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87" y="1326930"/>
            <a:ext cx="4281387" cy="26536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58" y="4239494"/>
            <a:ext cx="4286416" cy="20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概述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数据资源</a:t>
            </a:r>
            <a:endParaRPr kumimoji="1" lang="en-US" altLang="zh-CN" dirty="0" smtClean="0"/>
          </a:p>
          <a:p>
            <a:r>
              <a:rPr kumimoji="1" lang="zh-CN" altLang="en-US" dirty="0" smtClean="0"/>
              <a:t>服务情况</a:t>
            </a:r>
            <a:endParaRPr kumimoji="1" lang="en-US" altLang="zh-CN" dirty="0" smtClean="0"/>
          </a:p>
          <a:p>
            <a:r>
              <a:rPr kumimoji="1" lang="zh-CN" altLang="en-US" dirty="0" smtClean="0"/>
              <a:t>工作计划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92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VO Service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Simple Cone search</a:t>
            </a:r>
          </a:p>
          <a:p>
            <a:r>
              <a:rPr kumimoji="1" lang="en-US" altLang="zh-CN" dirty="0" smtClean="0"/>
              <a:t>TAP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" y="3399947"/>
            <a:ext cx="4263924" cy="2174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86" y="2203281"/>
            <a:ext cx="4634560" cy="26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服务情况</a:t>
            </a:r>
            <a:endParaRPr kumimoji="1" lang="zh-CN" altLang="en-US" dirty="0"/>
          </a:p>
        </p:txBody>
      </p:sp>
      <p:pic>
        <p:nvPicPr>
          <p:cNvPr id="4" name="内容占位符 3" descr="屏幕快照 2012-11-29 上午11.22.5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718"/>
          <a:stretch/>
        </p:blipFill>
        <p:spPr>
          <a:xfrm>
            <a:off x="567200" y="2303410"/>
            <a:ext cx="8119600" cy="2558931"/>
          </a:xfrm>
        </p:spPr>
      </p:pic>
    </p:spTree>
    <p:extLst>
      <p:ext uri="{BB962C8B-B14F-4D97-AF65-F5344CB8AC3E}">
        <p14:creationId xmlns:p14="http://schemas.microsoft.com/office/powerpoint/2010/main" val="5861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工作计划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rcRect l="1111" r="1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12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下一步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zh-CN" altLang="en-US" dirty="0" smtClean="0"/>
              <a:t>进一步完善数据的发布环境，尽量多层次的满足不同用户的需求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LAMOST</a:t>
            </a:r>
          </a:p>
          <a:p>
            <a:pPr lvl="1"/>
            <a:r>
              <a:rPr kumimoji="1" lang="en-US" altLang="zh-CN" dirty="0" smtClean="0"/>
              <a:t>SCUSS</a:t>
            </a:r>
          </a:p>
          <a:p>
            <a:pPr lvl="1"/>
            <a:r>
              <a:rPr kumimoji="1" lang="en-US" altLang="zh-CN" dirty="0" smtClean="0"/>
              <a:t>CSTAR</a:t>
            </a:r>
          </a:p>
          <a:p>
            <a:pPr lvl="1"/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.16</a:t>
            </a:r>
          </a:p>
          <a:p>
            <a:pPr lvl="1"/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.4</a:t>
            </a:r>
          </a:p>
          <a:p>
            <a:pPr lvl="1"/>
            <a:r>
              <a:rPr kumimoji="1" lang="zh-CN" altLang="en-US" dirty="0" smtClean="0"/>
              <a:t>射电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其他</a:t>
            </a:r>
            <a:endParaRPr kumimoji="1" lang="en-US" altLang="zh-CN" dirty="0" smtClean="0"/>
          </a:p>
          <a:p>
            <a:r>
              <a:rPr kumimoji="1" lang="zh-CN" altLang="en-US" dirty="0" smtClean="0"/>
              <a:t>完善中国虚拟天文台服务</a:t>
            </a:r>
            <a:endParaRPr kumimoji="1" lang="en-US" altLang="zh-CN" dirty="0" smtClean="0"/>
          </a:p>
          <a:p>
            <a:r>
              <a:rPr kumimoji="1" lang="zh-CN" altLang="en-US" sz="4800" dirty="0" smtClean="0">
                <a:solidFill>
                  <a:srgbClr val="C0504D"/>
                </a:solidFill>
              </a:rPr>
              <a:t>云</a:t>
            </a:r>
            <a:endParaRPr kumimoji="1" lang="en-US" altLang="zh-CN" sz="4800" dirty="0" smtClean="0">
              <a:solidFill>
                <a:srgbClr val="C0504D"/>
              </a:solidFill>
            </a:endParaRPr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3750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数据中心软件构架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Kernel</a:t>
            </a:r>
          </a:p>
          <a:p>
            <a:pPr lvl="1"/>
            <a:r>
              <a:rPr kumimoji="1" lang="zh-CN" altLang="en-US" dirty="0" smtClean="0"/>
              <a:t>数据元数据规范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检索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可视化</a:t>
            </a:r>
            <a:endParaRPr kumimoji="1" lang="en-US" altLang="zh-CN" dirty="0" smtClean="0"/>
          </a:p>
          <a:p>
            <a:pPr lvl="1"/>
            <a:r>
              <a:rPr kumimoji="1" lang="zh-CN" altLang="zh-CN" dirty="0" smtClean="0"/>
              <a:t>。</a:t>
            </a:r>
            <a:r>
              <a:rPr kumimoji="1" lang="zh-CN" altLang="en-US" dirty="0" smtClean="0"/>
              <a:t>。。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Library</a:t>
            </a:r>
          </a:p>
          <a:p>
            <a:pPr lvl="1"/>
            <a:r>
              <a:rPr kumimoji="1" lang="en-US" altLang="zh-CN" dirty="0" err="1" smtClean="0"/>
              <a:t>Astro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其他</a:t>
            </a:r>
            <a:endParaRPr kumimoji="1" lang="en-US" altLang="zh-CN" dirty="0" smtClean="0"/>
          </a:p>
          <a:p>
            <a:r>
              <a:rPr kumimoji="1" lang="en-US" altLang="zh-CN" dirty="0" smtClean="0"/>
              <a:t>Web</a:t>
            </a:r>
          </a:p>
          <a:p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3474849" y="2831271"/>
            <a:ext cx="4401866" cy="2782871"/>
            <a:chOff x="3474849" y="2831271"/>
            <a:chExt cx="4401866" cy="2782871"/>
          </a:xfrm>
        </p:grpSpPr>
        <p:sp>
          <p:nvSpPr>
            <p:cNvPr id="4" name="矩形 3"/>
            <p:cNvSpPr/>
            <p:nvPr/>
          </p:nvSpPr>
          <p:spPr>
            <a:xfrm>
              <a:off x="3474849" y="2831271"/>
              <a:ext cx="44018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Kernel </a:t>
              </a:r>
              <a:r>
                <a:rPr lang="zh-CN" alt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＋</a:t>
              </a:r>
              <a:r>
                <a:rPr lang="en-US" altLang="zh-CN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Web</a:t>
              </a:r>
              <a:endParaRPr lang="zh-CN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447867" y="4690812"/>
              <a:ext cx="30303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数据发布</a:t>
              </a:r>
              <a:endParaRPr lang="zh-C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下箭头 5"/>
            <p:cNvSpPr/>
            <p:nvPr/>
          </p:nvSpPr>
          <p:spPr>
            <a:xfrm>
              <a:off x="5458427" y="3754601"/>
              <a:ext cx="725775" cy="93621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78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Specview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pic>
        <p:nvPicPr>
          <p:cNvPr id="4" name="内容占位符 3" descr="屏幕快照 2012-11-29 上午11.32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1183"/>
          <a:stretch/>
        </p:blipFill>
        <p:spPr>
          <a:xfrm>
            <a:off x="431118" y="1406323"/>
            <a:ext cx="8255682" cy="4039519"/>
          </a:xfrm>
        </p:spPr>
      </p:pic>
      <p:sp>
        <p:nvSpPr>
          <p:cNvPr id="5" name="文本框 4"/>
          <p:cNvSpPr txBox="1"/>
          <p:nvPr/>
        </p:nvSpPr>
        <p:spPr>
          <a:xfrm>
            <a:off x="3643992" y="5608858"/>
            <a:ext cx="34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三峡大学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涂洋等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47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设想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天文软件研发社区</a:t>
            </a:r>
            <a:endParaRPr kumimoji="1" lang="en-US" altLang="zh-CN" dirty="0" smtClean="0"/>
          </a:p>
          <a:p>
            <a:pPr lvl="1"/>
            <a:r>
              <a:rPr kumimoji="1" lang="en-US" altLang="zh-CN" dirty="0" err="1" smtClean="0"/>
              <a:t>Maillist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Club</a:t>
            </a:r>
          </a:p>
          <a:p>
            <a:pPr lvl="1"/>
            <a:r>
              <a:rPr kumimoji="1" lang="en-US" altLang="zh-CN" dirty="0" smtClean="0"/>
              <a:t>Source library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6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联系我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电话：</a:t>
            </a:r>
            <a:r>
              <a:rPr kumimoji="1" lang="en-US" altLang="zh-CN" dirty="0" smtClean="0"/>
              <a:t> 010-64807973</a:t>
            </a:r>
          </a:p>
          <a:p>
            <a:r>
              <a:rPr kumimoji="1" lang="zh-CN" altLang="en-US" dirty="0" smtClean="0"/>
              <a:t>电邮：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>
                <a:hlinkClick r:id="rId2"/>
              </a:rPr>
              <a:t>hebl@nao.cas.cn</a:t>
            </a:r>
            <a:endParaRPr kumimoji="1" lang="en-US" altLang="zh-CN" dirty="0" smtClean="0"/>
          </a:p>
          <a:p>
            <a:r>
              <a:rPr kumimoji="1" lang="zh-CN" altLang="en-US" dirty="0" smtClean="0"/>
              <a:t>地址：</a:t>
            </a:r>
            <a:r>
              <a:rPr kumimoji="1" lang="en-US" altLang="zh-CN" dirty="0" smtClean="0"/>
              <a:t> A323 NAOC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11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7168" y="296733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谢谢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22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2111" r="2111"/>
          <a:stretch>
            <a:fillRect/>
          </a:stretch>
        </p:blipFill>
        <p:spPr>
          <a:xfrm>
            <a:off x="457200" y="52680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8094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概况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CN" altLang="en-US" dirty="0" smtClean="0"/>
              <a:t>硬件环境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存储</a:t>
            </a:r>
            <a:endParaRPr kumimoji="1" lang="en-US" altLang="zh-CN" dirty="0" smtClean="0"/>
          </a:p>
          <a:p>
            <a:pPr lvl="2"/>
            <a:r>
              <a:rPr kumimoji="1" lang="zh-CN" altLang="en-US" dirty="0" smtClean="0"/>
              <a:t>磁盘存储阵列</a:t>
            </a:r>
            <a:r>
              <a:rPr kumimoji="1" lang="en-US" altLang="zh-CN" dirty="0" smtClean="0"/>
              <a:t> 100TB</a:t>
            </a:r>
          </a:p>
          <a:p>
            <a:pPr lvl="2"/>
            <a:r>
              <a:rPr kumimoji="1" lang="zh-CN" altLang="en-US" dirty="0" smtClean="0"/>
              <a:t>数据备份环境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CNIC</a:t>
            </a:r>
            <a:r>
              <a:rPr kumimoji="1" lang="zh-CN" altLang="en-US" dirty="0" smtClean="0"/>
              <a:t>）∞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服务器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Web Server 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Mirror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Database </a:t>
            </a:r>
            <a:r>
              <a:rPr kumimoji="1" lang="zh-CN" altLang="en-US" dirty="0" smtClean="0"/>
              <a:t>（</a:t>
            </a:r>
            <a:r>
              <a:rPr kumimoji="1" lang="en-US" altLang="zh-CN" dirty="0" err="1" smtClean="0"/>
              <a:t>PostgreSQL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VO Service</a:t>
            </a:r>
          </a:p>
          <a:p>
            <a:pPr lvl="2"/>
            <a:r>
              <a:rPr kumimoji="1" lang="en-US" altLang="zh-CN" dirty="0" smtClean="0"/>
              <a:t>Transfer</a:t>
            </a:r>
          </a:p>
          <a:p>
            <a:pPr lvl="2"/>
            <a:r>
              <a:rPr kumimoji="1" lang="en-US" altLang="zh-CN" dirty="0" smtClean="0"/>
              <a:t>Mirror</a:t>
            </a:r>
          </a:p>
          <a:p>
            <a:pPr lvl="3"/>
            <a:r>
              <a:rPr kumimoji="1" lang="en-US" altLang="zh-CN" dirty="0" smtClean="0"/>
              <a:t>SDSS  (http://</a:t>
            </a:r>
            <a:r>
              <a:rPr kumimoji="1" lang="en-US" altLang="zh-CN" dirty="0" err="1" smtClean="0"/>
              <a:t>sdss.lamost.org</a:t>
            </a:r>
            <a:r>
              <a:rPr kumimoji="1" lang="en-US" altLang="zh-CN" dirty="0" smtClean="0"/>
              <a:t>)</a:t>
            </a:r>
          </a:p>
          <a:p>
            <a:pPr lvl="3"/>
            <a:r>
              <a:rPr kumimoji="1" lang="en-US" altLang="zh-CN" dirty="0" smtClean="0"/>
              <a:t>Vizier / Chandra  (http://</a:t>
            </a:r>
            <a:r>
              <a:rPr kumimoji="1" lang="en-US" altLang="zh-CN" dirty="0" err="1" smtClean="0"/>
              <a:t>vizier.china-vo.org</a:t>
            </a:r>
            <a:r>
              <a:rPr kumimoji="1" lang="en-US" altLang="zh-CN" dirty="0" smtClean="0"/>
              <a:t>)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88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概况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软件环境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自主开发的数据服务软件</a:t>
            </a:r>
            <a:endParaRPr kumimoji="1" lang="en-US" altLang="zh-CN" dirty="0" smtClean="0"/>
          </a:p>
          <a:p>
            <a:pPr lvl="2"/>
            <a:r>
              <a:rPr kumimoji="1" lang="en-US" altLang="zh-CN" dirty="0" err="1" smtClean="0"/>
              <a:t>CAsDC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网站</a:t>
            </a:r>
            <a:r>
              <a:rPr kumimoji="1" lang="en-US" altLang="zh-CN" dirty="0" smtClean="0"/>
              <a:t> (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kumimoji="1" lang="en-US" altLang="zh-CN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casdc.china-vo.org</a:t>
            </a:r>
            <a:r>
              <a:rPr kumimoji="1" lang="en-US" altLang="zh-CN" dirty="0" smtClean="0"/>
              <a:t>)</a:t>
            </a:r>
          </a:p>
          <a:p>
            <a:pPr lvl="2"/>
            <a:r>
              <a:rPr kumimoji="1" lang="en-US" altLang="zh-CN" dirty="0" smtClean="0"/>
              <a:t>LAMOST </a:t>
            </a:r>
            <a:r>
              <a:rPr kumimoji="1" lang="zh-CN" altLang="en-US" dirty="0" smtClean="0"/>
              <a:t>发布网站</a:t>
            </a:r>
            <a:endParaRPr kumimoji="1" lang="en-US" altLang="zh-CN" dirty="0" smtClean="0"/>
          </a:p>
          <a:p>
            <a:pPr lvl="3"/>
            <a:r>
              <a:rPr kumimoji="1" lang="en-US" altLang="zh-CN" dirty="0" smtClean="0"/>
              <a:t>Public   (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kumimoji="1" lang="en-US" altLang="zh-CN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data.lamost.org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en-US" altLang="zh-CN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pdr</a:t>
            </a:r>
            <a:r>
              <a:rPr kumimoji="1" lang="en-US" altLang="zh-CN" dirty="0" smtClean="0"/>
              <a:t>/)</a:t>
            </a:r>
          </a:p>
          <a:p>
            <a:pPr lvl="3"/>
            <a:r>
              <a:rPr kumimoji="1" lang="en-US" altLang="zh-CN" dirty="0" smtClean="0"/>
              <a:t>Private (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kumimoji="1" lang="en-US" altLang="zh-CN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lamost.escience.cn</a:t>
            </a:r>
            <a:r>
              <a:rPr kumimoji="1" lang="en-US" altLang="zh-CN" dirty="0" smtClean="0"/>
              <a:t>)</a:t>
            </a:r>
          </a:p>
          <a:p>
            <a:pPr lvl="2"/>
            <a:r>
              <a:rPr kumimoji="1" lang="en-US" altLang="zh-CN" dirty="0" smtClean="0"/>
              <a:t>VO Service (TJU)</a:t>
            </a:r>
          </a:p>
          <a:p>
            <a:pPr lvl="3"/>
            <a:r>
              <a:rPr kumimoji="1" lang="en-US" altLang="zh-CN" dirty="0" smtClean="0"/>
              <a:t>TAP (</a:t>
            </a:r>
            <a:r>
              <a:rPr kumimoji="1" lang="en-US" altLang="zh-CN" i="1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ttp://</a:t>
            </a:r>
            <a:r>
              <a:rPr kumimoji="1" lang="en-US" altLang="zh-CN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service.china-vo.org</a:t>
            </a:r>
            <a:r>
              <a:rPr kumimoji="1" lang="en-US" altLang="zh-CN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/tap/</a:t>
            </a:r>
            <a:r>
              <a:rPr kumimoji="1" lang="en-US" altLang="zh-CN" dirty="0" smtClean="0"/>
              <a:t>)</a:t>
            </a:r>
          </a:p>
          <a:p>
            <a:pPr lvl="3"/>
            <a:r>
              <a:rPr kumimoji="1" lang="en-US" altLang="zh-CN" dirty="0" smtClean="0"/>
              <a:t>SCS </a:t>
            </a:r>
            <a:r>
              <a:rPr kumimoji="1" lang="en-US" altLang="zh-CN" dirty="0"/>
              <a:t>(</a:t>
            </a:r>
            <a:r>
              <a:rPr kumimoji="1" lang="en-US" altLang="zh-CN" i="1" dirty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kumimoji="1" lang="en-US" altLang="zh-CN" i="1" dirty="0" err="1">
                <a:solidFill>
                  <a:srgbClr val="FF0000"/>
                </a:solidFill>
                <a:latin typeface="Comic Sans MS"/>
                <a:cs typeface="Comic Sans MS"/>
              </a:rPr>
              <a:t>service.china-vo.org</a:t>
            </a:r>
            <a:r>
              <a:rPr kumimoji="1" lang="en-US" altLang="zh-CN" i="1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en-US" altLang="zh-CN" i="1" dirty="0" err="1">
                <a:solidFill>
                  <a:srgbClr val="FF0000"/>
                </a:solidFill>
                <a:latin typeface="Comic Sans MS"/>
                <a:cs typeface="Comic Sans MS"/>
              </a:rPr>
              <a:t>scs</a:t>
            </a:r>
            <a:r>
              <a:rPr kumimoji="1" lang="en-US" altLang="zh-CN" i="1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en-US" altLang="zh-CN" dirty="0"/>
              <a:t>)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数据自动传输备份</a:t>
            </a:r>
            <a:endParaRPr kumimoji="1" lang="en-US" altLang="zh-CN" dirty="0" smtClean="0"/>
          </a:p>
          <a:p>
            <a:pPr lvl="3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数据资源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CN" altLang="en-US" dirty="0" smtClean="0"/>
              <a:t>国产数据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LAMOST</a:t>
            </a:r>
          </a:p>
          <a:p>
            <a:pPr lvl="2"/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测试数据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先导巡天数据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巡天数据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SCUSS</a:t>
            </a:r>
          </a:p>
          <a:p>
            <a:pPr lvl="1"/>
            <a:r>
              <a:rPr kumimoji="1" lang="en-US" altLang="zh-CN" dirty="0" smtClean="0"/>
              <a:t>BATC</a:t>
            </a:r>
          </a:p>
          <a:p>
            <a:pPr lvl="1"/>
            <a:r>
              <a:rPr kumimoji="1" lang="en-US" altLang="zh-CN" dirty="0" smtClean="0"/>
              <a:t>CSTAR</a:t>
            </a:r>
          </a:p>
          <a:p>
            <a:pPr lvl="1"/>
            <a:r>
              <a:rPr kumimoji="1" lang="zh-CN" altLang="zh-CN" dirty="0" smtClean="0"/>
              <a:t>2</a:t>
            </a:r>
            <a:r>
              <a:rPr kumimoji="1" lang="en-US" altLang="zh-CN" dirty="0" smtClean="0"/>
              <a:t>16</a:t>
            </a:r>
          </a:p>
          <a:p>
            <a:pPr lvl="1"/>
            <a:r>
              <a:rPr kumimoji="1" lang="zh-CN" altLang="zh-CN" dirty="0" smtClean="0"/>
              <a:t>。</a:t>
            </a:r>
            <a:r>
              <a:rPr kumimoji="1" lang="zh-CN" altLang="en-US" dirty="0" smtClean="0"/>
              <a:t>。。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7663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数据资源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镜像数据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SDSS dr9 (</a:t>
            </a:r>
            <a:r>
              <a:rPr kumimoji="1" lang="en-US" altLang="zh-CN" dirty="0" err="1" smtClean="0"/>
              <a:t>sdss.lamost.org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en-US" altLang="zh-CN" dirty="0" smtClean="0"/>
              <a:t>CDS Vizier (</a:t>
            </a:r>
            <a:r>
              <a:rPr kumimoji="1" lang="en-US" altLang="zh-CN" dirty="0" err="1" smtClean="0"/>
              <a:t>vizier.china-vo.org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en-US" altLang="zh-CN" dirty="0" smtClean="0"/>
              <a:t>Chandra</a:t>
            </a:r>
          </a:p>
          <a:p>
            <a:pPr lvl="1"/>
            <a:r>
              <a:rPr kumimoji="1" lang="en-US" altLang="zh-CN" dirty="0" smtClean="0"/>
              <a:t>WISE</a:t>
            </a:r>
          </a:p>
          <a:p>
            <a:pPr lvl="1"/>
            <a:r>
              <a:rPr kumimoji="1" lang="en-US" altLang="zh-CN" dirty="0" smtClean="0"/>
              <a:t>2MASS</a:t>
            </a:r>
          </a:p>
          <a:p>
            <a:pPr lvl="1"/>
            <a:r>
              <a:rPr kumimoji="1" lang="en-US" altLang="zh-CN" dirty="0" smtClean="0"/>
              <a:t>UCAC</a:t>
            </a:r>
          </a:p>
          <a:p>
            <a:pPr lvl="1"/>
            <a:r>
              <a:rPr kumimoji="1" lang="en-US" altLang="zh-CN" dirty="0" smtClean="0"/>
              <a:t>…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50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数据规模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008</a:t>
            </a:r>
            <a:r>
              <a:rPr kumimoji="1" lang="zh-CN" altLang="en-US" dirty="0" smtClean="0"/>
              <a:t>前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BATC 2.9T</a:t>
            </a:r>
          </a:p>
          <a:p>
            <a:r>
              <a:rPr kumimoji="1" lang="en-US" altLang="zh-CN" dirty="0" smtClean="0"/>
              <a:t>2008</a:t>
            </a:r>
          </a:p>
          <a:p>
            <a:pPr lvl="1"/>
            <a:r>
              <a:rPr kumimoji="1" lang="en-US" altLang="zh-CN" dirty="0" smtClean="0"/>
              <a:t>CSTAR  656G</a:t>
            </a:r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009</a:t>
            </a:r>
          </a:p>
          <a:p>
            <a:pPr lvl="1"/>
            <a:r>
              <a:rPr kumimoji="1" lang="en-US" altLang="zh-CN" dirty="0" smtClean="0"/>
              <a:t>CSTAR 974G</a:t>
            </a:r>
          </a:p>
          <a:p>
            <a:pPr lvl="1"/>
            <a:r>
              <a:rPr kumimoji="1" lang="en-US" altLang="zh-CN" dirty="0" smtClean="0"/>
              <a:t>LAMOST 432G</a:t>
            </a:r>
          </a:p>
          <a:p>
            <a:r>
              <a:rPr kumimoji="1" lang="en-US" altLang="zh-CN" dirty="0" smtClean="0"/>
              <a:t>2010</a:t>
            </a:r>
          </a:p>
          <a:p>
            <a:pPr lvl="1"/>
            <a:r>
              <a:rPr kumimoji="1" lang="en-US" altLang="zh-CN" dirty="0" smtClean="0"/>
              <a:t>CSTAR 613G</a:t>
            </a:r>
          </a:p>
          <a:p>
            <a:pPr lvl="1"/>
            <a:r>
              <a:rPr kumimoji="1" lang="en-US" altLang="zh-CN" dirty="0" smtClean="0"/>
              <a:t>LAMOST 882G</a:t>
            </a:r>
          </a:p>
          <a:p>
            <a:pPr lvl="1"/>
            <a:r>
              <a:rPr kumimoji="1" lang="en-US" altLang="zh-CN" dirty="0" smtClean="0"/>
              <a:t>SCUSS 321G</a:t>
            </a:r>
          </a:p>
          <a:p>
            <a:r>
              <a:rPr kumimoji="1" lang="en-US" altLang="zh-CN" dirty="0" smtClean="0"/>
              <a:t>2011</a:t>
            </a:r>
          </a:p>
          <a:p>
            <a:pPr lvl="1"/>
            <a:r>
              <a:rPr kumimoji="1" lang="en-US" altLang="zh-CN" dirty="0" smtClean="0"/>
              <a:t>LAMOST 1.4TB + 662G = 2.1T</a:t>
            </a:r>
          </a:p>
          <a:p>
            <a:pPr lvl="1"/>
            <a:r>
              <a:rPr kumimoji="1" lang="en-US" altLang="zh-CN" dirty="0" smtClean="0"/>
              <a:t>CSTAR 352G</a:t>
            </a:r>
          </a:p>
          <a:p>
            <a:pPr lvl="1"/>
            <a:r>
              <a:rPr kumimoji="1" lang="en-US" altLang="zh-CN" dirty="0" smtClean="0"/>
              <a:t>SCUSS 512G</a:t>
            </a:r>
          </a:p>
          <a:p>
            <a:r>
              <a:rPr kumimoji="1" lang="en-US" altLang="zh-CN" dirty="0" smtClean="0"/>
              <a:t>2012</a:t>
            </a:r>
          </a:p>
          <a:p>
            <a:pPr lvl="1"/>
            <a:r>
              <a:rPr kumimoji="1" lang="en-US" altLang="zh-CN" dirty="0" smtClean="0"/>
              <a:t>LAMOST 1.8T</a:t>
            </a:r>
          </a:p>
          <a:p>
            <a:pPr lvl="1"/>
            <a:r>
              <a:rPr kumimoji="1" lang="en-US" altLang="zh-CN" dirty="0" smtClean="0"/>
              <a:t>SCUSS </a:t>
            </a:r>
          </a:p>
          <a:p>
            <a:pPr lvl="2"/>
            <a:r>
              <a:rPr kumimoji="1" lang="en-US" altLang="zh-CN" dirty="0" err="1" smtClean="0"/>
              <a:t>Rawdata</a:t>
            </a:r>
            <a:r>
              <a:rPr kumimoji="1" lang="en-US" altLang="zh-CN" dirty="0" smtClean="0"/>
              <a:t> 832G</a:t>
            </a:r>
          </a:p>
          <a:p>
            <a:pPr lvl="2"/>
            <a:r>
              <a:rPr kumimoji="1" lang="en-US" altLang="zh-CN" dirty="0" smtClean="0"/>
              <a:t>Catalog / image 851G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569194"/>
              </p:ext>
            </p:extLst>
          </p:nvPr>
        </p:nvGraphicFramePr>
        <p:xfrm>
          <a:off x="3618541" y="1600200"/>
          <a:ext cx="5219462" cy="410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1672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数据服务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中国天文数据中心</a:t>
            </a:r>
            <a:endParaRPr kumimoji="1" lang="en-US" altLang="zh-CN" dirty="0" smtClean="0"/>
          </a:p>
          <a:p>
            <a:pPr lvl="1"/>
            <a:r>
              <a:rPr kumimoji="1" lang="en-US" altLang="zh-CN" dirty="0" err="1"/>
              <a:t>c</a:t>
            </a:r>
            <a:r>
              <a:rPr kumimoji="1" lang="en-US" altLang="zh-CN" dirty="0" err="1" smtClean="0"/>
              <a:t>asdc</a:t>
            </a:r>
            <a:r>
              <a:rPr kumimoji="1" lang="en-US" altLang="zh-CN" dirty="0" smtClean="0"/>
              <a:t>. china-</a:t>
            </a:r>
            <a:r>
              <a:rPr kumimoji="1" lang="en-US" altLang="zh-CN" dirty="0" err="1" smtClean="0"/>
              <a:t>vo.org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CSDB</a:t>
            </a:r>
          </a:p>
          <a:p>
            <a:pPr lvl="2"/>
            <a:r>
              <a:rPr kumimoji="1" lang="en-US" altLang="zh-CN" dirty="0" smtClean="0"/>
              <a:t>NSDC</a:t>
            </a:r>
          </a:p>
          <a:p>
            <a:pPr lvl="2"/>
            <a:r>
              <a:rPr kumimoji="1" lang="en-US" altLang="zh-CN" dirty="0" err="1" smtClean="0"/>
              <a:t>Geodata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5199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ina-vo2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china-vo2.potx</Template>
  <TotalTime>2834</TotalTime>
  <Words>350</Words>
  <Application>Microsoft Macintosh PowerPoint</Application>
  <PresentationFormat>全屏显示(4:3)</PresentationFormat>
  <Paragraphs>162</Paragraphs>
  <Slides>28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china-vo2</vt:lpstr>
      <vt:lpstr>中国天文数据中心进展</vt:lpstr>
      <vt:lpstr>目录</vt:lpstr>
      <vt:lpstr>PowerPoint 演示文稿</vt:lpstr>
      <vt:lpstr>概况</vt:lpstr>
      <vt:lpstr>概况</vt:lpstr>
      <vt:lpstr>数据资源</vt:lpstr>
      <vt:lpstr>数据资源</vt:lpstr>
      <vt:lpstr>数据规模</vt:lpstr>
      <vt:lpstr>数据服务</vt:lpstr>
      <vt:lpstr>数据服务</vt:lpstr>
      <vt:lpstr>LAMOST</vt:lpstr>
      <vt:lpstr>PowerPoint 演示文稿</vt:lpstr>
      <vt:lpstr>PowerPoint 演示文稿</vt:lpstr>
      <vt:lpstr>SCUSS</vt:lpstr>
      <vt:lpstr>PowerPoint 演示文稿</vt:lpstr>
      <vt:lpstr>CSTAR</vt:lpstr>
      <vt:lpstr>21845</vt:lpstr>
      <vt:lpstr>数据管理</vt:lpstr>
      <vt:lpstr>数据镜像</vt:lpstr>
      <vt:lpstr>VO Service</vt:lpstr>
      <vt:lpstr>服务情况</vt:lpstr>
      <vt:lpstr>工作计划</vt:lpstr>
      <vt:lpstr>下一步</vt:lpstr>
      <vt:lpstr>数据中心软件构架</vt:lpstr>
      <vt:lpstr>Specview （LAMOST）</vt:lpstr>
      <vt:lpstr>设想</vt:lpstr>
      <vt:lpstr>联系我</vt:lpstr>
      <vt:lpstr>PowerPoint 演示文稿</vt:lpstr>
    </vt:vector>
  </TitlesOfParts>
  <Company>NAOC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Boliang HE</dc:creator>
  <cp:lastModifiedBy>Boliang HE</cp:lastModifiedBy>
  <cp:revision>34</cp:revision>
  <dcterms:created xsi:type="dcterms:W3CDTF">2012-10-11T10:04:05Z</dcterms:created>
  <dcterms:modified xsi:type="dcterms:W3CDTF">2012-11-29T06:47:14Z</dcterms:modified>
</cp:coreProperties>
</file>