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21"/>
  </p:notesMasterIdLst>
  <p:handoutMasterIdLst>
    <p:handoutMasterId r:id="rId22"/>
  </p:handoutMasterIdLst>
  <p:sldIdLst>
    <p:sldId id="256" r:id="rId2"/>
    <p:sldId id="280" r:id="rId3"/>
    <p:sldId id="267" r:id="rId4"/>
    <p:sldId id="281" r:id="rId5"/>
    <p:sldId id="269" r:id="rId6"/>
    <p:sldId id="308" r:id="rId7"/>
    <p:sldId id="309" r:id="rId8"/>
    <p:sldId id="310" r:id="rId9"/>
    <p:sldId id="312" r:id="rId10"/>
    <p:sldId id="311" r:id="rId11"/>
    <p:sldId id="307" r:id="rId12"/>
    <p:sldId id="279" r:id="rId13"/>
    <p:sldId id="313" r:id="rId14"/>
    <p:sldId id="314" r:id="rId15"/>
    <p:sldId id="302" r:id="rId16"/>
    <p:sldId id="303" r:id="rId17"/>
    <p:sldId id="304" r:id="rId18"/>
    <p:sldId id="305" r:id="rId19"/>
    <p:sldId id="301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6"/>
    <a:srgbClr val="5F5F5F"/>
    <a:srgbClr val="FFCC0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9" autoAdjust="0"/>
    <p:restoredTop sz="86372" autoAdjust="0"/>
  </p:normalViewPr>
  <p:slideViewPr>
    <p:cSldViewPr>
      <p:cViewPr>
        <p:scale>
          <a:sx n="50" d="100"/>
          <a:sy n="50" d="100"/>
        </p:scale>
        <p:origin x="-1182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-292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.xml"/><Relationship Id="rId2" Type="http://schemas.openxmlformats.org/officeDocument/2006/relationships/slide" Target="slides/slide2.xml"/><Relationship Id="rId1" Type="http://schemas.openxmlformats.org/officeDocument/2006/relationships/slide" Target="slides/slide1.xml"/><Relationship Id="rId6" Type="http://schemas.openxmlformats.org/officeDocument/2006/relationships/slide" Target="slides/slide19.xml"/><Relationship Id="rId5" Type="http://schemas.openxmlformats.org/officeDocument/2006/relationships/slide" Target="slides/slide12.xml"/><Relationship Id="rId4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73AC6731-04B1-46B6-B351-C0C2C049B1B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778848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7D3F883D-2D6C-4E31-811A-CDDB4928617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600627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宋体" pitchFamily="2" charset="-122"/>
        <a:ea typeface="宋体" pitchFamily="2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宋体" pitchFamily="2" charset="-122"/>
        <a:ea typeface="宋体" pitchFamily="2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宋体" pitchFamily="2" charset="-122"/>
        <a:ea typeface="宋体" pitchFamily="2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宋体" pitchFamily="2" charset="-122"/>
        <a:ea typeface="宋体" pitchFamily="2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宋体" pitchFamily="2" charset="-122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F883D-2D6C-4E31-811A-CDDB49286172}" type="slidenum">
              <a:rPr lang="zh-CN" altLang="en-US" smtClean="0"/>
              <a:pPr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69837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F883D-2D6C-4E31-811A-CDDB49286172}" type="slidenum">
              <a:rPr lang="zh-CN" altLang="en-US" smtClean="0"/>
              <a:pPr/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54055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5" name="Picture 11" descr="scifair_fro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4763"/>
            <a:ext cx="9163050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0" y="685800"/>
            <a:ext cx="6477000" cy="1752600"/>
          </a:xfrm>
        </p:spPr>
        <p:txBody>
          <a:bodyPr/>
          <a:lstStyle>
            <a:lvl1pPr algn="r">
              <a:defRPr sz="4400"/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2133600"/>
            <a:ext cx="6477000" cy="1981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400" i="1"/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86600" y="6248400"/>
            <a:ext cx="1524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10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09800" y="6248400"/>
            <a:ext cx="1219200" cy="457200"/>
          </a:xfrm>
        </p:spPr>
        <p:txBody>
          <a:bodyPr/>
          <a:lstStyle>
            <a:lvl1pPr>
              <a:defRPr/>
            </a:lvl1pPr>
          </a:lstStyle>
          <a:p>
            <a:fld id="{2D8B3F35-2248-43BE-B850-6C779641EB15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170934-61CB-419C-AFEA-24CD6FE8DF6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69337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58000" y="838200"/>
            <a:ext cx="2286000" cy="51816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0" y="838200"/>
            <a:ext cx="6705600" cy="51816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9CE177-F89D-498C-91BE-9A2063B0C23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49212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09" y="260648"/>
            <a:ext cx="9144000" cy="914400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E74AC-2DE4-4AAE-954E-DE216F3323F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80339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E11BA7-4424-4B5C-8FF9-0BC67EB94FD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77013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0" y="2667000"/>
            <a:ext cx="4419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0" y="2667000"/>
            <a:ext cx="4419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C9D1B0-CEA0-4344-9566-9B6F1D2B79C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31780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C252B-5475-47F4-BD41-59B3F5AE524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53166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EB3118-B5FB-4B25-A587-C7ABBDE354F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61180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18E402-C194-407C-A876-B1A8CD1DFE0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32669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665F39-7C6E-488F-9D05-EB68B48B6C7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806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86BA0-74CC-4DB3-A260-D02B72AE277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41175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3" name="Picture 13" descr="scifair_INSID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4763"/>
            <a:ext cx="9163050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8382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2667000"/>
            <a:ext cx="8991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a typeface="+mn-ea"/>
              </a:defRPr>
            </a:lvl1pPr>
          </a:lstStyle>
          <a:p>
            <a:endParaRPr lang="en-US" altLang="zh-CN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a typeface="+mn-ea"/>
              </a:defRPr>
            </a:lvl1pPr>
          </a:lstStyle>
          <a:p>
            <a:endParaRPr lang="en-US" altLang="zh-CN"/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+mn-ea"/>
              </a:defRPr>
            </a:lvl1pPr>
          </a:lstStyle>
          <a:p>
            <a:fld id="{221C2C2C-B19F-44C9-A806-5985B3EF79D5}" type="slidenum">
              <a:rPr lang="zh-CN" altLang="en-US"/>
              <a:pPr/>
              <a:t>‹#›</a:t>
            </a:fld>
            <a:endParaRPr lang="en-US" altLang="zh-CN"/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1114425" y="1609725"/>
            <a:ext cx="6934200" cy="1905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宋体" pitchFamily="2" charset="-122"/>
          <a:ea typeface="宋体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宋体" pitchFamily="2" charset="-122"/>
          <a:ea typeface="宋体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宋体" pitchFamily="2" charset="-122"/>
          <a:ea typeface="宋体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宋体" pitchFamily="2" charset="-122"/>
          <a:ea typeface="宋体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宋体" pitchFamily="2" charset="-122"/>
          <a:ea typeface="宋体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宋体" pitchFamily="2" charset="-122"/>
          <a:ea typeface="宋体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宋体" pitchFamily="2" charset="-122"/>
          <a:ea typeface="宋体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宋体" pitchFamily="2" charset="-122"/>
          <a:ea typeface="宋体" pitchFamily="2" charset="-122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700">
          <a:solidFill>
            <a:schemeClr val="tx2"/>
          </a:solidFill>
          <a:latin typeface="+mn-lt"/>
          <a:ea typeface="+mn-ea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600">
          <a:solidFill>
            <a:schemeClr val="tx2"/>
          </a:solidFill>
          <a:latin typeface="+mn-lt"/>
          <a:ea typeface="+mn-ea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500">
          <a:solidFill>
            <a:schemeClr val="tx2"/>
          </a:solidFill>
          <a:latin typeface="+mn-lt"/>
          <a:ea typeface="+mn-ea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  <a:ea typeface="+mn-ea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  <a:ea typeface="+mn-ea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  <a:ea typeface="+mn-ea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  <a:ea typeface="+mn-ea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14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520" y="2108448"/>
            <a:ext cx="8640960" cy="1032520"/>
          </a:xfrm>
          <a:solidFill>
            <a:srgbClr val="FFFF00"/>
          </a:solidFill>
        </p:spPr>
        <p:txBody>
          <a:bodyPr/>
          <a:lstStyle/>
          <a:p>
            <a:r>
              <a:rPr lang="zh-CN" alt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光球亮点（</a:t>
            </a:r>
            <a:r>
              <a:rPr lang="en-US" altLang="zh-CN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BPs</a:t>
            </a:r>
            <a:r>
              <a:rPr lang="zh-CN" alt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）自动识别算法</a:t>
            </a:r>
            <a:endParaRPr lang="zh-CN" altLang="en-US" sz="4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67544" y="4149080"/>
            <a:ext cx="8424936" cy="1656184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pPr algn="ctr"/>
            <a:r>
              <a:rPr lang="zh-CN" altLang="en-US" sz="4000" b="1" i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报告人：冯松</a:t>
            </a:r>
            <a:endParaRPr lang="en-US" altLang="zh-CN" sz="4000" b="1" i="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</a:endParaRPr>
          </a:p>
          <a:p>
            <a:pPr algn="ctr"/>
            <a:r>
              <a:rPr lang="zh-CN" altLang="en-US" sz="4000" b="1" i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单位：</a:t>
            </a:r>
            <a:r>
              <a:rPr lang="zh-CN" altLang="zh-CN" sz="4000" b="1" i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昆明理工大学</a:t>
            </a:r>
            <a:endParaRPr lang="zh-CN" altLang="en-US" sz="4000" b="1" i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 autoUpdateAnimBg="0"/>
      <p:bldP spid="4101" grpId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-27384"/>
            <a:ext cx="9140552" cy="6885384"/>
          </a:xfrm>
        </p:spPr>
      </p:pic>
    </p:spTree>
    <p:extLst>
      <p:ext uri="{BB962C8B-B14F-4D97-AF65-F5344CB8AC3E}">
        <p14:creationId xmlns:p14="http://schemas.microsoft.com/office/powerpoint/2010/main" val="344373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7315200"/>
          </a:xfrm>
        </p:spPr>
      </p:pic>
    </p:spTree>
    <p:extLst>
      <p:ext uri="{BB962C8B-B14F-4D97-AF65-F5344CB8AC3E}">
        <p14:creationId xmlns:p14="http://schemas.microsoft.com/office/powerpoint/2010/main" val="138006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7624" y="714400"/>
            <a:ext cx="6377609" cy="914400"/>
          </a:xfr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4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统计量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87624" y="1772816"/>
            <a:ext cx="6408712" cy="4248472"/>
          </a:xfrm>
          <a:gradFill flip="none" rotWithShape="1">
            <a:gsLst>
              <a:gs pos="40000">
                <a:srgbClr val="0070C0"/>
              </a:gs>
              <a:gs pos="7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7400000" scaled="0"/>
            <a:tileRect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l">
              <a:buClr>
                <a:srgbClr val="FFFF00"/>
              </a:buClr>
              <a:buNone/>
            </a:pPr>
            <a:r>
              <a:rPr lang="zh-CN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算法统计了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DOT</a:t>
            </a:r>
            <a:r>
              <a:rPr lang="zh-CN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的两个不同的观测区域</a:t>
            </a:r>
            <a:r>
              <a:rPr lang="en-US" altLang="zh-CN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AR</a:t>
            </a:r>
            <a:r>
              <a:rPr lang="zh-CN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和</a:t>
            </a:r>
            <a:r>
              <a:rPr lang="en-US" altLang="zh-CN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QS</a:t>
            </a:r>
            <a:r>
              <a:rPr lang="zh-CN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，统计量</a:t>
            </a:r>
            <a:r>
              <a:rPr lang="zh-CN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如下：</a:t>
            </a:r>
            <a:endParaRPr lang="en-US" altLang="zh-CN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</a:endParaRPr>
          </a:p>
          <a:p>
            <a:pPr marL="514350" indent="-514350" algn="l">
              <a:buClr>
                <a:srgbClr val="FFFF00"/>
              </a:buClr>
              <a:buFont typeface="+mj-lt"/>
              <a:buAutoNum type="arabicPeriod"/>
            </a:pPr>
            <a:r>
              <a:rPr lang="en-US" altLang="zh-CN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BPs</a:t>
            </a:r>
            <a:r>
              <a:rPr lang="zh-CN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的直径分布</a:t>
            </a:r>
            <a:endParaRPr lang="en-US" altLang="zh-CN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</a:endParaRPr>
          </a:p>
          <a:p>
            <a:pPr marL="514350" indent="-514350" algn="l">
              <a:buClr>
                <a:srgbClr val="FFFF00"/>
              </a:buClr>
              <a:buFont typeface="+mj-lt"/>
              <a:buAutoNum type="arabicPeriod"/>
            </a:pPr>
            <a:r>
              <a:rPr lang="zh-CN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偏心率</a:t>
            </a:r>
            <a:r>
              <a:rPr lang="zh-CN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（长轴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/</a:t>
            </a:r>
            <a:r>
              <a:rPr lang="zh-CN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短轴</a:t>
            </a:r>
            <a:r>
              <a:rPr lang="zh-CN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）</a:t>
            </a:r>
            <a:endParaRPr lang="en-US" altLang="zh-CN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</a:endParaRPr>
          </a:p>
          <a:p>
            <a:pPr marL="514350" indent="-514350" algn="l">
              <a:buClr>
                <a:srgbClr val="FFFF00"/>
              </a:buClr>
              <a:buFont typeface="+mj-lt"/>
              <a:buAutoNum type="arabicPeriod"/>
            </a:pPr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MBPs</a:t>
            </a:r>
            <a:r>
              <a:rPr lang="zh-CN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总强度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/</a:t>
            </a:r>
            <a:r>
              <a:rPr lang="zh-CN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光球强度均值</a:t>
            </a:r>
            <a:endParaRPr lang="en-US" altLang="zh-CN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</a:endParaRPr>
          </a:p>
          <a:p>
            <a:pPr marL="514350" indent="-514350" algn="l">
              <a:buClr>
                <a:srgbClr val="FFFF00"/>
              </a:buClr>
              <a:buFont typeface="+mj-lt"/>
              <a:buAutoNum type="arabicPeriod"/>
            </a:pPr>
            <a:r>
              <a:rPr lang="zh-CN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测试数据：</a:t>
            </a:r>
            <a:endParaRPr lang="en-US" altLang="zh-CN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</a:endParaRPr>
          </a:p>
          <a:p>
            <a:pPr marL="914400" lvl="1" indent="-514350" algn="l">
              <a:buClr>
                <a:srgbClr val="FFFF00"/>
              </a:buClr>
              <a:buFont typeface="+mj-lt"/>
              <a:buAutoNum type="arabicPeriod"/>
            </a:pPr>
            <a:r>
              <a:rPr lang="en-US" altLang="zh-CN" sz="27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AR 10642</a:t>
            </a:r>
            <a:r>
              <a:rPr lang="zh-CN" altLang="en-US" sz="27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：</a:t>
            </a:r>
            <a:r>
              <a:rPr lang="en-US" altLang="zh-CN" sz="27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127802  </a:t>
            </a:r>
            <a:r>
              <a:rPr lang="en-US" altLang="zh-CN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/</a:t>
            </a:r>
            <a:r>
              <a:rPr lang="en-US" altLang="zh-CN" sz="27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193frames</a:t>
            </a:r>
            <a:endParaRPr lang="en-US" altLang="zh-CN" sz="27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</a:endParaRPr>
          </a:p>
          <a:p>
            <a:pPr marL="914400" lvl="1" indent="-514350" algn="l">
              <a:buClr>
                <a:srgbClr val="FFFF00"/>
              </a:buClr>
              <a:buFont typeface="+mj-lt"/>
              <a:buAutoNum type="arabicPeriod"/>
            </a:pPr>
            <a:r>
              <a:rPr lang="en-US" altLang="zh-CN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QS: </a:t>
            </a:r>
            <a:r>
              <a:rPr lang="en-US" altLang="zh-CN" sz="27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39767 /142 </a:t>
            </a:r>
            <a:r>
              <a:rPr lang="en-US" altLang="zh-CN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frames</a:t>
            </a:r>
            <a:endParaRPr lang="zh-CN" altLang="en-US" sz="27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18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06" y="-12577"/>
            <a:ext cx="9150206" cy="6888523"/>
          </a:xfrm>
        </p:spPr>
      </p:pic>
    </p:spTree>
    <p:extLst>
      <p:ext uri="{BB962C8B-B14F-4D97-AF65-F5344CB8AC3E}">
        <p14:creationId xmlns:p14="http://schemas.microsoft.com/office/powerpoint/2010/main" val="323882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667000"/>
            <a:ext cx="3352800" cy="335280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2" y="-1251520"/>
            <a:ext cx="10260632" cy="9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0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712968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91" y="260648"/>
            <a:ext cx="8762997" cy="6443495"/>
          </a:xfrm>
        </p:spPr>
      </p:pic>
    </p:spTree>
    <p:extLst>
      <p:ext uri="{BB962C8B-B14F-4D97-AF65-F5344CB8AC3E}">
        <p14:creationId xmlns:p14="http://schemas.microsoft.com/office/powerpoint/2010/main" val="269320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0152" y="2060848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红色表示</a:t>
            </a:r>
            <a:r>
              <a:rPr lang="en-US" altLang="zh-CN" dirty="0" smtClean="0"/>
              <a:t>QS</a:t>
            </a:r>
          </a:p>
          <a:p>
            <a:r>
              <a:rPr lang="zh-CN" altLang="en-US" dirty="0" smtClean="0"/>
              <a:t>蓝色表示</a:t>
            </a:r>
            <a:r>
              <a:rPr lang="en-US" altLang="zh-CN" dirty="0" smtClean="0"/>
              <a:t>AR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06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9" y="0"/>
            <a:ext cx="912305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8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2667000"/>
            <a:ext cx="8991600" cy="1698104"/>
          </a:xfrm>
        </p:spPr>
        <p:txBody>
          <a:bodyPr/>
          <a:lstStyle/>
          <a:p>
            <a:r>
              <a:rPr lang="zh-CN" altLang="en-US" sz="3600" dirty="0" smtClean="0">
                <a:latin typeface="Courier New" pitchFamily="49" charset="0"/>
                <a:ea typeface="宋体" pitchFamily="2" charset="-122"/>
                <a:cs typeface="Courier New" pitchFamily="49" charset="0"/>
              </a:rPr>
              <a:t>感谢各位专家！谢谢！</a:t>
            </a:r>
            <a:endParaRPr lang="zh-CN" altLang="en-US" sz="3600" dirty="0">
              <a:latin typeface="Courier New" pitchFamily="49" charset="0"/>
              <a:ea typeface="宋体" pitchFamily="2" charset="-122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70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714400"/>
            <a:ext cx="7385721" cy="914400"/>
          </a:xfrm>
          <a:solidFill>
            <a:srgbClr val="0070C0"/>
          </a:solidFill>
        </p:spPr>
        <p:txBody>
          <a:bodyPr/>
          <a:lstStyle/>
          <a:p>
            <a:r>
              <a:rPr lang="zh-CN" altLang="en-US" sz="48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报告内容</a:t>
            </a:r>
            <a:endParaRPr lang="zh-CN" altLang="en-US" sz="4800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584" y="1844824"/>
            <a:ext cx="7416824" cy="4536504"/>
          </a:xfrm>
          <a:gradFill flip="none" rotWithShape="1">
            <a:gsLst>
              <a:gs pos="40000">
                <a:srgbClr val="0070C0"/>
              </a:gs>
              <a:gs pos="7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7400000" scaled="0"/>
            <a:tileRect/>
          </a:gradFill>
        </p:spPr>
        <p:txBody>
          <a:bodyPr/>
          <a:lstStyle/>
          <a:p>
            <a:pPr marL="514350" indent="-514350" algn="l">
              <a:buClr>
                <a:srgbClr val="FFFF00"/>
              </a:buClr>
              <a:buFont typeface="+mj-lt"/>
              <a:buAutoNum type="arabicPeriod"/>
            </a:pPr>
            <a:r>
              <a:rPr lang="zh-CN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光球</a:t>
            </a:r>
            <a:r>
              <a:rPr lang="en-US" altLang="zh-CN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BPs</a:t>
            </a:r>
            <a:r>
              <a:rPr lang="zh-CN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的识别算法：</a:t>
            </a:r>
            <a:endParaRPr lang="en-US" altLang="zh-CN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</a:endParaRPr>
          </a:p>
          <a:p>
            <a:pPr marL="514350" indent="-514350" algn="l">
              <a:buClr>
                <a:srgbClr val="FFFF00"/>
              </a:buClr>
              <a:buFont typeface="+mj-lt"/>
              <a:buAutoNum type="arabicPeriod"/>
            </a:pPr>
            <a:r>
              <a:rPr lang="zh-CN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在</a:t>
            </a:r>
            <a:r>
              <a:rPr lang="en-US" altLang="zh-CN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AR10642</a:t>
            </a:r>
            <a:r>
              <a:rPr lang="zh-CN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和</a:t>
            </a:r>
            <a:r>
              <a:rPr lang="en-US" altLang="zh-CN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QS</a:t>
            </a:r>
            <a:r>
              <a:rPr lang="zh-CN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的统计分析结果</a:t>
            </a:r>
            <a:endParaRPr lang="en-US" altLang="zh-CN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</a:endParaRPr>
          </a:p>
          <a:p>
            <a:pPr marL="971550" lvl="1" indent="-514350" algn="l">
              <a:buClr>
                <a:srgbClr val="FFFF00"/>
              </a:buClr>
              <a:buFont typeface="+mj-ea"/>
              <a:buAutoNum type="circleNumDbPlain"/>
            </a:pPr>
            <a:r>
              <a:rPr lang="zh-CN" altLang="en-US" sz="27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面积分布</a:t>
            </a:r>
            <a:endParaRPr lang="en-US" altLang="zh-CN" sz="27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</a:endParaRPr>
          </a:p>
          <a:p>
            <a:pPr marL="971550" lvl="1" indent="-514350" algn="l">
              <a:buClr>
                <a:srgbClr val="FFFF00"/>
              </a:buClr>
              <a:buFont typeface="+mj-ea"/>
              <a:buAutoNum type="circleNumDbPlain"/>
            </a:pPr>
            <a:r>
              <a:rPr lang="zh-CN" altLang="en-US" sz="27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直径分布</a:t>
            </a:r>
            <a:endParaRPr lang="en-US" altLang="zh-CN" sz="27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</a:endParaRPr>
          </a:p>
          <a:p>
            <a:pPr marL="971550" lvl="1" indent="-514350" algn="l">
              <a:buClr>
                <a:srgbClr val="FFFF00"/>
              </a:buClr>
              <a:buFont typeface="+mj-ea"/>
              <a:buAutoNum type="circleNumDbPlain"/>
            </a:pPr>
            <a:r>
              <a:rPr lang="zh-CN" altLang="en-US" sz="27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偏心率</a:t>
            </a:r>
            <a:endParaRPr lang="en-US" altLang="zh-CN" sz="27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</a:endParaRPr>
          </a:p>
          <a:p>
            <a:pPr marL="971550" lvl="1" indent="-514350" algn="l">
              <a:buClr>
                <a:srgbClr val="FFFF00"/>
              </a:buClr>
              <a:buFont typeface="+mj-ea"/>
              <a:buAutoNum type="circleNumDbPlain"/>
            </a:pPr>
            <a:r>
              <a:rPr lang="zh-CN" altLang="en-US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最大</a:t>
            </a:r>
            <a:r>
              <a:rPr lang="zh-CN" altLang="en-US" sz="27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值强度与光球平均强度比</a:t>
            </a:r>
            <a:endParaRPr lang="en-US" altLang="zh-CN" sz="27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</a:endParaRPr>
          </a:p>
          <a:p>
            <a:pPr lvl="1" algn="l">
              <a:buFont typeface="+mj-lt"/>
              <a:buAutoNum type="circleNumDbPlain"/>
            </a:pPr>
            <a:endParaRPr lang="en-US" altLang="zh-CN" sz="27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377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3608" y="838200"/>
            <a:ext cx="7056784" cy="914400"/>
          </a:xfr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4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算法测试数据 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71600" y="2132856"/>
            <a:ext cx="7200800" cy="2736304"/>
          </a:xfrm>
          <a:gradFill flip="none" rotWithShape="1">
            <a:gsLst>
              <a:gs pos="40000">
                <a:srgbClr val="0070C0"/>
              </a:gs>
              <a:gs pos="7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7400000" scaled="0"/>
            <a:tileRect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indent="-514350" algn="l">
              <a:buClr>
                <a:srgbClr val="FFFF00"/>
              </a:buClr>
              <a:buFont typeface="+mj-lt"/>
              <a:buAutoNum type="arabicPeriod"/>
            </a:pPr>
            <a:r>
              <a:rPr lang="en-US" altLang="zh-CN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Image </a:t>
            </a:r>
            <a:r>
              <a:rPr lang="zh-CN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：</a:t>
            </a:r>
            <a:r>
              <a:rPr lang="en-US" altLang="zh-CN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DOT</a:t>
            </a:r>
            <a:endParaRPr lang="en-US" altLang="zh-CN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</a:endParaRPr>
          </a:p>
          <a:p>
            <a:pPr marL="514350" indent="-514350" algn="l">
              <a:buClr>
                <a:srgbClr val="FFFF00"/>
              </a:buClr>
              <a:buFont typeface="+mj-lt"/>
              <a:buAutoNum type="arabicPeriod"/>
            </a:pPr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Wavelength of Image[A]:4305</a:t>
            </a:r>
          </a:p>
          <a:p>
            <a:pPr marL="514350" indent="-514350" algn="l">
              <a:buClr>
                <a:srgbClr val="FFFF00"/>
              </a:buClr>
              <a:buFont typeface="+mj-lt"/>
              <a:buAutoNum type="arabicPeriod"/>
            </a:pPr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Image Scale[arcs/pixel]:0.071(51.5 km)</a:t>
            </a:r>
          </a:p>
          <a:p>
            <a:pPr marL="514350" indent="-514350" algn="l">
              <a:buClr>
                <a:srgbClr val="FFFF00"/>
              </a:buClr>
              <a:buFont typeface="+mj-lt"/>
              <a:buAutoNum type="arabicPeriod"/>
            </a:pPr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Telescope Aperture(cm):</a:t>
            </a:r>
            <a:r>
              <a:rPr lang="en-US" altLang="zh-CN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43.8</a:t>
            </a:r>
            <a:endParaRPr lang="en-US" altLang="zh-CN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113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714400"/>
            <a:ext cx="7313713" cy="914400"/>
          </a:xfr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4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识别算法的主要步骤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584" y="1772816"/>
            <a:ext cx="7272808" cy="3384376"/>
          </a:xfrm>
          <a:gradFill flip="none" rotWithShape="1">
            <a:gsLst>
              <a:gs pos="40000">
                <a:srgbClr val="0070C0"/>
              </a:gs>
              <a:gs pos="7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7400000" scaled="0"/>
            <a:tileRect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indent="-514350" algn="l">
              <a:buClr>
                <a:srgbClr val="FFFF00"/>
              </a:buClr>
              <a:buFont typeface="+mj-lt"/>
              <a:buAutoNum type="arabicPeriod"/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图像的平滑（消除噪声）</a:t>
            </a:r>
            <a:endParaRPr lang="en-US" altLang="zh-CN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</a:endParaRPr>
          </a:p>
          <a:p>
            <a:pPr marL="514350" indent="-514350" algn="l">
              <a:buClr>
                <a:srgbClr val="FFFF00"/>
              </a:buClr>
              <a:buFont typeface="+mj-lt"/>
              <a:buAutoNum type="arabicPeriod"/>
            </a:pPr>
            <a:r>
              <a:rPr lang="en-US" altLang="zh-C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Laplace</a:t>
            </a: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运算（提取孤立点）</a:t>
            </a:r>
            <a:endParaRPr lang="en-US" altLang="zh-CN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</a:endParaRPr>
          </a:p>
          <a:p>
            <a:pPr marL="514350" indent="-514350" algn="l">
              <a:buClr>
                <a:srgbClr val="FFFF00"/>
              </a:buClr>
              <a:buFont typeface="+mj-lt"/>
              <a:buAutoNum type="arabicPeriod"/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形态学运算（膨胀</a:t>
            </a:r>
            <a:r>
              <a:rPr lang="zh-CN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）</a:t>
            </a:r>
            <a:endParaRPr lang="en-US" altLang="zh-CN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</a:endParaRPr>
          </a:p>
          <a:p>
            <a:pPr marL="571500" indent="-514350" algn="l">
              <a:buClr>
                <a:srgbClr val="FFFF00"/>
              </a:buClr>
              <a:buFont typeface="+mj-ea"/>
              <a:buAutoNum type="arabicPeriod"/>
            </a:pPr>
            <a:r>
              <a:rPr lang="zh-CN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概率阀值（去掉米粒上亮点）</a:t>
            </a:r>
            <a:endParaRPr lang="en-US" altLang="zh-CN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</a:endParaRPr>
          </a:p>
          <a:p>
            <a:pPr marL="514350" indent="-514350" algn="l">
              <a:buClr>
                <a:srgbClr val="FFFF00"/>
              </a:buClr>
              <a:buFont typeface="+mj-lt"/>
              <a:buAutoNum type="arabicPeriod"/>
            </a:pPr>
            <a:endParaRPr lang="zh-CN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392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9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6962211"/>
          </a:xfrm>
        </p:spPr>
      </p:pic>
      <p:cxnSp>
        <p:nvCxnSpPr>
          <p:cNvPr id="5" name="直接箭头连接符 4"/>
          <p:cNvCxnSpPr/>
          <p:nvPr/>
        </p:nvCxnSpPr>
        <p:spPr bwMode="auto">
          <a:xfrm flipH="1">
            <a:off x="2151956" y="4221088"/>
            <a:ext cx="144016" cy="57606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直接箭头连接符 5"/>
          <p:cNvCxnSpPr/>
          <p:nvPr/>
        </p:nvCxnSpPr>
        <p:spPr bwMode="auto">
          <a:xfrm flipH="1">
            <a:off x="3203848" y="5013176"/>
            <a:ext cx="144016" cy="57606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直接箭头连接符 6"/>
          <p:cNvCxnSpPr/>
          <p:nvPr/>
        </p:nvCxnSpPr>
        <p:spPr bwMode="auto">
          <a:xfrm flipH="1">
            <a:off x="4012704" y="904167"/>
            <a:ext cx="144016" cy="57606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直接箭头连接符 7"/>
          <p:cNvCxnSpPr/>
          <p:nvPr/>
        </p:nvCxnSpPr>
        <p:spPr bwMode="auto">
          <a:xfrm flipH="1">
            <a:off x="4572000" y="2737835"/>
            <a:ext cx="144016" cy="57606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直接箭头连接符 8"/>
          <p:cNvCxnSpPr/>
          <p:nvPr/>
        </p:nvCxnSpPr>
        <p:spPr bwMode="auto">
          <a:xfrm flipH="1">
            <a:off x="6084168" y="4199203"/>
            <a:ext cx="144016" cy="57606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直接箭头连接符 9"/>
          <p:cNvCxnSpPr/>
          <p:nvPr/>
        </p:nvCxnSpPr>
        <p:spPr bwMode="auto">
          <a:xfrm flipH="1">
            <a:off x="2483768" y="2203715"/>
            <a:ext cx="144016" cy="57606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2960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62400"/>
          </a:xfrm>
        </p:spPr>
      </p:pic>
    </p:spTree>
    <p:extLst>
      <p:ext uri="{BB962C8B-B14F-4D97-AF65-F5344CB8AC3E}">
        <p14:creationId xmlns:p14="http://schemas.microsoft.com/office/powerpoint/2010/main" val="327327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</p:spPr>
      </p:pic>
      <p:cxnSp>
        <p:nvCxnSpPr>
          <p:cNvPr id="5" name="直接箭头连接符 4"/>
          <p:cNvCxnSpPr/>
          <p:nvPr/>
        </p:nvCxnSpPr>
        <p:spPr bwMode="auto">
          <a:xfrm flipH="1">
            <a:off x="5008612" y="3212976"/>
            <a:ext cx="144016" cy="57606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直接箭头连接符 9"/>
          <p:cNvCxnSpPr/>
          <p:nvPr/>
        </p:nvCxnSpPr>
        <p:spPr bwMode="auto">
          <a:xfrm flipH="1">
            <a:off x="3059832" y="2348880"/>
            <a:ext cx="216024" cy="28803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直接箭头连接符 10"/>
          <p:cNvCxnSpPr/>
          <p:nvPr/>
        </p:nvCxnSpPr>
        <p:spPr bwMode="auto">
          <a:xfrm flipH="1">
            <a:off x="4572000" y="4653136"/>
            <a:ext cx="144016" cy="43204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直接箭头连接符 14"/>
          <p:cNvCxnSpPr/>
          <p:nvPr/>
        </p:nvCxnSpPr>
        <p:spPr bwMode="auto">
          <a:xfrm flipH="1">
            <a:off x="3995936" y="5085184"/>
            <a:ext cx="144016" cy="55917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直接箭头连接符 7"/>
          <p:cNvCxnSpPr/>
          <p:nvPr/>
        </p:nvCxnSpPr>
        <p:spPr bwMode="auto">
          <a:xfrm flipH="1">
            <a:off x="2411760" y="2378268"/>
            <a:ext cx="144016" cy="57606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直接箭头连接符 8"/>
          <p:cNvCxnSpPr/>
          <p:nvPr/>
        </p:nvCxnSpPr>
        <p:spPr bwMode="auto">
          <a:xfrm>
            <a:off x="4211960" y="4005064"/>
            <a:ext cx="50862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直接箭头连接符 11"/>
          <p:cNvCxnSpPr/>
          <p:nvPr/>
        </p:nvCxnSpPr>
        <p:spPr bwMode="auto">
          <a:xfrm flipH="1">
            <a:off x="3851920" y="836712"/>
            <a:ext cx="144016" cy="57606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0316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83"/>
            <a:ext cx="4572000" cy="457200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76510"/>
            <a:ext cx="4572000" cy="4560541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 bwMode="auto">
          <a:xfrm flipH="1">
            <a:off x="323528" y="1124744"/>
            <a:ext cx="504056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直接箭头连接符 6"/>
          <p:cNvCxnSpPr/>
          <p:nvPr/>
        </p:nvCxnSpPr>
        <p:spPr bwMode="auto">
          <a:xfrm flipH="1" flipV="1">
            <a:off x="4139952" y="1412776"/>
            <a:ext cx="288032" cy="50405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直接箭头连接符 8"/>
          <p:cNvCxnSpPr/>
          <p:nvPr/>
        </p:nvCxnSpPr>
        <p:spPr bwMode="auto">
          <a:xfrm>
            <a:off x="2483768" y="3429000"/>
            <a:ext cx="504056" cy="43567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2086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科学博览会项目演示文稿">
  <a:themeElements>
    <a:clrScheme name="MS_EdSciFair_TP01018373 7">
      <a:dk1>
        <a:srgbClr val="336666"/>
      </a:dk1>
      <a:lt1>
        <a:srgbClr val="FFFFFF"/>
      </a:lt1>
      <a:dk2>
        <a:srgbClr val="000000"/>
      </a:dk2>
      <a:lt2>
        <a:srgbClr val="666699"/>
      </a:lt2>
      <a:accent1>
        <a:srgbClr val="99CCCC"/>
      </a:accent1>
      <a:accent2>
        <a:srgbClr val="CCCCCC"/>
      </a:accent2>
      <a:accent3>
        <a:srgbClr val="FFFFFF"/>
      </a:accent3>
      <a:accent4>
        <a:srgbClr val="2A5656"/>
      </a:accent4>
      <a:accent5>
        <a:srgbClr val="CAE2E2"/>
      </a:accent5>
      <a:accent6>
        <a:srgbClr val="B9B9B9"/>
      </a:accent6>
      <a:hlink>
        <a:srgbClr val="006666"/>
      </a:hlink>
      <a:folHlink>
        <a:srgbClr val="B2B2B2"/>
      </a:folHlink>
    </a:clrScheme>
    <a:fontScheme name="MS_EdSciFair_TP01018373">
      <a:majorFont>
        <a:latin typeface="宋体"/>
        <a:ea typeface="宋体"/>
        <a:cs typeface=""/>
      </a:majorFont>
      <a:minorFont>
        <a:latin typeface="宋体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lnDef>
  </a:objectDefaults>
  <a:extraClrSchemeLst>
    <a:extraClrScheme>
      <a:clrScheme name="MS_EdSciFair_TP01018373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EdSciFair_TP01018373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EdSciFair_TP01018373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EdSciFair_TP01018373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EdSciFair_TP01018373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EdSciFair_TP01018373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EdSciFair_TP01018373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SciFair_TP01018373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SciFair_TP01018373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SciFair_TP01018373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科学博览会项目演示文稿</Template>
  <TotalTime>6457</TotalTime>
  <Words>156</Words>
  <Application>Microsoft Office PowerPoint</Application>
  <PresentationFormat>全屏显示(4:3)</PresentationFormat>
  <Paragraphs>33</Paragraphs>
  <Slides>19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0" baseType="lpstr">
      <vt:lpstr>科学博览会项目演示文稿</vt:lpstr>
      <vt:lpstr>光球亮点（BPs）自动识别算法</vt:lpstr>
      <vt:lpstr>报告内容</vt:lpstr>
      <vt:lpstr>算法测试数据 </vt:lpstr>
      <vt:lpstr>识别算法的主要步骤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统计量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光球磁亮点（MBPs）识别算法</dc:title>
  <dc:creator>Windows 用户</dc:creator>
  <cp:lastModifiedBy>FS</cp:lastModifiedBy>
  <cp:revision>87</cp:revision>
  <dcterms:created xsi:type="dcterms:W3CDTF">2012-07-13T06:48:19Z</dcterms:created>
  <dcterms:modified xsi:type="dcterms:W3CDTF">2012-11-29T05:27:19Z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TC010183732052</vt:lpwstr>
  </property>
</Properties>
</file>