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75" r:id="rId2"/>
    <p:sldMasterId id="2147483894" r:id="rId3"/>
    <p:sldMasterId id="2147483906" r:id="rId4"/>
    <p:sldMasterId id="2147483931" r:id="rId5"/>
  </p:sldMasterIdLst>
  <p:notesMasterIdLst>
    <p:notesMasterId r:id="rId32"/>
  </p:notesMasterIdLst>
  <p:sldIdLst>
    <p:sldId id="1211" r:id="rId6"/>
    <p:sldId id="1228" r:id="rId7"/>
    <p:sldId id="1229" r:id="rId8"/>
    <p:sldId id="1431" r:id="rId9"/>
    <p:sldId id="1233" r:id="rId10"/>
    <p:sldId id="1349" r:id="rId11"/>
    <p:sldId id="1440" r:id="rId12"/>
    <p:sldId id="1231" r:id="rId13"/>
    <p:sldId id="1436" r:id="rId14"/>
    <p:sldId id="1452" r:id="rId15"/>
    <p:sldId id="1463" r:id="rId16"/>
    <p:sldId id="1437" r:id="rId17"/>
    <p:sldId id="1465" r:id="rId18"/>
    <p:sldId id="1458" r:id="rId19"/>
    <p:sldId id="1464" r:id="rId20"/>
    <p:sldId id="1407" r:id="rId21"/>
    <p:sldId id="1459" r:id="rId22"/>
    <p:sldId id="1462" r:id="rId23"/>
    <p:sldId id="1460" r:id="rId24"/>
    <p:sldId id="1457" r:id="rId25"/>
    <p:sldId id="1456" r:id="rId26"/>
    <p:sldId id="1461" r:id="rId27"/>
    <p:sldId id="1411" r:id="rId28"/>
    <p:sldId id="1466" r:id="rId29"/>
    <p:sldId id="1467" r:id="rId30"/>
    <p:sldId id="1468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1pPr>
    <a:lvl2pPr marL="4571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2pPr>
    <a:lvl3pPr marL="91430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3pPr>
    <a:lvl4pPr marL="137145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4pPr>
    <a:lvl5pPr marL="182861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5pPr>
    <a:lvl6pPr marL="2285763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6pPr>
    <a:lvl7pPr marL="2742915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7pPr>
    <a:lvl8pPr marL="3200068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8pPr>
    <a:lvl9pPr marL="3657220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003300"/>
    <a:srgbClr val="0000FF"/>
    <a:srgbClr val="663300"/>
    <a:srgbClr val="FF0000"/>
    <a:srgbClr val="00FF00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14" autoAdjust="0"/>
  </p:normalViewPr>
  <p:slideViewPr>
    <p:cSldViewPr>
      <p:cViewPr varScale="1">
        <p:scale>
          <a:sx n="100" d="100"/>
          <a:sy n="100" d="100"/>
        </p:scale>
        <p:origin x="-12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\events\cvo_annual_meeting\voworkshop_histor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Attendees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Attendees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1">
                  <c:v>36</c:v>
                </c:pt>
                <c:pt idx="2">
                  <c:v>30</c:v>
                </c:pt>
                <c:pt idx="3">
                  <c:v>27</c:v>
                </c:pt>
                <c:pt idx="4">
                  <c:v>47</c:v>
                </c:pt>
                <c:pt idx="5">
                  <c:v>40</c:v>
                </c:pt>
                <c:pt idx="6">
                  <c:v>57</c:v>
                </c:pt>
                <c:pt idx="7">
                  <c:v>63</c:v>
                </c:pt>
                <c:pt idx="8">
                  <c:v>78</c:v>
                </c:pt>
                <c:pt idx="9">
                  <c:v>75</c:v>
                </c:pt>
                <c:pt idx="10">
                  <c:v>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986624"/>
        <c:axId val="135005696"/>
      </c:lineChart>
      <c:catAx>
        <c:axId val="9898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005696"/>
        <c:crosses val="autoZero"/>
        <c:auto val="1"/>
        <c:lblAlgn val="ctr"/>
        <c:lblOffset val="100"/>
        <c:noMultiLvlLbl val="0"/>
      </c:catAx>
      <c:valAx>
        <c:axId val="135005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986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614A2BB4-76FB-45C9-8C01-704ECD4F625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8424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370D-09F5-47EF-939C-23560AF50048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03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5B9A4-A693-4D34-B8AD-02C06AF38399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59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6" y="1773239"/>
            <a:ext cx="2058988" cy="4103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1773239"/>
            <a:ext cx="6029325" cy="4103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ABC0-8601-4A63-9735-28E173F9D85B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87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6CAE9B96-2135-4FAA-9A69-56B61935A46C}" type="datetime1">
              <a:rPr lang="zh-CN" altLang="en-US" smtClean="0"/>
              <a:t>2012/11/26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2322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1" y="381000"/>
            <a:ext cx="5867400" cy="639762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7499350" cy="431006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ED75AFBB-ED1B-4B55-8C65-C017C8262ACE}" type="datetime1">
              <a:rPr lang="zh-CN" altLang="en-US" smtClean="0"/>
              <a:t>2012/11/26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79743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ED72B4D2-6FEC-46DC-A7D2-D99A1B13B7F9}" type="datetime1">
              <a:rPr lang="zh-CN" altLang="en-US" smtClean="0"/>
              <a:t>2012/11/26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0961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076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03399B8A-3422-4248-9C26-607B47F2CCE9}" type="datetime1">
              <a:rPr lang="zh-CN" altLang="en-US" smtClean="0"/>
              <a:t>2012/11/26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2029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9A8C41CA-B6AA-4E22-9F69-797BE68CABA3}" type="datetime1">
              <a:rPr lang="zh-CN" altLang="en-US" smtClean="0"/>
              <a:t>2012/11/26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92139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49C2B7E6-37E9-4038-85A1-9F6B377EADA8}" type="datetime1">
              <a:rPr lang="zh-CN" altLang="en-US" smtClean="0"/>
              <a:t>2012/11/26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5334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6A030C8C-69B2-41A4-8319-3799E69A67BF}" type="datetime1">
              <a:rPr lang="zh-CN" altLang="en-US" smtClean="0"/>
              <a:t>2012/11/26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4933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DA5CB1AF-E1AB-452A-810F-CB90D0C58CCC}" type="datetime1">
              <a:rPr lang="zh-CN" altLang="en-US" smtClean="0"/>
              <a:t>2012/11/26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141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04039-93F8-4381-AC2F-AE4C4673F520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83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134F355E-071D-4BC3-8304-14D5BC8AF6BC}" type="datetime1">
              <a:rPr lang="zh-CN" altLang="en-US" smtClean="0"/>
              <a:t>2012/11/26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47300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A8A5741E-6BF7-4697-A721-E53E23241B6E}" type="datetime1">
              <a:rPr lang="zh-CN" altLang="en-US" smtClean="0"/>
              <a:t>2012/11/26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64046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6" y="1773239"/>
            <a:ext cx="2058988" cy="4103687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773239"/>
            <a:ext cx="6029325" cy="4103687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99A52BE-4DC1-46A1-A388-17915421FA89}" type="datetime1">
              <a:rPr lang="zh-CN" altLang="en-US" smtClean="0"/>
              <a:t>2012/11/26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01814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cvo_log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6216" y="332656"/>
            <a:ext cx="2243034" cy="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A784F-8052-4BBF-93A7-456B5E3817D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2012/11/26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04A9-C520-434B-8006-07EDADC04CB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6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jian\Desktop\china-vo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237479" y="3510303"/>
            <a:ext cx="4464496" cy="1133538"/>
          </a:xfrm>
          <a:prstGeom prst="rect">
            <a:avLst/>
          </a:prstGeom>
          <a:noFill/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7776864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555C5-BD7F-467F-BC32-8CD8F780EF4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2012/11/26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B3AD-80B6-4776-8E50-4A9BCF96797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28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AFB36-D1F4-4DE2-A96A-91527EB3233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2012/11/26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30D8-8266-4B84-9C3E-59311BADC87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73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ACCA-22F8-40B5-8DBB-21689515592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2012/11/26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8C2A-5131-4CD3-A23B-A2B536C93C1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54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2EE1-E94C-4DFF-9B4F-32A266FBF48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2012/11/26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98D7-950D-48CB-8A92-9A8D5A65DD7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87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4E254-B8D9-47C4-A48C-E383531AD4F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2012/11/26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9DB5-DDDB-4F95-A83A-20E2BA97AB8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83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AD73-29EB-4931-AFFD-5D71966A54E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2012/11/26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8957-7DCE-428E-8543-A023E9B835C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5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11CF9-F43F-4ADA-8E2B-69E161AE5D4D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307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5AFF-123C-4BF7-8784-A994A016AB4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2012/11/26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3FAE-F0FC-4210-B09D-61F1B7C5269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13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tx2"/>
          </a:solidFill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FEF7-13A5-4396-8397-83C8CAEFC78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2012/11/26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842B-7671-4ED4-8CFF-4B3AEE44C2F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13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72A02-2216-49E7-B3EE-301328C555C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2012/11/26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1B273-2D4D-46C8-819E-8B94A5B4F7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47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FA44-C762-41BD-8D97-11D498A31E7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2012/11/26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179D-CC8E-4FB2-8798-73314663DB5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40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标题，图表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FFD7B9-467D-4772-89B6-695E11B7B750}" type="datetime1">
              <a:rPr lang="zh-CN" altLang="en-US" smtClean="0"/>
              <a:t>2012/11/26</a:t>
            </a:fld>
            <a:endParaRPr lang="es-E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C7A2EB-464A-46A5-8DAB-9FB3C0895D86}" type="slidenum">
              <a:rPr lang="es-ES" altLang="zh-CN"/>
              <a:pPr/>
              <a:t>‹#›</a:t>
            </a:fld>
            <a:endParaRPr lang="es-E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s-ES" altLang="zh-CN" smtClean="0"/>
              <a:t>China-VO 2012, Yichang</a:t>
            </a:r>
            <a:endParaRPr lang="es-ES" altLang="zh-CN"/>
          </a:p>
        </p:txBody>
      </p:sp>
    </p:spTree>
    <p:extLst>
      <p:ext uri="{BB962C8B-B14F-4D97-AF65-F5344CB8AC3E}">
        <p14:creationId xmlns:p14="http://schemas.microsoft.com/office/powerpoint/2010/main" val="298853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BBB38-0C52-40ED-A9CC-32B2274264DE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577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EB4A2-38BD-4B1F-988D-E77DCC9F0054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143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470A4-7D91-40B2-A47D-0BB5FF79356D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510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83075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BD364-FA7F-48C9-BA79-4EABBE271BA3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493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59C38-3796-481A-B4B0-47B88C481453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43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83076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AF5ED-163E-4F23-A476-8A6D53F7025C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611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14474-2DCF-4178-91A3-1985C30F6314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22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8B524-2218-405C-8B5F-9BEE4378E158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490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30BF5-7A83-4EC9-8066-7A15D96CE6D9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763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14791-F39E-4B81-915A-DFF1F1170F50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751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0B93D-3763-45CF-890F-D9E6B8B4A02B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811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1773238"/>
            <a:ext cx="2058988" cy="4103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773238"/>
            <a:ext cx="6029325" cy="4103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4FAAF-A609-4138-BBCB-2B376F8F19CD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738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sfp.silverfoxprod.com\Work\White_Whale\5-10358_Alyssa_Felda\MS_Templates_2011\SFP_Art\4X3 Art\PNG\New folder\MSR_Cloud_Lower Graphic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39"/>
          <a:stretch/>
        </p:blipFill>
        <p:spPr bwMode="auto">
          <a:xfrm>
            <a:off x="0" y="5197344"/>
            <a:ext cx="9144000" cy="16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sfp.silverfoxprod.com\Work\White_Whale\5-10358_Alyssa_Felda\MS_Templates_2011\SFP_Art\4X3 Art\PNG\New folder\MSR_All_Icons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7302" y="0"/>
            <a:ext cx="4146698" cy="345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2127687"/>
            <a:ext cx="6545521" cy="1218795"/>
          </a:xfrm>
        </p:spPr>
        <p:txBody>
          <a:bodyPr anchor="ctr">
            <a:spAutoFit/>
          </a:bodyPr>
          <a:lstStyle>
            <a:lvl1pPr>
              <a:lnSpc>
                <a:spcPct val="90000"/>
              </a:lnSpc>
              <a:defRPr sz="4400">
                <a:gradFill flip="none" rotWithShape="1"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599" y="3753140"/>
            <a:ext cx="7929563" cy="3323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gradFill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>
              <a:buNone/>
              <a:defRPr sz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156851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sfp.silverfoxprod.com\Work\White_Whale\5-10358_Alyssa_Felda\MS_Templates_2011\SFP_Art\4X3 Art\PNG\New folder\MSR_Cloud_Lower Graphic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39"/>
          <a:stretch/>
        </p:blipFill>
        <p:spPr bwMode="auto">
          <a:xfrm>
            <a:off x="0" y="5197344"/>
            <a:ext cx="9144000" cy="16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2048787"/>
            <a:ext cx="7929563" cy="609398"/>
          </a:xfrm>
        </p:spPr>
        <p:txBody>
          <a:bodyPr anchor="ctr" anchorCtr="0">
            <a:spAutoFit/>
          </a:bodyPr>
          <a:lstStyle>
            <a:lvl1pPr>
              <a:lnSpc>
                <a:spcPct val="90000"/>
              </a:lnSpc>
              <a:defRPr sz="4400">
                <a:gradFill flip="none" rotWithShape="1"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1" y="3752332"/>
            <a:ext cx="7929562" cy="3323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gradFill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81521"/>
            <a:ext cx="8381999" cy="914096"/>
          </a:xfrm>
        </p:spPr>
        <p:txBody>
          <a:bodyPr anchor="t" anchorCtr="0">
            <a:sp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6600" b="0" i="0" u="none" strike="noStrike" kern="1200" cap="none" spc="-300" normalizeH="0" baseline="0" noProof="0" dirty="0" smtClean="0">
                <a:ln w="11430"/>
                <a:gradFill>
                  <a:gsLst>
                    <a:gs pos="0">
                      <a:schemeClr val="bg1">
                        <a:alpha val="55000"/>
                      </a:schemeClr>
                    </a:gs>
                    <a:gs pos="88000">
                      <a:schemeClr val="bg1">
                        <a:alpha val="5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>
              <a:buNone/>
              <a:defRPr sz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42462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6093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4960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buFont typeface="Arial" pitchFamily="34" charset="0"/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0500" y="6572905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4ADF12F3-3404-4B21-B30F-258D3BB43857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27097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447800"/>
            <a:ext cx="8363938" cy="2000548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buFont typeface="Arial" pitchFamily="34" charset="0"/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0500" y="6572905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4ADF12F3-3404-4B21-B30F-258D3BB43857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71763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5F835-8B53-4E98-85DB-D2596C8D6D7D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9449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436" y="1447800"/>
            <a:ext cx="4115872" cy="2129814"/>
          </a:xfrm>
        </p:spPr>
        <p:txBody>
          <a:bodyPr>
            <a:spAutoFit/>
          </a:bodyPr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501" y="1447800"/>
            <a:ext cx="4115872" cy="2129814"/>
          </a:xfrm>
        </p:spPr>
        <p:txBody>
          <a:bodyPr>
            <a:spAutoFit/>
          </a:bodyPr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buFont typeface="Arial" pitchFamily="34" charset="0"/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0500" y="6572905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4ADF12F3-3404-4B21-B30F-258D3BB43857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88675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6" y="1065305"/>
            <a:ext cx="4115872" cy="692497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33600"/>
            <a:ext cx="4114800" cy="1855893"/>
          </a:xfrm>
        </p:spPr>
        <p:txBody>
          <a:bodyPr>
            <a:spAutoFit/>
          </a:bodyPr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7501" y="1065305"/>
            <a:ext cx="4115872" cy="692497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7501" y="2133601"/>
            <a:ext cx="4115872" cy="1855893"/>
          </a:xfrm>
        </p:spPr>
        <p:txBody>
          <a:bodyPr>
            <a:spAutoFit/>
          </a:bodyPr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buFont typeface="Arial" pitchFamily="34" charset="0"/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90500" y="6572905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4ADF12F3-3404-4B21-B30F-258D3BB43857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2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buFont typeface="Arial" pitchFamily="34" charset="0"/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0500" y="6572905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4ADF12F3-3404-4B21-B30F-258D3BB43857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31627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buFont typeface="Arial" pitchFamily="34" charset="0"/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0500" y="6572905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4ADF12F3-3404-4B21-B30F-258D3BB43857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49961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6093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37501" y="1905000"/>
            <a:ext cx="4115872" cy="2129814"/>
          </a:xfrm>
        </p:spPr>
        <p:txBody>
          <a:bodyPr>
            <a:spAutoFit/>
          </a:bodyPr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564914"/>
            <a:ext cx="2895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60651"/>
              </a:buClr>
              <a:buSzPct val="120000"/>
              <a:buFont typeface="Arial" pitchFamily="34" charset="0"/>
              <a:buNone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mtClean="0"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t>China-VO 2012, Yichang</a:t>
            </a:r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5624" y="6564914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60651"/>
              </a:buClr>
              <a:buSzPct val="120000"/>
              <a:buFont typeface="Arial" pitchFamily="34" charset="0"/>
              <a:buNone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64116138-1E09-45EE-B6F5-ADD12E5D7040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4" descr="C:\Users\andrewl\Desktop\200571897-001_FPO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60" t="15680" r="17119" b="1619"/>
          <a:stretch/>
        </p:blipFill>
        <p:spPr bwMode="auto">
          <a:xfrm>
            <a:off x="388188" y="1897810"/>
            <a:ext cx="3648973" cy="352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893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an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266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 flip="none" rotWithShape="1"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6" y="1447800"/>
            <a:ext cx="8363938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7134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6" y="1447800"/>
            <a:ext cx="8363938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45430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362C9160-988A-423F-91C3-A36D34BFB80E}" type="datetime1">
              <a:rPr lang="zh-CN" altLang="en-US" sz="1800" smtClean="0">
                <a:solidFill>
                  <a:srgbClr val="292929"/>
                </a:solidFill>
                <a:latin typeface="Segoe UI"/>
                <a:ea typeface="+mn-ea"/>
              </a:rPr>
              <a:t>2012/11/26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t>China-VO 2012, Yichang</a:t>
            </a: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9E0FC87C-86CD-4135-9511-463A0DF518FB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02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FEC81C58-3272-43EA-9884-7C21C83B13AD}" type="datetime1">
              <a:rPr lang="zh-CN" altLang="en-US" sz="1800" smtClean="0">
                <a:solidFill>
                  <a:srgbClr val="292929"/>
                </a:solidFill>
                <a:latin typeface="Segoe UI"/>
                <a:ea typeface="+mn-ea"/>
              </a:rPr>
              <a:t>2012/11/26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t>China-VO 2012, Yichang</a:t>
            </a: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D915F34C-1410-400A-ACB2-83D4514790D9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590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C10F5-636B-4BF2-ABD1-E3B056D54639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2745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6C5E33C4-DD83-4B01-BE8A-09290F1403F0}" type="datetime1">
              <a:rPr lang="zh-CN" altLang="en-US" sz="1800" smtClean="0">
                <a:solidFill>
                  <a:srgbClr val="292929"/>
                </a:solidFill>
                <a:latin typeface="Segoe UI"/>
                <a:ea typeface="+mn-ea"/>
              </a:rPr>
              <a:t>2012/11/26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t>China-VO 2012, Yichang</a:t>
            </a: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9E0FC87C-86CD-4135-9511-463A0DF518FB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42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2000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89436" y="298693"/>
            <a:ext cx="83639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69513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75EA62CA-7B42-451C-A95B-704CEB48F389}" type="datetime1">
              <a:rPr lang="zh-CN" altLang="en-US" sz="1800" smtClean="0">
                <a:solidFill>
                  <a:srgbClr val="292929"/>
                </a:solidFill>
                <a:latin typeface="Segoe UI"/>
                <a:ea typeface="+mn-ea"/>
              </a:rPr>
              <a:t>2012/11/26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t>China-VO 2012, Yichang</a:t>
            </a: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9E0FC87C-86CD-4135-9511-463A0DF518FB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03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9FB6F2B1-D6F7-4130-9C0B-6FF2CE9D8109}" type="datetime1">
              <a:rPr lang="zh-CN" altLang="en-US" sz="1800" smtClean="0">
                <a:solidFill>
                  <a:srgbClr val="292929"/>
                </a:solidFill>
                <a:latin typeface="Segoe UI"/>
                <a:ea typeface="+mn-ea"/>
              </a:rPr>
              <a:t>2012/11/26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t>China-VO 2012, Yichang</a:t>
            </a: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9E0FC87C-86CD-4135-9511-463A0DF518FB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1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33C236FC-5281-4DBD-B822-BA0A3D1D4669}" type="datetime1">
              <a:rPr lang="zh-CN" altLang="en-US" sz="1800" smtClean="0">
                <a:solidFill>
                  <a:srgbClr val="292929"/>
                </a:solidFill>
                <a:latin typeface="Segoe UI"/>
                <a:ea typeface="+mn-ea"/>
              </a:rPr>
              <a:t>2012/11/26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t>China-VO 2012, Yichang</a:t>
            </a: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9E0FC87C-86CD-4135-9511-463A0DF518FB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86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DA7F417F-F33D-4BC9-A3AA-35B3244FF38A}" type="datetime1">
              <a:rPr lang="zh-CN" altLang="en-US" sz="1800" smtClean="0">
                <a:solidFill>
                  <a:srgbClr val="292929"/>
                </a:solidFill>
                <a:latin typeface="Segoe UI"/>
                <a:ea typeface="+mn-ea"/>
              </a:rPr>
              <a:t>2012/11/26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t>China-VO 2012, Yichang</a:t>
            </a: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80F950DC-83B2-43B1-AF9A-F53289E0D4D4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54888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BF39872-1E28-4147-8403-4394E166B654}" type="datetime1">
              <a:rPr lang="zh-CN" altLang="en-US" sz="1800" smtClean="0">
                <a:solidFill>
                  <a:srgbClr val="292929"/>
                </a:solidFill>
                <a:latin typeface="Segoe UI"/>
                <a:ea typeface="+mn-ea"/>
              </a:rPr>
              <a:t>2012/11/26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t>China-VO 2012, Yichang</a:t>
            </a: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30A540B-3803-460A-9E3B-C5534BD07F70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48600" cy="60960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24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3AE12BD-70CE-4B97-AED2-30F12CC393BD}" type="datetime1">
              <a:rPr lang="zh-CN" altLang="en-US" sz="1800" smtClean="0">
                <a:solidFill>
                  <a:srgbClr val="292929"/>
                </a:solidFill>
                <a:latin typeface="Segoe UI"/>
                <a:ea typeface="+mn-ea"/>
              </a:rPr>
              <a:t>2012/11/26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t>China-VO 2012, Yichang</a:t>
            </a: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30A540B-3803-460A-9E3B-C5534BD07F70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48600" cy="60960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13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B2DEE-3822-44C7-BEC3-D25986AF6EFC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00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1F1C3-0D54-40F3-8B71-24BC610CFAAC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96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0A8BC-C880-4DAF-8958-90759544F1BA}" type="datetime1">
              <a:rPr lang="zh-CN" altLang="en-US" smtClean="0"/>
              <a:t>2012/11/26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32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73239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title style</a:t>
            </a:r>
          </a:p>
        </p:txBody>
      </p:sp>
      <p:sp>
        <p:nvSpPr>
          <p:cNvPr id="2051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33663"/>
            <a:ext cx="74993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text styles</a:t>
            </a:r>
          </a:p>
          <a:p>
            <a:pPr lvl="1"/>
            <a:r>
              <a:rPr lang="en-AU" altLang="zh-CN" smtClean="0"/>
              <a:t>Second level</a:t>
            </a:r>
          </a:p>
          <a:p>
            <a:pPr lvl="2"/>
            <a:r>
              <a:rPr lang="en-AU" altLang="zh-CN" smtClean="0"/>
              <a:t>Third level</a:t>
            </a:r>
          </a:p>
          <a:p>
            <a:pPr lvl="3"/>
            <a:r>
              <a:rPr lang="en-AU" altLang="zh-CN" smtClean="0"/>
              <a:t>Fourth level</a:t>
            </a:r>
          </a:p>
          <a:p>
            <a:pPr lvl="4"/>
            <a:r>
              <a:rPr lang="en-AU" altLang="zh-CN" smtClean="0"/>
              <a:t>Fifth level</a:t>
            </a: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B086A4A7-1008-4ECA-B1A9-0BB1B5D1CBD2}" type="datetime1">
              <a:rPr lang="zh-CN" altLang="en-US" smtClean="0"/>
              <a:t>2012/11/26</a:t>
            </a:fld>
            <a:endParaRPr lang="zh-CN" altLang="en-US"/>
          </a:p>
        </p:txBody>
      </p:sp>
      <p:sp>
        <p:nvSpPr>
          <p:cNvPr id="2053" name="Rectangle 26"/>
          <p:cNvSpPr>
            <a:spLocks noChangeArrowheads="1"/>
          </p:cNvSpPr>
          <p:nvPr/>
        </p:nvSpPr>
        <p:spPr bwMode="auto">
          <a:xfrm>
            <a:off x="600075" y="60293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endParaRPr lang="zh-CN" altLang="en-US" sz="140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054" name="Picture 28" descr="ICRAR logo small on black b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457153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914305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371458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82861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274609" indent="-274609" algn="l" rtl="0" eaLnBrk="0" fontAlgn="base" hangingPunct="0">
        <a:spcBef>
          <a:spcPct val="20000"/>
        </a:spcBef>
        <a:spcAft>
          <a:spcPct val="4000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</a:defRPr>
      </a:lvl2pPr>
      <a:lvl3pPr marL="1147644" indent="-228577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73239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title style</a:t>
            </a:r>
          </a:p>
        </p:txBody>
      </p:sp>
      <p:sp>
        <p:nvSpPr>
          <p:cNvPr id="307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33663"/>
            <a:ext cx="74993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text styles</a:t>
            </a:r>
          </a:p>
          <a:p>
            <a:pPr lvl="1"/>
            <a:r>
              <a:rPr lang="en-AU" altLang="zh-CN" smtClean="0"/>
              <a:t>Second level</a:t>
            </a:r>
          </a:p>
          <a:p>
            <a:pPr lvl="2"/>
            <a:r>
              <a:rPr lang="en-AU" altLang="zh-CN" smtClean="0"/>
              <a:t>Third level</a:t>
            </a:r>
          </a:p>
          <a:p>
            <a:pPr lvl="3"/>
            <a:r>
              <a:rPr lang="en-AU" altLang="zh-CN" smtClean="0"/>
              <a:t>Fourth level</a:t>
            </a:r>
          </a:p>
          <a:p>
            <a:pPr lvl="4"/>
            <a:r>
              <a:rPr lang="en-AU" altLang="zh-CN" smtClean="0"/>
              <a:t>Fifth level</a:t>
            </a: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8EA10F5-8054-489E-B3D7-BC2A3AFAC451}" type="datetime1">
              <a:rPr lang="zh-CN" altLang="en-US" smtClean="0"/>
              <a:t>2012/11/26</a:t>
            </a:fld>
            <a:endParaRPr lang="zh-CN" altLang="zh-CN"/>
          </a:p>
        </p:txBody>
      </p:sp>
      <p:sp>
        <p:nvSpPr>
          <p:cNvPr id="3077" name="Rectangle 26"/>
          <p:cNvSpPr>
            <a:spLocks noChangeArrowheads="1"/>
          </p:cNvSpPr>
          <p:nvPr/>
        </p:nvSpPr>
        <p:spPr bwMode="auto">
          <a:xfrm>
            <a:off x="600075" y="60293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endParaRPr lang="zh-CN" altLang="zh-CN" sz="14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3078" name="Picture 28" descr="ICRAR logo small on black b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MS PGothic" pitchFamily="34" charset="-128"/>
          <a:cs typeface="Arial" pitchFamily="-10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MS PGothic" pitchFamily="34" charset="-128"/>
          <a:cs typeface="Arial" pitchFamily="-10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MS PGothic" pitchFamily="34" charset="-128"/>
          <a:cs typeface="Arial" pitchFamily="-10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MS PGothic" pitchFamily="34" charset="-128"/>
          <a:cs typeface="Arial" pitchFamily="-106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ＭＳ Ｐゴシック" pitchFamily="-106" charset="-128"/>
          <a:cs typeface="Arial" pitchFamily="-106" charset="0"/>
        </a:defRPr>
      </a:lvl6pPr>
      <a:lvl7pPr marL="914305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ＭＳ Ｐゴシック" pitchFamily="-106" charset="-128"/>
          <a:cs typeface="Arial" pitchFamily="-106" charset="0"/>
        </a:defRPr>
      </a:lvl7pPr>
      <a:lvl8pPr marL="1371458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ＭＳ Ｐゴシック" pitchFamily="-106" charset="-128"/>
          <a:cs typeface="Arial" pitchFamily="-106" charset="0"/>
        </a:defRPr>
      </a:lvl8pPr>
      <a:lvl9pPr marL="182861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ＭＳ Ｐゴシック" pitchFamily="-106" charset="-128"/>
          <a:cs typeface="Arial" pitchFamily="-106" charset="0"/>
        </a:defRPr>
      </a:lvl9pPr>
    </p:titleStyle>
    <p:bodyStyle>
      <a:lvl1pPr marL="274609" indent="-274609" algn="l" rtl="0" eaLnBrk="0" fontAlgn="base" hangingPunct="0">
        <a:spcBef>
          <a:spcPct val="20000"/>
        </a:spcBef>
        <a:spcAft>
          <a:spcPct val="4000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  <a:cs typeface="+mn-cs"/>
        </a:defRPr>
      </a:lvl2pPr>
      <a:lvl3pPr marL="1147644" indent="-228577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  <a:cs typeface="+mn-cs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151D9523-FD17-456B-9B3D-F7DC9F04736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2012/11/26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02A465AF-6188-4484-B04B-B7468439466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5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18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732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title style</a:t>
            </a:r>
          </a:p>
        </p:txBody>
      </p:sp>
      <p:sp>
        <p:nvSpPr>
          <p:cNvPr id="512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33663"/>
            <a:ext cx="74993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text styles</a:t>
            </a:r>
          </a:p>
          <a:p>
            <a:pPr lvl="1"/>
            <a:r>
              <a:rPr lang="en-AU" altLang="zh-CN" smtClean="0"/>
              <a:t>Second level</a:t>
            </a:r>
          </a:p>
          <a:p>
            <a:pPr lvl="2"/>
            <a:r>
              <a:rPr lang="en-AU" altLang="zh-CN" smtClean="0"/>
              <a:t>Third level</a:t>
            </a:r>
          </a:p>
          <a:p>
            <a:pPr lvl="3"/>
            <a:r>
              <a:rPr lang="en-AU" altLang="zh-CN" smtClean="0"/>
              <a:t>Fourth level</a:t>
            </a:r>
          </a:p>
          <a:p>
            <a:pPr lvl="4"/>
            <a:r>
              <a:rPr lang="en-AU" altLang="zh-CN" smtClean="0"/>
              <a:t>Fifth level</a:t>
            </a: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20C7DFBF-FA6B-416E-A37E-23DC76D3CC54}" type="datetime1">
              <a:rPr lang="zh-CN" altLang="en-US" smtClean="0"/>
              <a:t>2012/11/26</a:t>
            </a:fld>
            <a:endParaRPr lang="zh-CN" altLang="en-US"/>
          </a:p>
        </p:txBody>
      </p:sp>
      <p:sp>
        <p:nvSpPr>
          <p:cNvPr id="5125" name="Rectangle 26"/>
          <p:cNvSpPr>
            <a:spLocks noChangeArrowheads="1"/>
          </p:cNvSpPr>
          <p:nvPr/>
        </p:nvSpPr>
        <p:spPr bwMode="auto">
          <a:xfrm>
            <a:off x="600075" y="60293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4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126" name="Picture 28" descr="ICRAR logo small on black b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94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274638" indent="-274638" algn="l" rtl="0" eaLnBrk="0" fontAlgn="base" hangingPunct="0">
        <a:spcBef>
          <a:spcPct val="20000"/>
        </a:spcBef>
        <a:spcAft>
          <a:spcPct val="4000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</a:defRPr>
      </a:lvl2pPr>
      <a:lvl3pPr marL="11477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6" y="1447800"/>
            <a:ext cx="8363937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10" descr="\\sfp.silverfoxprod.com\Work\White_Whale\5-10358_Alyssa_Felda\MS_Templates_2011\4x3 Templates\4X3_Art\JPG\Blue Template\5-10358_MRC_4x3_Blue_Footere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38332" y="6544733"/>
            <a:ext cx="3005667" cy="3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0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6" r:id="rId13"/>
    <p:sldLayoutId id="2147483947" r:id="rId14"/>
    <p:sldLayoutId id="2147483949" r:id="rId15"/>
    <p:sldLayoutId id="2147483950" r:id="rId16"/>
    <p:sldLayoutId id="2147483951" r:id="rId17"/>
    <p:sldLayoutId id="2147483952" r:id="rId18"/>
    <p:sldLayoutId id="2147483953" r:id="rId19"/>
    <p:sldLayoutId id="2147483954" r:id="rId20"/>
    <p:sldLayoutId id="2147483955" r:id="rId21"/>
    <p:sldLayoutId id="2147483956" r:id="rId2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00" baseline="0" dirty="0" smtClean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Clr>
          <a:srgbClr val="4E90CD"/>
        </a:buClr>
        <a:buSzPct val="120000"/>
        <a:buFont typeface="Arial" pitchFamily="34" charset="0"/>
        <a:buChar char="•"/>
        <a:defRPr sz="32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855663" indent="-395288" algn="l" defTabSz="914363" rtl="0" eaLnBrk="1" latinLnBrk="0" hangingPunct="1">
        <a:lnSpc>
          <a:spcPct val="90000"/>
        </a:lnSpc>
        <a:spcBef>
          <a:spcPct val="20000"/>
        </a:spcBef>
        <a:buClr>
          <a:srgbClr val="4E90CD"/>
        </a:buClr>
        <a:buSzPct val="110000"/>
        <a:buFont typeface="Arial" pitchFamily="34" charset="0"/>
        <a:buChar char="•"/>
        <a:defRPr sz="28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2pPr>
      <a:lvl3pPr marL="1258888" indent="-403225" algn="l" defTabSz="914363" rtl="0" eaLnBrk="1" latinLnBrk="0" hangingPunct="1">
        <a:lnSpc>
          <a:spcPct val="90000"/>
        </a:lnSpc>
        <a:spcBef>
          <a:spcPct val="20000"/>
        </a:spcBef>
        <a:buClr>
          <a:srgbClr val="4E90CD"/>
        </a:buClr>
        <a:buSzPct val="110000"/>
        <a:buFont typeface="Arial" pitchFamily="34" charset="0"/>
        <a:buChar char="•"/>
        <a:defRPr sz="24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Clr>
          <a:srgbClr val="4E90CD"/>
        </a:buClr>
        <a:buSzPct val="110000"/>
        <a:buFont typeface="Arial" pitchFamily="34" charset="0"/>
        <a:buChar char="•"/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Clr>
          <a:srgbClr val="4E90CD"/>
        </a:buClr>
        <a:buSzPct val="110000"/>
        <a:buFont typeface="Arial" pitchFamily="34" charset="0"/>
        <a:buChar char="•"/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18" Type="http://schemas.openxmlformats.org/officeDocument/2006/relationships/image" Target="../media/image65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17" Type="http://schemas.openxmlformats.org/officeDocument/2006/relationships/image" Target="../media/image64.jpeg"/><Relationship Id="rId2" Type="http://schemas.openxmlformats.org/officeDocument/2006/relationships/image" Target="../media/image49.jpe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5" Type="http://schemas.openxmlformats.org/officeDocument/2006/relationships/image" Target="../media/image62.pn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wmf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>
                <a:latin typeface="Adobe 黑体 Std R" pitchFamily="34" charset="-122"/>
                <a:ea typeface="Adobe 黑体 Std R" pitchFamily="34" charset="-122"/>
              </a:rPr>
              <a:t>VO and </a:t>
            </a:r>
            <a:r>
              <a:rPr lang="en-US" altLang="zh-CN" sz="3200" dirty="0" err="1" smtClean="0">
                <a:latin typeface="Adobe 黑体 Std R" pitchFamily="34" charset="-122"/>
                <a:ea typeface="Adobe 黑体 Std R" pitchFamily="34" charset="-122"/>
              </a:rPr>
              <a:t>AstroInformatics</a:t>
            </a:r>
            <a:r>
              <a:rPr lang="en-US" altLang="zh-CN" sz="3200" dirty="0" smtClean="0">
                <a:latin typeface="Adobe 黑体 Std R" pitchFamily="34" charset="-122"/>
                <a:ea typeface="Adobe 黑体 Std R" pitchFamily="34" charset="-122"/>
              </a:rPr>
              <a:t> Activities During the </a:t>
            </a:r>
            <a:r>
              <a:rPr lang="en-US" altLang="zh-CN" sz="3200" dirty="0">
                <a:latin typeface="Adobe 黑体 Std R" pitchFamily="34" charset="-122"/>
                <a:ea typeface="Adobe 黑体 Std R" pitchFamily="34" charset="-122"/>
              </a:rPr>
              <a:t>L</a:t>
            </a:r>
            <a:r>
              <a:rPr lang="en-US" altLang="zh-CN" sz="3200" dirty="0" smtClean="0">
                <a:latin typeface="Adobe 黑体 Std R" pitchFamily="34" charset="-122"/>
                <a:ea typeface="Adobe 黑体 Std R" pitchFamily="34" charset="-122"/>
              </a:rPr>
              <a:t>ast Decade in China</a:t>
            </a:r>
            <a:endParaRPr lang="zh-CN" altLang="en-US" sz="3200" dirty="0" smtClean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/>
          <a:p>
            <a:r>
              <a:rPr lang="en-US" altLang="zh-CN" sz="2400" dirty="0" err="1"/>
              <a:t>Chenzhou</a:t>
            </a:r>
            <a:r>
              <a:rPr lang="en-US" altLang="zh-CN" sz="2400" dirty="0"/>
              <a:t> Cui</a:t>
            </a:r>
          </a:p>
          <a:p>
            <a:r>
              <a:rPr lang="en-US" altLang="zh-CN" sz="2400" dirty="0"/>
              <a:t>Chinese Virtual Observatory (China-VO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400" dirty="0"/>
              <a:t>on behalf of a larger </a:t>
            </a:r>
            <a:r>
              <a:rPr lang="en-US" altLang="zh-CN" sz="2400" dirty="0" smtClean="0"/>
              <a:t>collaboration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42884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HPC: </a:t>
            </a:r>
            <a:r>
              <a:rPr lang="en-US" altLang="zh-CN" dirty="0" err="1" smtClean="0"/>
              <a:t>Laohu</a:t>
            </a:r>
            <a:r>
              <a:rPr lang="en-US" altLang="zh-CN" dirty="0" smtClean="0"/>
              <a:t> </a:t>
            </a:r>
            <a:r>
              <a:rPr lang="en-US" altLang="zh-CN" dirty="0" smtClean="0"/>
              <a:t>GPU </a:t>
            </a:r>
            <a:r>
              <a:rPr lang="en-US" altLang="zh-CN" dirty="0"/>
              <a:t>cluster </a:t>
            </a:r>
            <a:r>
              <a:rPr lang="en-US" altLang="zh-CN" dirty="0" smtClean="0"/>
              <a:t>at </a:t>
            </a:r>
            <a:r>
              <a:rPr lang="en-US" altLang="zh-CN" dirty="0"/>
              <a:t>NAOC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pPr marL="0" indent="0">
              <a:buNone/>
            </a:pPr>
            <a:endParaRPr lang="en-US" altLang="zh-CN" sz="1600" dirty="0"/>
          </a:p>
          <a:p>
            <a:r>
              <a:rPr lang="en-US" altLang="zh-CN" sz="1600" dirty="0" smtClean="0"/>
              <a:t>Left</a:t>
            </a:r>
            <a:r>
              <a:rPr lang="en-US" altLang="zh-CN" sz="1600" dirty="0"/>
              <a:t>: NAOC GPU Cluster; The </a:t>
            </a:r>
            <a:r>
              <a:rPr lang="en-US" altLang="zh-CN" sz="1600" dirty="0" smtClean="0"/>
              <a:t>cluster </a:t>
            </a:r>
            <a:r>
              <a:rPr lang="en-US" altLang="zh-CN" sz="1600" dirty="0"/>
              <a:t>is running with 85 nodes, each with two NVIDIA Tesla C1070 GPUs</a:t>
            </a:r>
            <a:r>
              <a:rPr lang="en-US" altLang="zh-CN" sz="1600" dirty="0" smtClean="0"/>
              <a:t>.</a:t>
            </a:r>
          </a:p>
          <a:p>
            <a:r>
              <a:rPr lang="en-US" altLang="zh-CN" sz="1600" dirty="0" smtClean="0"/>
              <a:t>Right</a:t>
            </a:r>
            <a:r>
              <a:rPr lang="en-US" altLang="zh-CN" sz="1600" dirty="0"/>
              <a:t>: Sustained Speed in Teraflop/s of astrophysical N-body Simulation for different particle numbers, as a function of number of GPU multiprocessors used. Near ideal speed-up is reached for large N, approaching the diagonal. </a:t>
            </a:r>
          </a:p>
          <a:p>
            <a:endParaRPr lang="zh-CN" altLang="en-US" sz="1600" dirty="0"/>
          </a:p>
        </p:txBody>
      </p:sp>
      <p:pic>
        <p:nvPicPr>
          <p:cNvPr id="5" name="Picture 9" descr="DSC_02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6792"/>
            <a:ext cx="2592090" cy="180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ccz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3501"/>
            <a:ext cx="2528501" cy="1803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84" y="4775973"/>
            <a:ext cx="2770868" cy="203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27" y="4795623"/>
            <a:ext cx="2794673" cy="201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9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Scientific Data Based Education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Total Solar Eclipse Live Broadcast in </a:t>
            </a:r>
            <a:r>
              <a:rPr lang="en-US" altLang="zh-CN" sz="2000" dirty="0" smtClean="0"/>
              <a:t>IYA2009</a:t>
            </a:r>
          </a:p>
          <a:p>
            <a:r>
              <a:rPr lang="en-US" altLang="zh-CN" sz="2000" dirty="0"/>
              <a:t>WWT Guided Tour Design </a:t>
            </a:r>
            <a:r>
              <a:rPr lang="en-US" altLang="zh-CN" sz="2000" dirty="0" smtClean="0"/>
              <a:t>Contest</a:t>
            </a:r>
          </a:p>
          <a:p>
            <a:r>
              <a:rPr lang="en-US" altLang="zh-CN" sz="2000" dirty="0"/>
              <a:t>WWT Lectures and </a:t>
            </a:r>
            <a:r>
              <a:rPr lang="en-US" altLang="zh-CN" sz="2000" dirty="0" smtClean="0"/>
              <a:t>classes</a:t>
            </a:r>
          </a:p>
          <a:p>
            <a:r>
              <a:rPr lang="en-US" altLang="zh-CN" sz="2000" dirty="0"/>
              <a:t>WWT Teacher </a:t>
            </a:r>
            <a:r>
              <a:rPr lang="en-US" altLang="zh-CN" sz="2000" dirty="0" smtClean="0"/>
              <a:t>Training</a:t>
            </a:r>
          </a:p>
          <a:p>
            <a:pPr lvl="1"/>
            <a:r>
              <a:rPr lang="en-US" altLang="zh-CN" sz="1600" dirty="0"/>
              <a:t>WWT teacher training 2010, Aug. 1-3, 2010</a:t>
            </a:r>
          </a:p>
          <a:p>
            <a:pPr lvl="1"/>
            <a:r>
              <a:rPr lang="en-US" altLang="zh-CN" sz="1600" dirty="0"/>
              <a:t>WWT teacher training 2011, Jul. 22-26, 2011</a:t>
            </a:r>
          </a:p>
          <a:p>
            <a:pPr lvl="1"/>
            <a:r>
              <a:rPr lang="en-US" altLang="zh-CN" sz="1600" dirty="0"/>
              <a:t>WWT teacher training in </a:t>
            </a:r>
            <a:r>
              <a:rPr lang="en-US" altLang="zh-CN" sz="1600" dirty="0" err="1"/>
              <a:t>Haidian</a:t>
            </a:r>
            <a:r>
              <a:rPr lang="en-US" altLang="zh-CN" sz="1600" dirty="0"/>
              <a:t>, Aug. 25-26, 2011</a:t>
            </a:r>
          </a:p>
          <a:p>
            <a:pPr lvl="1"/>
            <a:r>
              <a:rPr lang="en-US" altLang="zh-CN" sz="1600" dirty="0"/>
              <a:t>WWT teacher training  in Xinjiang, Apr. 25-26, 2012</a:t>
            </a:r>
          </a:p>
          <a:p>
            <a:pPr lvl="1"/>
            <a:r>
              <a:rPr lang="en-US" altLang="zh-CN" sz="1600" dirty="0"/>
              <a:t>WWT teacher training 2012, Jul. 18-20, 2012</a:t>
            </a:r>
          </a:p>
          <a:p>
            <a:endParaRPr lang="en-US" altLang="zh-CN" sz="2000" dirty="0"/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2" descr="eclipse@i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2881" y="1412776"/>
            <a:ext cx="2813830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tours201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269148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157192"/>
            <a:ext cx="1827315" cy="1223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mydoc\events\20111215_2nd_e-Science\_MG_64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86695"/>
            <a:ext cx="2275587" cy="1517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mydoc\cvo\collaboration\MSR\review\tmp\group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78288"/>
            <a:ext cx="2414766" cy="1581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4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>
                <a:solidFill>
                  <a:srgbClr val="FF3399"/>
                </a:solidFill>
                <a:ea typeface="宋体" charset="-122"/>
              </a:rPr>
              <a:t>A</a:t>
            </a:r>
            <a:r>
              <a:rPr lang="en-US" altLang="zh-CN" sz="3000">
                <a:ea typeface="宋体" charset="-122"/>
              </a:rPr>
              <a:t>strophysical </a:t>
            </a:r>
            <a:r>
              <a:rPr lang="en-US" altLang="zh-CN" sz="3000">
                <a:solidFill>
                  <a:srgbClr val="FF3399"/>
                </a:solidFill>
                <a:ea typeface="宋体" charset="-122"/>
              </a:rPr>
              <a:t>I</a:t>
            </a:r>
            <a:r>
              <a:rPr lang="en-US" altLang="zh-CN" sz="3000">
                <a:ea typeface="宋体" charset="-122"/>
              </a:rPr>
              <a:t>ntegrated </a:t>
            </a:r>
            <a:r>
              <a:rPr lang="en-US" altLang="zh-CN" sz="3000">
                <a:solidFill>
                  <a:srgbClr val="FF3399"/>
                </a:solidFill>
                <a:ea typeface="宋体" charset="-122"/>
              </a:rPr>
              <a:t>R</a:t>
            </a:r>
            <a:r>
              <a:rPr lang="en-US" altLang="zh-CN" sz="3000">
                <a:ea typeface="宋体" charset="-122"/>
              </a:rPr>
              <a:t>esearch </a:t>
            </a:r>
            <a:r>
              <a:rPr lang="en-US" altLang="zh-CN" sz="3000">
                <a:solidFill>
                  <a:srgbClr val="FF3399"/>
                </a:solidFill>
                <a:ea typeface="宋体" charset="-122"/>
              </a:rPr>
              <a:t>E</a:t>
            </a:r>
            <a:r>
              <a:rPr lang="en-US" altLang="zh-CN" sz="3000">
                <a:ea typeface="宋体" charset="-122"/>
              </a:rPr>
              <a:t>nvironment (AIRE)</a:t>
            </a:r>
            <a:endParaRPr lang="zh-CN" altLang="en-US" sz="3000">
              <a:ea typeface="宋体" charset="-122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34350" cy="4114800"/>
          </a:xfrm>
        </p:spPr>
        <p:txBody>
          <a:bodyPr/>
          <a:lstStyle/>
          <a:p>
            <a:r>
              <a:rPr lang="en-US" altLang="zh-CN" sz="2000">
                <a:solidFill>
                  <a:schemeClr val="accent1"/>
                </a:solidFill>
                <a:ea typeface="宋体" charset="-122"/>
              </a:rPr>
              <a:t>Provide a web-based collaborative research environment</a:t>
            </a:r>
            <a:endParaRPr lang="zh-CN" altLang="en-US" sz="2000">
              <a:solidFill>
                <a:schemeClr val="accent1"/>
              </a:solidFill>
              <a:ea typeface="宋体" charset="-122"/>
            </a:endParaRP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50825" y="2133600"/>
            <a:ext cx="49926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dirty="0">
                <a:latin typeface="Arial" charset="0"/>
                <a:ea typeface="宋体" charset="-122"/>
              </a:rPr>
              <a:t>Radio    :  Interferometry …, AIPS, AIPS++, </a:t>
            </a:r>
            <a:r>
              <a:rPr lang="en-US" altLang="zh-CN" sz="1600" dirty="0" err="1">
                <a:latin typeface="Arial" charset="0"/>
                <a:ea typeface="宋体" charset="-122"/>
              </a:rPr>
              <a:t>Difmap</a:t>
            </a:r>
            <a:r>
              <a:rPr lang="en-US" altLang="zh-CN" sz="1600" dirty="0">
                <a:latin typeface="Arial" charset="0"/>
                <a:ea typeface="宋体" charset="-122"/>
              </a:rPr>
              <a:t>…</a:t>
            </a:r>
          </a:p>
          <a:p>
            <a:pPr eaLnBrk="1" hangingPunct="1"/>
            <a:r>
              <a:rPr lang="en-US" altLang="zh-CN" sz="1600" dirty="0">
                <a:latin typeface="Arial" charset="0"/>
                <a:ea typeface="宋体" charset="-122"/>
              </a:rPr>
              <a:t>Optical :  Photometry … , IRAF, MIDAS …</a:t>
            </a:r>
          </a:p>
          <a:p>
            <a:pPr eaLnBrk="1" hangingPunct="1"/>
            <a:r>
              <a:rPr lang="en-US" altLang="zh-CN" sz="1600" dirty="0">
                <a:latin typeface="Arial" charset="0"/>
                <a:ea typeface="宋体" charset="-122"/>
              </a:rPr>
              <a:t>X-ray    :  Coded-mask …,  HEADAS ….</a:t>
            </a:r>
          </a:p>
        </p:txBody>
      </p:sp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636838"/>
            <a:ext cx="4752975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179388" y="5013325"/>
            <a:ext cx="413067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003300"/>
                </a:solidFill>
                <a:latin typeface="Lucida Calligraphy" pitchFamily="66" charset="0"/>
                <a:ea typeface="宋体" charset="-122"/>
              </a:rPr>
              <a:t>Contributed by Tsinghua University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Virtual </a:t>
            </a:r>
            <a:r>
              <a:rPr lang="en-US" altLang="zh-CN" dirty="0"/>
              <a:t>Solar </a:t>
            </a:r>
            <a:r>
              <a:rPr lang="en-US" altLang="zh-CN" dirty="0" smtClean="0"/>
              <a:t>Observatory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怀柔数据服务基础</a:t>
            </a:r>
            <a:r>
              <a:rPr lang="en-US" altLang="zh-CN" sz="2400" dirty="0"/>
              <a:t>— 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zh-CN" altLang="en-US" sz="2400" dirty="0"/>
              <a:t>向空间环境预报提供数据</a:t>
            </a:r>
            <a:r>
              <a:rPr lang="zh-CN" altLang="en-US" sz="2400" dirty="0" smtClean="0"/>
              <a:t>服务</a:t>
            </a:r>
            <a:endParaRPr lang="en-US" altLang="zh-CN" sz="2400" dirty="0" smtClean="0"/>
          </a:p>
          <a:p>
            <a:r>
              <a:rPr lang="zh-CN" altLang="en-US" sz="2400" dirty="0"/>
              <a:t>太阳特征自动探测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内容占位符 3" descr="solarcycle08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305" y="3064808"/>
            <a:ext cx="2310359" cy="1633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sun.bao.ac.cn/observation/hsos_datas/latest/2012/1124/HrHa121124072108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44298"/>
            <a:ext cx="20162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44008" y="1628800"/>
            <a:ext cx="424507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5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Latest H-alpha Images</a:t>
            </a:r>
            <a:endParaRPr kumimoji="0" lang="en-US" altLang="zh-CN" sz="105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5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charset="-122"/>
                <a:cs typeface="Times New Roman" pitchFamily="18" charset="0"/>
              </a:rPr>
              <a:t>The picture is the latest H-alpha image,and the webpage refreshs every 30s.</a:t>
            </a:r>
          </a:p>
        </p:txBody>
      </p:sp>
      <p:pic>
        <p:nvPicPr>
          <p:cNvPr id="8" name="内容占位符 3" descr="arckite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339752" y="4434548"/>
            <a:ext cx="2190743" cy="1672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17922"/>
            <a:ext cx="2908715" cy="178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8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China-VO in 2012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D:\mydoc\cvo\badc\logo\casdc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3744416" cy="149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93" y="1647056"/>
            <a:ext cx="4117338" cy="2696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47056"/>
            <a:ext cx="3305171" cy="3015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64" y="4581128"/>
            <a:ext cx="4693402" cy="1834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ccz\Desktop\封面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17" y="4500464"/>
            <a:ext cx="1789914" cy="1915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sz="3200" dirty="0" smtClean="0"/>
              <a:t>Bootes-4</a:t>
            </a:r>
            <a:r>
              <a:rPr lang="en-US" altLang="zh-CN" sz="3200" dirty="0" smtClean="0"/>
              <a:t>, the first professional RAO in China</a:t>
            </a:r>
            <a:endParaRPr lang="zh-CN" altLang="en-US" sz="32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sz="2000" dirty="0"/>
              <a:t>The BOOTES Project: A world wide network of robotic </a:t>
            </a:r>
            <a:r>
              <a:rPr lang="en-GB" altLang="zh-CN" sz="2000" dirty="0" smtClean="0"/>
              <a:t>telescopes</a:t>
            </a:r>
          </a:p>
          <a:p>
            <a:r>
              <a:rPr lang="en-US" altLang="zh-CN" sz="2000" dirty="0"/>
              <a:t>Good </a:t>
            </a:r>
            <a:r>
              <a:rPr lang="en-US" altLang="zh-CN" sz="2000" dirty="0" smtClean="0"/>
              <a:t>Infrastructure</a:t>
            </a:r>
          </a:p>
          <a:p>
            <a:pPr lvl="1"/>
            <a:r>
              <a:rPr lang="en-US" altLang="zh-CN" sz="1600" dirty="0"/>
              <a:t>Remote control</a:t>
            </a:r>
          </a:p>
          <a:p>
            <a:pPr lvl="1"/>
            <a:r>
              <a:rPr lang="en-US" altLang="zh-CN" sz="1600" dirty="0"/>
              <a:t>Autonomous observation</a:t>
            </a:r>
          </a:p>
          <a:p>
            <a:pPr lvl="1"/>
            <a:r>
              <a:rPr lang="en-US" altLang="zh-CN" sz="1600" dirty="0"/>
              <a:t>Status monitor</a:t>
            </a:r>
          </a:p>
          <a:p>
            <a:pPr lvl="1"/>
            <a:r>
              <a:rPr lang="en-US" altLang="zh-CN" sz="1600" dirty="0"/>
              <a:t>Data access</a:t>
            </a:r>
            <a:endParaRPr lang="zh-CN" altLang="en-US" sz="1600" dirty="0"/>
          </a:p>
          <a:p>
            <a:r>
              <a:rPr lang="en-US" altLang="zh-CN" sz="2000" dirty="0"/>
              <a:t>China-RAON</a:t>
            </a:r>
            <a:endParaRPr lang="en-US" altLang="zh-CN" sz="2000" dirty="0" smtClean="0"/>
          </a:p>
          <a:p>
            <a:pPr lvl="1"/>
            <a:r>
              <a:rPr lang="en-US" altLang="zh-CN" sz="1600" dirty="0"/>
              <a:t>A team to provide solutions and technical </a:t>
            </a:r>
            <a:r>
              <a:rPr lang="en-US" altLang="zh-CN" sz="1600" dirty="0" smtClean="0"/>
              <a:t>support</a:t>
            </a:r>
          </a:p>
          <a:p>
            <a:pPr lvl="1"/>
            <a:r>
              <a:rPr lang="en-US" altLang="zh-CN" sz="1600" dirty="0" smtClean="0"/>
              <a:t>NSFC projects in 2012</a:t>
            </a:r>
            <a:endParaRPr lang="en-GB" altLang="zh-CN" sz="1600" dirty="0" smtClean="0"/>
          </a:p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35889" y="4584850"/>
            <a:ext cx="1240167" cy="1750374"/>
            <a:chOff x="0" y="0"/>
            <a:chExt cx="2609850" cy="3810000"/>
          </a:xfrm>
        </p:grpSpPr>
        <p:pic>
          <p:nvPicPr>
            <p:cNvPr id="6" name="图片 5" descr="E:\enter\worklist\[014]关于出站\IMAG0486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50" y="0"/>
              <a:ext cx="1219200" cy="2038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图片 6" descr="E:\enter\worklist\[014]关于出站\181734nici5dqdisshlz7m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66925"/>
              <a:ext cx="2609850" cy="1743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图片 7" descr="E:\enter\worklist\[014]关于出站\155101i5dh7ay2dztnxnn5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62075" cy="2038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9" name="组合 8"/>
          <p:cNvGrpSpPr/>
          <p:nvPr/>
        </p:nvGrpSpPr>
        <p:grpSpPr>
          <a:xfrm>
            <a:off x="5189639" y="4769604"/>
            <a:ext cx="2190673" cy="1440233"/>
            <a:chOff x="0" y="0"/>
            <a:chExt cx="5848350" cy="4124325"/>
          </a:xfrm>
        </p:grpSpPr>
        <p:pic>
          <p:nvPicPr>
            <p:cNvPr id="10" name="图片 9" descr="E:\enter\worklist\[014]关于出站\IMAG0518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85875" cy="2143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图片 10" descr="E:\enter\worklist\[014]关于出站\H1130002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0" y="2171700"/>
              <a:ext cx="2905125" cy="19526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图片 11" descr="E:\enter\worklist\[014]关于出站\H1090016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71700"/>
              <a:ext cx="2905125" cy="19526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图片 12" descr="E:\enter\worklist\[014]关于出站\H1080002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8425" y="0"/>
              <a:ext cx="3209925" cy="2143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图片 13" descr="E:\enter\worklist\[014]关于出站\IMAG0521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975" y="0"/>
              <a:ext cx="1285875" cy="2143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5" name="组合 14"/>
          <p:cNvGrpSpPr/>
          <p:nvPr/>
        </p:nvGrpSpPr>
        <p:grpSpPr>
          <a:xfrm>
            <a:off x="7439180" y="4232015"/>
            <a:ext cx="1438948" cy="2131283"/>
            <a:chOff x="0" y="0"/>
            <a:chExt cx="3457575" cy="4752975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3457575" cy="2414905"/>
              <a:chOff x="0" y="0"/>
              <a:chExt cx="5010150" cy="3448050"/>
            </a:xfrm>
          </p:grpSpPr>
          <p:pic>
            <p:nvPicPr>
              <p:cNvPr id="18" name="图片 17" descr="E:\enter\worklist\[014]关于出站\153456hoae00omwo3eoezw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4625" y="0"/>
                <a:ext cx="2295525" cy="34480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9" name="图片 18" descr="E:\enter\worklist\[014]关于出站\0717061j0l11t9xtt66jb6.jp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686050" cy="17907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0" name="图片 19" descr="E:\enter\worklist\[014]关于出站\IMAG0771.jp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838325"/>
                <a:ext cx="2686050" cy="16097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7" name="图片 16" descr="E:\enter\worklist\[014]关于出站\153456uez66lske5ne1jgg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47925"/>
              <a:ext cx="3457575" cy="23050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074" name="Picture 2" descr="C:\Users\ccz\Desktop\_MG_859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04" y="2198112"/>
            <a:ext cx="2896275" cy="193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Logo BOOTES 20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0404" cy="850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2" y="4536952"/>
            <a:ext cx="1616315" cy="119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 descr="C:\Users\ccz\Desktop\Copy of 20120421130635-430-RA.fits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289" y="4584850"/>
            <a:ext cx="1750374" cy="175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76829"/>
            <a:ext cx="2238676" cy="1373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2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Scientific Cloud for Astronomy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5753427" cy="4525963"/>
          </a:xfrm>
        </p:spPr>
        <p:txBody>
          <a:bodyPr/>
          <a:lstStyle/>
          <a:p>
            <a:r>
              <a:rPr lang="zh-CN" altLang="zh-CN" sz="2000" dirty="0">
                <a:latin typeface="黑体" pitchFamily="2" charset="-122"/>
                <a:ea typeface="黑体" pitchFamily="2" charset="-122"/>
              </a:rPr>
              <a:t>利用云</a:t>
            </a:r>
            <a:r>
              <a:rPr lang="zh-CN" altLang="zh-CN" sz="2000" dirty="0" smtClean="0">
                <a:latin typeface="黑体" pitchFamily="2" charset="-122"/>
                <a:ea typeface="黑体" pitchFamily="2" charset="-122"/>
              </a:rPr>
              <a:t>计算技术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和虚拟化手段</a:t>
            </a:r>
            <a:r>
              <a:rPr lang="zh-CN" altLang="zh-CN" sz="2000" dirty="0" smtClean="0">
                <a:latin typeface="黑体" pitchFamily="2" charset="-122"/>
                <a:ea typeface="黑体" pitchFamily="2" charset="-122"/>
              </a:rPr>
              <a:t>研究</a:t>
            </a:r>
            <a:r>
              <a:rPr lang="zh-CN" altLang="zh-CN" sz="2000" dirty="0">
                <a:latin typeface="黑体" pitchFamily="2" charset="-122"/>
                <a:ea typeface="黑体" pitchFamily="2" charset="-122"/>
              </a:rPr>
              <a:t>开发天文学科技领域云平台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r>
              <a:rPr lang="zh-CN" altLang="zh-CN" sz="2000" dirty="0" smtClean="0">
                <a:latin typeface="黑体" pitchFamily="2" charset="-122"/>
                <a:ea typeface="黑体" pitchFamily="2" charset="-122"/>
              </a:rPr>
              <a:t>集成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现有</a:t>
            </a:r>
            <a:r>
              <a:rPr lang="zh-CN" altLang="zh-CN" sz="2000" dirty="0" smtClean="0">
                <a:latin typeface="黑体" pitchFamily="2" charset="-122"/>
                <a:ea typeface="黑体" pitchFamily="2" charset="-122"/>
              </a:rPr>
              <a:t>天文学科技</a:t>
            </a:r>
            <a:r>
              <a:rPr lang="zh-CN" altLang="zh-CN" sz="2000" dirty="0">
                <a:latin typeface="黑体" pitchFamily="2" charset="-122"/>
                <a:ea typeface="黑体" pitchFamily="2" charset="-122"/>
              </a:rPr>
              <a:t>资源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r>
              <a:rPr lang="zh-CN" altLang="zh-CN" sz="2000" dirty="0" smtClean="0">
                <a:latin typeface="黑体" pitchFamily="2" charset="-122"/>
                <a:ea typeface="黑体" pitchFamily="2" charset="-122"/>
              </a:rPr>
              <a:t>构建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物理分散逻辑统一的</a:t>
            </a:r>
            <a:r>
              <a:rPr lang="zh-CN" altLang="zh-CN" sz="2000" dirty="0" smtClean="0">
                <a:latin typeface="黑体" pitchFamily="2" charset="-122"/>
                <a:ea typeface="黑体" pitchFamily="2" charset="-122"/>
              </a:rPr>
              <a:t>科研</a:t>
            </a:r>
            <a:r>
              <a:rPr lang="zh-CN" altLang="zh-CN" sz="2000" dirty="0">
                <a:latin typeface="黑体" pitchFamily="2" charset="-122"/>
                <a:ea typeface="黑体" pitchFamily="2" charset="-122"/>
              </a:rPr>
              <a:t>信息化环境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r>
              <a:rPr lang="zh-CN" altLang="zh-CN" sz="2000" dirty="0" smtClean="0">
                <a:solidFill>
                  <a:schemeClr val="accent5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服务</a:t>
            </a:r>
            <a:r>
              <a:rPr lang="zh-CN" altLang="zh-CN" sz="2000" dirty="0">
                <a:solidFill>
                  <a:schemeClr val="accent5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从望远镜时间申请一直到科学论文撰写的整个科学研究过程</a:t>
            </a:r>
            <a:endParaRPr lang="en-US" altLang="zh-CN" sz="2000" dirty="0">
              <a:solidFill>
                <a:schemeClr val="accent5">
                  <a:lumMod val="50000"/>
                </a:schemeClr>
              </a:solidFill>
              <a:latin typeface="黑体" pitchFamily="2" charset="-122"/>
              <a:ea typeface="黑体" pitchFamily="2" charset="-122"/>
            </a:endParaRPr>
          </a:p>
          <a:p>
            <a:endParaRPr lang="zh-CN" altLang="en-US"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China-VO 2012, </a:t>
            </a:r>
            <a:r>
              <a:rPr lang="en-US" altLang="zh-CN" dirty="0" err="1" smtClean="0">
                <a:solidFill>
                  <a:prstClr val="black">
                    <a:tint val="75000"/>
                  </a:prstClr>
                </a:solidFill>
              </a:rPr>
              <a:t>Yichang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3346" y="1548944"/>
            <a:ext cx="2823150" cy="242568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6661"/>
            <a:ext cx="3067464" cy="2104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26661"/>
            <a:ext cx="2952328" cy="2104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7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Astronomical Plate Digitalization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我国各天文台站自</a:t>
            </a:r>
            <a:r>
              <a:rPr lang="en-US" altLang="zh-CN" sz="2000" dirty="0"/>
              <a:t>1902</a:t>
            </a:r>
            <a:r>
              <a:rPr lang="zh-CN" altLang="en-US" sz="2000" dirty="0"/>
              <a:t>年起累计拍摄了数万张底片，参加拍摄的工作人员超过</a:t>
            </a:r>
            <a:r>
              <a:rPr lang="en-US" altLang="zh-CN" sz="2000" dirty="0"/>
              <a:t>300</a:t>
            </a:r>
            <a:r>
              <a:rPr lang="zh-CN" altLang="en-US" sz="2000" dirty="0"/>
              <a:t>人。拍摄目标包括：小行星、彗星、双星、变星、耀星、新星、超新星、射电星、星团、星云、河外星系等等</a:t>
            </a:r>
            <a:r>
              <a:rPr lang="zh-CN" altLang="en-US" sz="2000" dirty="0" smtClean="0"/>
              <a:t>。这些</a:t>
            </a:r>
            <a:r>
              <a:rPr lang="zh-CN" altLang="en-US" sz="2000" dirty="0"/>
              <a:t>底片真实地记录着拍摄时刻所对应天区的天象，也真实反映了中国现代天文学的发展历程。</a:t>
            </a:r>
            <a:endParaRPr lang="en-US" altLang="zh-CN" sz="2000" dirty="0"/>
          </a:p>
          <a:p>
            <a:endParaRPr lang="en-US" altLang="zh-CN" sz="2000" dirty="0" smtClean="0"/>
          </a:p>
          <a:p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62062"/>
            <a:ext cx="2306717" cy="178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A2200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96952"/>
            <a:ext cx="1529916" cy="114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13-x0-05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59" y="4256072"/>
            <a:ext cx="1449548" cy="1828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6857156" y="6170959"/>
            <a:ext cx="18722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1050" dirty="0">
                <a:solidFill>
                  <a:srgbClr val="0000CC"/>
                </a:solidFill>
              </a:rPr>
              <a:t>1902</a:t>
            </a:r>
            <a:r>
              <a:rPr lang="zh-CN" altLang="en-US" sz="1050" dirty="0">
                <a:solidFill>
                  <a:srgbClr val="0000CC"/>
                </a:solidFill>
              </a:rPr>
              <a:t>年</a:t>
            </a:r>
            <a:r>
              <a:rPr lang="en-US" altLang="zh-CN" sz="1050" dirty="0">
                <a:solidFill>
                  <a:srgbClr val="0000CC"/>
                </a:solidFill>
              </a:rPr>
              <a:t>5</a:t>
            </a:r>
            <a:r>
              <a:rPr lang="zh-CN" altLang="en-US" sz="1050" dirty="0">
                <a:solidFill>
                  <a:srgbClr val="0000CC"/>
                </a:solidFill>
              </a:rPr>
              <a:t>月</a:t>
            </a:r>
            <a:r>
              <a:rPr lang="en-US" altLang="zh-CN" sz="1050" dirty="0">
                <a:solidFill>
                  <a:srgbClr val="0000CC"/>
                </a:solidFill>
              </a:rPr>
              <a:t>16</a:t>
            </a:r>
            <a:r>
              <a:rPr lang="zh-CN" altLang="en-US" sz="1050" dirty="0">
                <a:solidFill>
                  <a:srgbClr val="0000CC"/>
                </a:solidFill>
              </a:rPr>
              <a:t>日</a:t>
            </a:r>
            <a:r>
              <a:rPr lang="zh-CN" altLang="en-US" sz="1050" dirty="0"/>
              <a:t>佘山</a:t>
            </a:r>
            <a:r>
              <a:rPr lang="en-US" altLang="zh-CN" sz="1050" dirty="0"/>
              <a:t>40</a:t>
            </a:r>
            <a:r>
              <a:rPr lang="zh-CN" altLang="en-US" sz="1050" dirty="0"/>
              <a:t>厘米双筒望远镜拍摄的天鹅座底片。</a:t>
            </a:r>
            <a:endParaRPr lang="zh-CN" altLang="en-US" sz="1050" dirty="0"/>
          </a:p>
        </p:txBody>
      </p:sp>
      <p:pic>
        <p:nvPicPr>
          <p:cNvPr id="9" name="Picture 5" descr="1902年M43全景边缘发霉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78408"/>
            <a:ext cx="1898829" cy="142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发霉脱膜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62062"/>
            <a:ext cx="1883701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53049" y="3212976"/>
            <a:ext cx="6295215" cy="138499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dirty="0"/>
              <a:t>科技部科技基础性工作专项重点项目</a:t>
            </a:r>
            <a:endParaRPr lang="en-US" altLang="zh-CN" sz="2000" dirty="0"/>
          </a:p>
          <a:p>
            <a:pPr marL="180975" lvl="1"/>
            <a:r>
              <a:rPr lang="zh-CN" altLang="en-US" sz="1600" dirty="0"/>
              <a:t>总体目标：将我国现存的所有天文照相底片数字化，获得的底片信息库、图像库和星表将纳入中国虚拟天文台数据库中。供全世界天文学家使用，使这些珍贵的历史观测资料为现代天文学研究做出不可代替的贡献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654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WWT Planetarium in Chongqing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/>
              <a:t>重庆市</a:t>
            </a:r>
            <a:r>
              <a:rPr lang="zh-CN" altLang="zh-CN" sz="2000" dirty="0" smtClean="0"/>
              <a:t>九龙坡区石新路小学将</a:t>
            </a:r>
            <a:r>
              <a:rPr lang="zh-CN" altLang="en-US" sz="2000" dirty="0" smtClean="0"/>
              <a:t>与</a:t>
            </a:r>
            <a:r>
              <a:rPr lang="zh-CN" altLang="zh-CN" sz="2000" dirty="0" smtClean="0"/>
              <a:t>国家天文台</a:t>
            </a:r>
            <a:r>
              <a:rPr lang="zh-CN" altLang="zh-CN" sz="2000" dirty="0"/>
              <a:t>、微软研究院、华中</a:t>
            </a:r>
            <a:r>
              <a:rPr lang="zh-CN" altLang="zh-CN" sz="2000" dirty="0" smtClean="0"/>
              <a:t>师范大学合作，基于</a:t>
            </a:r>
            <a:r>
              <a:rPr lang="en-US" altLang="zh-CN" sz="2000" dirty="0" smtClean="0"/>
              <a:t>WWT</a:t>
            </a:r>
            <a:r>
              <a:rPr lang="zh-CN" altLang="zh-CN" sz="2000" dirty="0" smtClean="0"/>
              <a:t>建造</a:t>
            </a:r>
            <a:r>
              <a:rPr lang="zh-CN" altLang="zh-CN" sz="2000" dirty="0"/>
              <a:t>国内首套纯数字互动式天象</a:t>
            </a:r>
            <a:r>
              <a:rPr lang="zh-CN" altLang="zh-CN" sz="2000" dirty="0" smtClean="0"/>
              <a:t>厅</a:t>
            </a:r>
            <a:endParaRPr lang="en-US" altLang="zh-CN" sz="2000" dirty="0" smtClean="0"/>
          </a:p>
          <a:p>
            <a:r>
              <a:rPr lang="zh-CN" altLang="zh-CN" sz="2000" dirty="0"/>
              <a:t>“重庆市教育科研实验基地学校”、“九龙坡区示范小学”、“中国少年科学院科普实践基地”、“全国科学教育实验基地学校”、“重庆市科技特色学校”</a:t>
            </a:r>
            <a:endParaRPr lang="zh-CN" altLang="en-US"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89" y="5058452"/>
            <a:ext cx="5274310" cy="1389380"/>
          </a:xfrm>
          <a:prstGeom prst="rect">
            <a:avLst/>
          </a:prstGeom>
        </p:spPr>
      </p:pic>
      <p:pic>
        <p:nvPicPr>
          <p:cNvPr id="6" name="图片 5" descr="IMG_01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45" y="3386796"/>
            <a:ext cx="2075785" cy="165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 descr="IMG_27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40399"/>
            <a:ext cx="1715745" cy="1239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81" y="3438334"/>
            <a:ext cx="2065605" cy="1312337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91" y="3386796"/>
            <a:ext cx="1432545" cy="1415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8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China-VO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zh-CN" sz="2000" dirty="0"/>
              <a:t>Virtual Observatory (VO) is a data-intensively online astronomical research and education environment, taking advantages of advanced information technologies to achieve seamless, global access to astronomical information. 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Chinese </a:t>
            </a:r>
            <a:r>
              <a:rPr lang="en-US" altLang="zh-CN" sz="2000" dirty="0"/>
              <a:t>Virtual Observatory (China-VO) is the national VO project in China initiated in 2002 by Chinese astronomical community leading by National Astronomical Observatories, Chinese Academy of Sciences. 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China-VO </a:t>
            </a:r>
            <a:r>
              <a:rPr lang="en-US" altLang="zh-CN" sz="2000" dirty="0"/>
              <a:t>became a member of the IVOA with the recommendation of Dr. Jim Gray</a:t>
            </a:r>
          </a:p>
          <a:p>
            <a:pPr>
              <a:lnSpc>
                <a:spcPct val="90000"/>
              </a:lnSpc>
            </a:pPr>
            <a:endParaRPr lang="en-US" altLang="zh-CN" sz="2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15616" y="4509120"/>
            <a:ext cx="7128792" cy="2016224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ea typeface="宋体" charset="-122"/>
              </a:rPr>
              <a:t>China-VO Platform </a:t>
            </a:r>
          </a:p>
          <a:p>
            <a:r>
              <a:rPr lang="en-US" altLang="zh-CN" sz="2000" dirty="0" smtClean="0">
                <a:ea typeface="宋体" charset="-122"/>
              </a:rPr>
              <a:t>Unified Access to On-line Astronomical Resources and Services </a:t>
            </a:r>
          </a:p>
          <a:p>
            <a:r>
              <a:rPr lang="en-US" altLang="zh-CN" sz="2000" dirty="0" smtClean="0">
                <a:ea typeface="宋体" charset="-122"/>
              </a:rPr>
              <a:t>VO-ready Projects and Facilities </a:t>
            </a:r>
          </a:p>
          <a:p>
            <a:r>
              <a:rPr lang="en-US" altLang="zh-CN" sz="2000" dirty="0" smtClean="0">
                <a:ea typeface="宋体" charset="-122"/>
              </a:rPr>
              <a:t>VO-based Astronomical Research Activities </a:t>
            </a:r>
          </a:p>
          <a:p>
            <a:r>
              <a:rPr lang="en-US" altLang="zh-CN" sz="2000" dirty="0" smtClean="0">
                <a:ea typeface="宋体" charset="-122"/>
              </a:rPr>
              <a:t>VO-based Public Education </a:t>
            </a:r>
            <a:endParaRPr lang="en-US" altLang="zh-CN" sz="2000" dirty="0">
              <a:ea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79912" y="4293096"/>
            <a:ext cx="1997663" cy="461665"/>
          </a:xfrm>
          <a:prstGeom prst="rect">
            <a:avLst/>
          </a:prstGeom>
          <a:solidFill>
            <a:srgbClr val="003366"/>
          </a:solidFill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宋体" charset="-122"/>
              </a:rPr>
              <a:t>R&amp;D Focuses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5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WWT Booth at the 28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IAU GA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20" name="Picture 4" descr="wwtboothin2012I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9327"/>
            <a:ext cx="4032448" cy="3031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G_20120828_10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3773017" cy="282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G_73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45" y="1559327"/>
            <a:ext cx="3833664" cy="2875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Wifi</a:t>
            </a:r>
            <a:r>
              <a:rPr lang="en-US" altLang="zh-CN" dirty="0" smtClean="0"/>
              <a:t> Service at the 28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IAU GA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6" name="Picture 4" descr="D:\mydoc\events\2012IAU\wifi@cncc\screencapture\users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68" y="1879600"/>
            <a:ext cx="53244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61626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 Brief Outlook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/>
              <a:t>Data </a:t>
            </a:r>
            <a:r>
              <a:rPr lang="en-US" altLang="zh-CN" sz="2000" dirty="0" smtClean="0"/>
              <a:t>archiving, management, and access</a:t>
            </a:r>
          </a:p>
          <a:p>
            <a:pPr lvl="1"/>
            <a:r>
              <a:rPr lang="en-US" altLang="zh-CN" sz="1800" dirty="0" err="1" smtClean="0"/>
              <a:t>CAsDC</a:t>
            </a:r>
            <a:r>
              <a:rPr lang="en-US" altLang="zh-CN" sz="1800" dirty="0" smtClean="0"/>
              <a:t>, a national astronomical data center, data </a:t>
            </a:r>
            <a:r>
              <a:rPr lang="en-US" altLang="zh-CN" sz="1800" dirty="0" err="1" smtClean="0"/>
              <a:t>curation</a:t>
            </a:r>
            <a:r>
              <a:rPr lang="en-US" altLang="zh-CN" sz="1800" dirty="0" smtClean="0"/>
              <a:t> and long-term service</a:t>
            </a:r>
          </a:p>
          <a:p>
            <a:r>
              <a:rPr lang="en-US" altLang="zh-CN" sz="2000" dirty="0"/>
              <a:t>Resource integration and sharing</a:t>
            </a:r>
          </a:p>
          <a:p>
            <a:pPr lvl="1"/>
            <a:r>
              <a:rPr lang="en-US" altLang="zh-CN" sz="1800" dirty="0" smtClean="0"/>
              <a:t>Projects from NSFC, CAS and MOST</a:t>
            </a:r>
          </a:p>
          <a:p>
            <a:r>
              <a:rPr lang="en-US" altLang="zh-CN" sz="2000" dirty="0" smtClean="0"/>
              <a:t>Closer </a:t>
            </a:r>
            <a:r>
              <a:rPr lang="en-US" altLang="zh-CN" sz="2000" dirty="0" smtClean="0"/>
              <a:t>collaboration with astronomers and astronomical projects</a:t>
            </a:r>
          </a:p>
          <a:p>
            <a:pPr lvl="1"/>
            <a:r>
              <a:rPr lang="en-US" altLang="zh-CN" sz="1800" dirty="0" smtClean="0"/>
              <a:t>Specific requirement targeted research and </a:t>
            </a:r>
            <a:r>
              <a:rPr lang="en-US" altLang="zh-CN" sz="1800" dirty="0" smtClean="0"/>
              <a:t>development (RAO, GPU,..)</a:t>
            </a:r>
            <a:endParaRPr lang="en-US" altLang="zh-CN" sz="1800" dirty="0" smtClean="0"/>
          </a:p>
          <a:p>
            <a:r>
              <a:rPr lang="en-US" altLang="zh-CN" sz="2000" dirty="0" smtClean="0"/>
              <a:t>Scientific </a:t>
            </a:r>
            <a:r>
              <a:rPr lang="en-US" altLang="zh-CN" sz="2000" dirty="0" smtClean="0"/>
              <a:t>data based education and public </a:t>
            </a:r>
            <a:r>
              <a:rPr lang="en-US" altLang="zh-CN" sz="2000" dirty="0" smtClean="0"/>
              <a:t>outreach</a:t>
            </a:r>
          </a:p>
          <a:p>
            <a:pPr lvl="1"/>
            <a:r>
              <a:rPr lang="en-US" altLang="zh-CN" sz="1800" dirty="0" smtClean="0"/>
              <a:t>WWT and WWT driven planetarium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Training the next generation</a:t>
            </a:r>
          </a:p>
          <a:p>
            <a:pPr lvl="2"/>
            <a:r>
              <a:rPr lang="en-US" altLang="zh-CN" sz="1600" dirty="0" smtClean="0"/>
              <a:t>Computational thinking</a:t>
            </a:r>
          </a:p>
          <a:p>
            <a:pPr lvl="2"/>
            <a:r>
              <a:rPr lang="en-US" altLang="zh-CN" sz="1600" dirty="0" smtClean="0"/>
              <a:t>Citizen </a:t>
            </a:r>
            <a:r>
              <a:rPr lang="en-US" altLang="zh-CN" sz="1600" dirty="0" smtClean="0"/>
              <a:t>science</a:t>
            </a:r>
          </a:p>
          <a:p>
            <a:r>
              <a:rPr lang="en-US" altLang="zh-CN" sz="2400" dirty="0" smtClean="0"/>
              <a:t>Community and users</a:t>
            </a:r>
          </a:p>
          <a:p>
            <a:pPr lvl="1"/>
            <a:r>
              <a:rPr lang="en-US" altLang="zh-CN" sz="2000" dirty="0" err="1" smtClean="0"/>
              <a:t>AstroInformatics</a:t>
            </a:r>
            <a:endParaRPr lang="en-US" altLang="zh-CN" sz="2000" dirty="0"/>
          </a:p>
        </p:txBody>
      </p:sp>
      <p:pic>
        <p:nvPicPr>
          <p:cNvPr id="2050" name="Picture 2" descr="D:\mydoc\events\cvo_annual_meeting\1211_cvo2012_yichang\slides\wwt2002-20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370957" cy="2368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9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Acknowledgment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Acknowledgment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VIP</a:t>
            </a:r>
          </a:p>
          <a:p>
            <a:r>
              <a:rPr lang="en-US" altLang="zh-CN" sz="2400" dirty="0" smtClean="0"/>
              <a:t>LOC</a:t>
            </a:r>
          </a:p>
          <a:p>
            <a:r>
              <a:rPr lang="en-US" altLang="zh-CN" sz="2400" dirty="0" smtClean="0"/>
              <a:t>Sponsors</a:t>
            </a:r>
          </a:p>
          <a:p>
            <a:pPr lvl="1"/>
            <a:r>
              <a:rPr lang="en-US" altLang="zh-CN" sz="2000" dirty="0" smtClean="0"/>
              <a:t>LAMOST</a:t>
            </a:r>
          </a:p>
          <a:p>
            <a:pPr lvl="1"/>
            <a:r>
              <a:rPr lang="zh-CN" altLang="en-US" sz="2000" dirty="0"/>
              <a:t>宇宙暗物质与暗</a:t>
            </a:r>
            <a:r>
              <a:rPr lang="zh-CN" altLang="en-US" sz="2000" dirty="0" smtClean="0"/>
              <a:t>能量研究团组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国家天文台</a:t>
            </a:r>
            <a:r>
              <a:rPr lang="en-US" altLang="zh-CN" sz="2000" dirty="0" smtClean="0"/>
              <a:t>——</a:t>
            </a:r>
            <a:r>
              <a:rPr lang="zh-CN" altLang="zh-CN" sz="2000" dirty="0" smtClean="0"/>
              <a:t>昆明理工大学</a:t>
            </a:r>
            <a:r>
              <a:rPr lang="zh-CN" altLang="en-US" sz="2000" dirty="0" smtClean="0"/>
              <a:t>天文信息技术联合实验室</a:t>
            </a:r>
            <a:endParaRPr lang="en-US" altLang="zh-CN" sz="2400" dirty="0" smtClean="0"/>
          </a:p>
          <a:p>
            <a:r>
              <a:rPr lang="en-US" altLang="zh-CN" sz="2400" dirty="0" smtClean="0"/>
              <a:t>Partner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All of you!</a:t>
            </a:r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 descr="http://www.sugon.com/tres/images/sugon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93096"/>
            <a:ext cx="166687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5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China-VO 2013, Nov. 14-17, Urumqi</a:t>
            </a:r>
            <a:endParaRPr lang="zh-CN" altLang="en-US" sz="4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 descr="http://www.xao.ac.cn/jggk/wzjj/201010/W020101019425370337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30" y="1624583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Community: China-VO annual meeting</a:t>
            </a:r>
            <a:endParaRPr lang="zh-CN" altLang="en-US" sz="4000" dirty="0"/>
          </a:p>
        </p:txBody>
      </p:sp>
      <p:graphicFrame>
        <p:nvGraphicFramePr>
          <p:cNvPr id="7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433196"/>
              </p:ext>
            </p:extLst>
          </p:nvPr>
        </p:nvGraphicFramePr>
        <p:xfrm>
          <a:off x="467544" y="1602849"/>
          <a:ext cx="2951559" cy="3406140"/>
        </p:xfrm>
        <a:graphic>
          <a:graphicData uri="http://schemas.openxmlformats.org/drawingml/2006/table">
            <a:tbl>
              <a:tblPr/>
              <a:tblGrid>
                <a:gridCol w="1297187"/>
                <a:gridCol w="1654372"/>
              </a:tblGrid>
              <a:tr h="263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attendees</a:t>
                      </a: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2639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2001</a:t>
                      </a: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2639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2003</a:t>
                      </a: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2639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2639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2639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2639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2639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2639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2639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2639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2639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1185" marR="3118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050" name="Picture 2" descr="D:\mydoc\events\cvo_annual_meeting\1111_cvo2011_guiyang\website\images\cvo2011g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65104"/>
            <a:ext cx="3466753" cy="2337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971493"/>
              </p:ext>
            </p:extLst>
          </p:nvPr>
        </p:nvGraphicFramePr>
        <p:xfrm>
          <a:off x="3563888" y="1484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601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ea typeface="宋体" charset="-122"/>
              </a:rPr>
              <a:t>IVOA Events hosted by the China-</a:t>
            </a:r>
            <a:r>
              <a:rPr lang="en-US" altLang="zh-CN" sz="4000" dirty="0">
                <a:ea typeface="宋体" charset="-122"/>
              </a:rPr>
              <a:t>V</a:t>
            </a:r>
            <a:r>
              <a:rPr lang="en-US" altLang="zh-CN" sz="4000" dirty="0" smtClean="0">
                <a:ea typeface="宋体" charset="-122"/>
              </a:rPr>
              <a:t>O</a:t>
            </a:r>
            <a:endParaRPr lang="en-US" altLang="zh-CN" sz="4000" dirty="0">
              <a:ea typeface="宋体" charset="-122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7560840" cy="45365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宋体" charset="-122"/>
              </a:rPr>
              <a:t>IVOA Small Project Meeting, 26-28 November, 2003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zh-CN" sz="2000" dirty="0" smtClean="0">
              <a:ea typeface="宋体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CN" sz="2000" dirty="0"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宋体" charset="-122"/>
              </a:rPr>
              <a:t>IVOA Interoperability Meeting, May, </a:t>
            </a:r>
            <a:r>
              <a:rPr lang="en-US" altLang="zh-CN" sz="2000" dirty="0" smtClean="0">
                <a:ea typeface="宋体" charset="-122"/>
              </a:rPr>
              <a:t>2007</a:t>
            </a:r>
          </a:p>
          <a:p>
            <a:pPr>
              <a:lnSpc>
                <a:spcPct val="90000"/>
              </a:lnSpc>
            </a:pPr>
            <a:endParaRPr lang="en-US" altLang="zh-CN" sz="2000" dirty="0" smtClean="0">
              <a:ea typeface="宋体" charset="-122"/>
            </a:endParaRPr>
          </a:p>
          <a:p>
            <a:pPr>
              <a:lnSpc>
                <a:spcPct val="90000"/>
              </a:lnSpc>
            </a:pPr>
            <a:endParaRPr lang="en-US" altLang="zh-CN" sz="2000" dirty="0"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宋体" charset="-122"/>
              </a:rPr>
              <a:t>IVOA Exec Dinner, August, 2012</a:t>
            </a:r>
            <a:endParaRPr lang="en-US" altLang="zh-CN" sz="1800" dirty="0" smtClean="0">
              <a:ea typeface="宋体" charset="-122"/>
            </a:endParaRPr>
          </a:p>
        </p:txBody>
      </p:sp>
      <p:pic>
        <p:nvPicPr>
          <p:cNvPr id="5" name="Picture 6" descr="New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3143429" cy="211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voa2007b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3025971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 descr="D:\images\20120820-31_iauga2012\IMG_0776compos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47457"/>
            <a:ext cx="2563181" cy="1922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China-VO Team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362950" cy="49974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dirty="0"/>
              <a:t>Partners</a:t>
            </a:r>
          </a:p>
          <a:p>
            <a:pPr>
              <a:lnSpc>
                <a:spcPct val="80000"/>
              </a:lnSpc>
            </a:pPr>
            <a:r>
              <a:rPr lang="en-US" altLang="zh-CN" sz="1800" b="1" dirty="0">
                <a:solidFill>
                  <a:srgbClr val="006600"/>
                </a:solidFill>
              </a:rPr>
              <a:t>NAOC (Beijing)</a:t>
            </a:r>
            <a:r>
              <a:rPr lang="en-US" altLang="zh-CN" sz="1800" dirty="0"/>
              <a:t>: </a:t>
            </a:r>
            <a:r>
              <a:rPr lang="en-US" altLang="zh-CN" sz="1800" dirty="0" err="1"/>
              <a:t>Yongheng</a:t>
            </a:r>
            <a:r>
              <a:rPr lang="en-US" altLang="zh-CN" sz="1800" dirty="0"/>
              <a:t> Zhao (PI), </a:t>
            </a:r>
            <a:r>
              <a:rPr lang="en-US" altLang="zh-CN" sz="1800" dirty="0" err="1"/>
              <a:t>Chenzhou</a:t>
            </a:r>
            <a:r>
              <a:rPr lang="en-US" altLang="zh-CN" sz="1800" dirty="0"/>
              <a:t> Cui (PM), </a:t>
            </a:r>
            <a:r>
              <a:rPr lang="en-US" altLang="zh-CN" sz="1800" dirty="0" err="1"/>
              <a:t>Ganghua</a:t>
            </a:r>
            <a:r>
              <a:rPr lang="en-US" altLang="zh-CN" sz="1800" dirty="0"/>
              <a:t> Lin, </a:t>
            </a:r>
            <a:r>
              <a:rPr lang="en-US" altLang="zh-CN" sz="1800" dirty="0" err="1"/>
              <a:t>Yanxia</a:t>
            </a:r>
            <a:r>
              <a:rPr lang="en-US" altLang="zh-CN" sz="1800" dirty="0"/>
              <a:t> Zhang, </a:t>
            </a:r>
            <a:r>
              <a:rPr lang="en-US" altLang="zh-CN" sz="1800" dirty="0" err="1"/>
              <a:t>Boliang</a:t>
            </a:r>
            <a:r>
              <a:rPr lang="en-US" altLang="zh-CN" sz="1800" dirty="0"/>
              <a:t> He, </a:t>
            </a:r>
            <a:r>
              <a:rPr lang="en-US" altLang="zh-CN" sz="1800" dirty="0" err="1" smtClean="0"/>
              <a:t>Changhua</a:t>
            </a:r>
            <a:r>
              <a:rPr lang="en-US" altLang="zh-CN" sz="1800" dirty="0" smtClean="0"/>
              <a:t> Li, </a:t>
            </a:r>
            <a:r>
              <a:rPr lang="en-US" altLang="zh-CN" sz="1800" dirty="0" err="1" smtClean="0"/>
              <a:t>Yue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Chen, </a:t>
            </a:r>
            <a:r>
              <a:rPr lang="en-US" altLang="zh-CN" sz="1800" dirty="0" err="1"/>
              <a:t>Yiming</a:t>
            </a:r>
            <a:r>
              <a:rPr lang="en-US" altLang="zh-CN" sz="1800" dirty="0"/>
              <a:t> </a:t>
            </a:r>
            <a:r>
              <a:rPr lang="en-US" altLang="zh-CN" sz="1800" dirty="0" err="1"/>
              <a:t>Teng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Zihuang</a:t>
            </a:r>
            <a:r>
              <a:rPr lang="en-US" altLang="zh-CN" sz="1800" dirty="0"/>
              <a:t> Cao, </a:t>
            </a:r>
            <a:r>
              <a:rPr lang="en-US" altLang="zh-CN" sz="1800" dirty="0" err="1"/>
              <a:t>Dongwei</a:t>
            </a:r>
            <a:r>
              <a:rPr lang="en-US" altLang="zh-CN" sz="1800" dirty="0"/>
              <a:t> Fan</a:t>
            </a:r>
            <a:r>
              <a:rPr lang="en-US" altLang="zh-CN" sz="1800" dirty="0" smtClean="0"/>
              <a:t>, </a:t>
            </a:r>
            <a:r>
              <a:rPr lang="en-US" altLang="zh-CN" sz="1800" dirty="0" err="1" smtClean="0"/>
              <a:t>Jian</a:t>
            </a:r>
            <a:r>
              <a:rPr lang="en-US" altLang="zh-CN" sz="1800" dirty="0" smtClean="0"/>
              <a:t> Li, </a:t>
            </a:r>
            <a:r>
              <a:rPr lang="en-US" altLang="zh-CN" sz="1800" dirty="0" err="1"/>
              <a:t>Haijun</a:t>
            </a:r>
            <a:r>
              <a:rPr lang="en-US" altLang="zh-CN" sz="1800" dirty="0"/>
              <a:t> </a:t>
            </a:r>
            <a:r>
              <a:rPr lang="en-US" altLang="zh-CN" sz="1800" dirty="0" err="1"/>
              <a:t>Tian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Zheng</a:t>
            </a:r>
            <a:r>
              <a:rPr lang="en-US" altLang="zh-CN" sz="1800" dirty="0"/>
              <a:t> Li, </a:t>
            </a:r>
            <a:r>
              <a:rPr lang="en-US" altLang="zh-CN" sz="1800" dirty="0" smtClean="0"/>
              <a:t>…</a:t>
            </a:r>
            <a:endParaRPr lang="en-US" altLang="zh-CN" sz="1800" dirty="0"/>
          </a:p>
          <a:p>
            <a:pPr>
              <a:lnSpc>
                <a:spcPct val="80000"/>
              </a:lnSpc>
            </a:pPr>
            <a:r>
              <a:rPr lang="en-US" altLang="zh-CN" sz="1800" b="1" dirty="0" err="1">
                <a:solidFill>
                  <a:srgbClr val="006600"/>
                </a:solidFill>
              </a:rPr>
              <a:t>TianJin</a:t>
            </a:r>
            <a:r>
              <a:rPr lang="en-US" altLang="zh-CN" sz="1800" b="1" dirty="0">
                <a:solidFill>
                  <a:srgbClr val="006600"/>
                </a:solidFill>
              </a:rPr>
              <a:t> Univ. (Tianjin)</a:t>
            </a:r>
            <a:r>
              <a:rPr lang="en-US" altLang="zh-CN" sz="1800" dirty="0"/>
              <a:t>: </a:t>
            </a:r>
            <a:r>
              <a:rPr lang="en-US" altLang="zh-CN" sz="1800" dirty="0" err="1"/>
              <a:t>Jizhou</a:t>
            </a:r>
            <a:r>
              <a:rPr lang="en-US" altLang="zh-CN" sz="1800" dirty="0"/>
              <a:t> Sun, </a:t>
            </a:r>
            <a:r>
              <a:rPr lang="en-US" altLang="zh-CN" sz="1800" dirty="0" err="1"/>
              <a:t>Ce</a:t>
            </a:r>
            <a:r>
              <a:rPr lang="en-US" altLang="zh-CN" sz="1800" dirty="0"/>
              <a:t> Yu, </a:t>
            </a:r>
            <a:r>
              <a:rPr lang="en-US" altLang="zh-CN" sz="1800" dirty="0" err="1"/>
              <a:t>Jian</a:t>
            </a:r>
            <a:r>
              <a:rPr lang="en-US" altLang="zh-CN" sz="1800" dirty="0"/>
              <a:t> Xiao, Qing Zhao, </a:t>
            </a:r>
            <a:r>
              <a:rPr lang="en-US" altLang="zh-CN" sz="1800" dirty="0" err="1"/>
              <a:t>Xu</a:t>
            </a:r>
            <a:r>
              <a:rPr lang="en-US" altLang="zh-CN" sz="1800" dirty="0"/>
              <a:t> Liu, </a:t>
            </a:r>
            <a:r>
              <a:rPr lang="en-US" altLang="zh-CN" sz="1800" dirty="0" err="1"/>
              <a:t>Ao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Yuan, …</a:t>
            </a:r>
            <a:endParaRPr lang="en-US" altLang="zh-CN" sz="1800" dirty="0"/>
          </a:p>
          <a:p>
            <a:pPr>
              <a:lnSpc>
                <a:spcPct val="80000"/>
              </a:lnSpc>
            </a:pPr>
            <a:r>
              <a:rPr lang="en-US" altLang="zh-CN" sz="1800" b="1" dirty="0">
                <a:solidFill>
                  <a:srgbClr val="006600"/>
                </a:solidFill>
              </a:rPr>
              <a:t>CCNU (Wu Han)</a:t>
            </a:r>
            <a:r>
              <a:rPr lang="en-US" altLang="zh-CN" sz="1800" dirty="0"/>
              <a:t>: Xiaoping </a:t>
            </a:r>
            <a:r>
              <a:rPr lang="en-US" altLang="zh-CN" sz="1800" dirty="0" err="1"/>
              <a:t>Zheng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Cuilan</a:t>
            </a:r>
            <a:r>
              <a:rPr lang="en-US" altLang="zh-CN" sz="1800" dirty="0"/>
              <a:t> </a:t>
            </a:r>
            <a:r>
              <a:rPr lang="en-US" altLang="zh-CN" sz="1800" dirty="0" err="1"/>
              <a:t>Qiao</a:t>
            </a:r>
            <a:r>
              <a:rPr lang="en-US" altLang="zh-CN" sz="1800" dirty="0"/>
              <a:t>, Qin Wang, </a:t>
            </a:r>
            <a:r>
              <a:rPr lang="en-US" altLang="zh-CN" sz="1800" dirty="0" smtClean="0"/>
              <a:t>Jing Wang, …</a:t>
            </a:r>
          </a:p>
          <a:p>
            <a:pPr>
              <a:lnSpc>
                <a:spcPct val="80000"/>
              </a:lnSpc>
            </a:pPr>
            <a:r>
              <a:rPr lang="en-US" altLang="zh-CN" sz="1800" b="1" dirty="0" smtClean="0">
                <a:solidFill>
                  <a:srgbClr val="006600"/>
                </a:solidFill>
              </a:rPr>
              <a:t>Kunming </a:t>
            </a:r>
            <a:r>
              <a:rPr lang="en-US" altLang="zh-CN" sz="1800" b="1" dirty="0">
                <a:solidFill>
                  <a:srgbClr val="006600"/>
                </a:solidFill>
              </a:rPr>
              <a:t>Univ. of Science and Tech</a:t>
            </a:r>
            <a:r>
              <a:rPr lang="en-US" altLang="zh-CN" sz="1800" dirty="0"/>
              <a:t>: </a:t>
            </a:r>
            <a:r>
              <a:rPr lang="en-US" altLang="zh-CN" sz="1800" dirty="0" err="1"/>
              <a:t>Feng</a:t>
            </a:r>
            <a:r>
              <a:rPr lang="en-US" altLang="zh-CN" sz="1800" dirty="0"/>
              <a:t> Wang, </a:t>
            </a:r>
            <a:r>
              <a:rPr lang="en-US" altLang="zh-CN" sz="1800" dirty="0" err="1"/>
              <a:t>Kaifan</a:t>
            </a:r>
            <a:r>
              <a:rPr lang="en-US" altLang="zh-CN" sz="1800" dirty="0"/>
              <a:t> </a:t>
            </a:r>
            <a:r>
              <a:rPr lang="en-US" altLang="zh-CN" sz="1800" dirty="0" err="1"/>
              <a:t>Ji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Hui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Deng, …</a:t>
            </a:r>
            <a:endParaRPr lang="en-US" altLang="zh-CN" sz="1800" dirty="0"/>
          </a:p>
          <a:p>
            <a:pPr>
              <a:lnSpc>
                <a:spcPct val="80000"/>
              </a:lnSpc>
            </a:pPr>
            <a:endParaRPr lang="en-US" altLang="zh-CN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dirty="0"/>
              <a:t>Collaborators</a:t>
            </a:r>
            <a:r>
              <a:rPr lang="en-US" altLang="zh-CN" sz="1800" dirty="0"/>
              <a:t>:</a:t>
            </a:r>
          </a:p>
          <a:p>
            <a:pPr>
              <a:lnSpc>
                <a:spcPct val="80000"/>
              </a:lnSpc>
            </a:pPr>
            <a:r>
              <a:rPr lang="en-US" altLang="zh-CN" sz="1800" b="1" dirty="0">
                <a:solidFill>
                  <a:srgbClr val="006600"/>
                </a:solidFill>
              </a:rPr>
              <a:t>Computer Network Information Center, CAS (Beijing)</a:t>
            </a:r>
            <a:r>
              <a:rPr lang="en-US" altLang="zh-CN" sz="1800" dirty="0"/>
              <a:t>: </a:t>
            </a:r>
            <a:r>
              <a:rPr lang="en-US" altLang="zh-CN" sz="1800" dirty="0" err="1"/>
              <a:t>Baoping</a:t>
            </a:r>
            <a:r>
              <a:rPr lang="en-US" altLang="zh-CN" sz="1800" dirty="0"/>
              <a:t> Yan, Kai Nan, </a:t>
            </a:r>
            <a:r>
              <a:rPr lang="en-US" altLang="zh-CN" sz="1800" dirty="0" err="1"/>
              <a:t>Jianhui</a:t>
            </a:r>
            <a:r>
              <a:rPr lang="en-US" altLang="zh-CN" sz="1800" dirty="0"/>
              <a:t> Li, </a:t>
            </a:r>
            <a:r>
              <a:rPr lang="en-US" altLang="zh-CN" sz="1800" dirty="0" err="1" smtClean="0"/>
              <a:t>Ze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Luo</a:t>
            </a:r>
            <a:r>
              <a:rPr lang="en-US" altLang="zh-CN" sz="1800" dirty="0" smtClean="0"/>
              <a:t>, Kevin </a:t>
            </a:r>
            <a:r>
              <a:rPr lang="en-US" altLang="zh-CN" sz="1800" dirty="0"/>
              <a:t>Dong, </a:t>
            </a:r>
            <a:r>
              <a:rPr lang="en-US" altLang="zh-CN" sz="1800" dirty="0" err="1"/>
              <a:t>Yongzheng</a:t>
            </a:r>
            <a:r>
              <a:rPr lang="en-US" altLang="zh-CN" sz="1800" dirty="0"/>
              <a:t> Ma, </a:t>
            </a:r>
            <a:r>
              <a:rPr lang="en-US" altLang="zh-CN" sz="1800" dirty="0" err="1"/>
              <a:t>Lianglin</a:t>
            </a:r>
            <a:r>
              <a:rPr lang="en-US" altLang="zh-CN" sz="1800" dirty="0"/>
              <a:t> Hu</a:t>
            </a:r>
          </a:p>
          <a:p>
            <a:pPr>
              <a:lnSpc>
                <a:spcPct val="80000"/>
              </a:lnSpc>
            </a:pPr>
            <a:r>
              <a:rPr lang="en-US" altLang="zh-CN" sz="1800" b="1" dirty="0">
                <a:solidFill>
                  <a:srgbClr val="006600"/>
                </a:solidFill>
              </a:rPr>
              <a:t>Purple Mountain </a:t>
            </a:r>
            <a:r>
              <a:rPr lang="en-US" altLang="zh-CN" sz="1800" b="1" dirty="0" err="1">
                <a:solidFill>
                  <a:srgbClr val="006600"/>
                </a:solidFill>
              </a:rPr>
              <a:t>Astro</a:t>
            </a:r>
            <a:r>
              <a:rPr lang="en-US" altLang="zh-CN" sz="1800" b="1" dirty="0">
                <a:solidFill>
                  <a:srgbClr val="006600"/>
                </a:solidFill>
              </a:rPr>
              <a:t> </a:t>
            </a:r>
            <a:r>
              <a:rPr lang="en-US" altLang="zh-CN" sz="1800" b="1" dirty="0" err="1">
                <a:solidFill>
                  <a:srgbClr val="006600"/>
                </a:solidFill>
              </a:rPr>
              <a:t>Obs</a:t>
            </a:r>
            <a:r>
              <a:rPr lang="en-US" altLang="zh-CN" sz="1800" b="1" dirty="0">
                <a:solidFill>
                  <a:srgbClr val="006600"/>
                </a:solidFill>
              </a:rPr>
              <a:t> (Nanjing)</a:t>
            </a:r>
            <a:r>
              <a:rPr lang="en-US" altLang="zh-CN" sz="1800" dirty="0"/>
              <a:t>: </a:t>
            </a:r>
            <a:r>
              <a:rPr lang="en-US" altLang="zh-CN" sz="1800" dirty="0" err="1"/>
              <a:t>Ji</a:t>
            </a:r>
            <a:r>
              <a:rPr lang="en-US" altLang="zh-CN" sz="1800" dirty="0"/>
              <a:t> Yang, Liang Liu, </a:t>
            </a:r>
            <a:r>
              <a:rPr lang="en-US" altLang="zh-CN" sz="1800" dirty="0" err="1"/>
              <a:t>Dengrong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Lu, </a:t>
            </a:r>
            <a:r>
              <a:rPr lang="en-US" altLang="zh-CN" sz="1800" dirty="0" err="1" smtClean="0"/>
              <a:t>Jixian</a:t>
            </a:r>
            <a:r>
              <a:rPr lang="en-US" altLang="zh-CN" sz="1800" dirty="0" smtClean="0"/>
              <a:t> Sun, …</a:t>
            </a:r>
            <a:endParaRPr lang="en-US" altLang="zh-CN" sz="1800" dirty="0"/>
          </a:p>
          <a:p>
            <a:pPr>
              <a:lnSpc>
                <a:spcPct val="80000"/>
              </a:lnSpc>
            </a:pPr>
            <a:r>
              <a:rPr lang="en-US" altLang="zh-CN" sz="1800" b="1" dirty="0">
                <a:solidFill>
                  <a:srgbClr val="006600"/>
                </a:solidFill>
              </a:rPr>
              <a:t>Shanghai </a:t>
            </a:r>
            <a:r>
              <a:rPr lang="en-US" altLang="zh-CN" sz="1800" b="1" dirty="0" err="1">
                <a:solidFill>
                  <a:srgbClr val="006600"/>
                </a:solidFill>
              </a:rPr>
              <a:t>Astro</a:t>
            </a:r>
            <a:r>
              <a:rPr lang="en-US" altLang="zh-CN" sz="1800" b="1" dirty="0">
                <a:solidFill>
                  <a:srgbClr val="006600"/>
                </a:solidFill>
              </a:rPr>
              <a:t> </a:t>
            </a:r>
            <a:r>
              <a:rPr lang="en-US" altLang="zh-CN" sz="1800" b="1" dirty="0" err="1">
                <a:solidFill>
                  <a:srgbClr val="006600"/>
                </a:solidFill>
              </a:rPr>
              <a:t>Obs</a:t>
            </a:r>
            <a:r>
              <a:rPr lang="en-US" altLang="zh-CN" sz="1800" b="1" dirty="0">
                <a:solidFill>
                  <a:srgbClr val="006600"/>
                </a:solidFill>
              </a:rPr>
              <a:t> (Shanghai)</a:t>
            </a:r>
            <a:r>
              <a:rPr lang="en-US" altLang="zh-CN" sz="1800" dirty="0"/>
              <a:t>: </a:t>
            </a:r>
            <a:r>
              <a:rPr lang="en-US" altLang="zh-CN" sz="1800" dirty="0" err="1"/>
              <a:t>Yipeng</a:t>
            </a:r>
            <a:r>
              <a:rPr lang="en-US" altLang="zh-CN" sz="1800" dirty="0"/>
              <a:t> Jing, </a:t>
            </a:r>
            <a:r>
              <a:rPr lang="en-US" altLang="zh-CN" sz="1800" dirty="0" err="1" smtClean="0"/>
              <a:t>Zhenghong</a:t>
            </a:r>
            <a:r>
              <a:rPr lang="en-US" altLang="zh-CN" sz="1800" dirty="0" smtClean="0"/>
              <a:t> Tang, </a:t>
            </a:r>
            <a:r>
              <a:rPr lang="en-US" altLang="zh-CN" sz="1800" dirty="0" err="1" smtClean="0"/>
              <a:t>Weipeng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Lin, Xiao Chen, </a:t>
            </a:r>
            <a:r>
              <a:rPr lang="en-US" altLang="zh-CN" sz="1800" dirty="0" err="1"/>
              <a:t>Shuhe</a:t>
            </a:r>
            <a:r>
              <a:rPr lang="en-US" altLang="zh-CN" sz="1800" dirty="0"/>
              <a:t> Wang, </a:t>
            </a:r>
            <a:r>
              <a:rPr lang="en-US" altLang="zh-CN" sz="1800" dirty="0" err="1"/>
              <a:t>Jianhai</a:t>
            </a:r>
            <a:r>
              <a:rPr lang="en-US" altLang="zh-CN" sz="1800" dirty="0"/>
              <a:t> Zhao, </a:t>
            </a:r>
            <a:r>
              <a:rPr lang="en-US" altLang="zh-CN" sz="1800" dirty="0" err="1"/>
              <a:t>Haiming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Tang, …</a:t>
            </a:r>
            <a:endParaRPr lang="en-US" altLang="zh-CN" sz="1800" dirty="0"/>
          </a:p>
          <a:p>
            <a:pPr>
              <a:lnSpc>
                <a:spcPct val="80000"/>
              </a:lnSpc>
            </a:pPr>
            <a:r>
              <a:rPr lang="en-US" altLang="zh-CN" sz="1800" b="1" dirty="0">
                <a:solidFill>
                  <a:srgbClr val="006600"/>
                </a:solidFill>
              </a:rPr>
              <a:t>Yunnan </a:t>
            </a:r>
            <a:r>
              <a:rPr lang="en-US" altLang="zh-CN" sz="1800" b="1" dirty="0" err="1">
                <a:solidFill>
                  <a:srgbClr val="006600"/>
                </a:solidFill>
              </a:rPr>
              <a:t>Astro</a:t>
            </a:r>
            <a:r>
              <a:rPr lang="en-US" altLang="zh-CN" sz="1800" b="1" dirty="0">
                <a:solidFill>
                  <a:srgbClr val="006600"/>
                </a:solidFill>
              </a:rPr>
              <a:t> </a:t>
            </a:r>
            <a:r>
              <a:rPr lang="en-US" altLang="zh-CN" sz="1800" b="1" dirty="0" err="1">
                <a:solidFill>
                  <a:srgbClr val="006600"/>
                </a:solidFill>
              </a:rPr>
              <a:t>Obs</a:t>
            </a:r>
            <a:r>
              <a:rPr lang="en-US" altLang="zh-CN" sz="1800" dirty="0"/>
              <a:t>: </a:t>
            </a:r>
            <a:r>
              <a:rPr lang="en-US" altLang="zh-CN" sz="1800" dirty="0" err="1" smtClean="0"/>
              <a:t>Jinming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Bai</a:t>
            </a:r>
            <a:r>
              <a:rPr lang="en-US" altLang="zh-CN" sz="1800" dirty="0" smtClean="0"/>
              <a:t>, </a:t>
            </a:r>
            <a:r>
              <a:rPr lang="en-US" altLang="zh-CN" sz="1800" dirty="0" err="1" smtClean="0"/>
              <a:t>Yufeng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Fan, </a:t>
            </a:r>
            <a:r>
              <a:rPr lang="en-US" altLang="zh-CN" sz="1800" dirty="0" err="1"/>
              <a:t>Chuanjun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Wang, …</a:t>
            </a:r>
            <a:endParaRPr lang="en-US" altLang="zh-CN" sz="1800" dirty="0"/>
          </a:p>
          <a:p>
            <a:pPr>
              <a:lnSpc>
                <a:spcPct val="80000"/>
              </a:lnSpc>
            </a:pPr>
            <a:r>
              <a:rPr lang="en-US" altLang="zh-CN" sz="1800" b="1" dirty="0">
                <a:solidFill>
                  <a:srgbClr val="006600"/>
                </a:solidFill>
              </a:rPr>
              <a:t>Tsinghua Univ.</a:t>
            </a:r>
            <a:r>
              <a:rPr lang="en-US" altLang="zh-CN" sz="1800" dirty="0"/>
              <a:t>: </a:t>
            </a:r>
            <a:r>
              <a:rPr lang="en-US" altLang="zh-CN" sz="1800" dirty="0" err="1"/>
              <a:t>Jianfeng</a:t>
            </a:r>
            <a:r>
              <a:rPr lang="en-US" altLang="zh-CN" sz="1800" dirty="0"/>
              <a:t> Zhou, </a:t>
            </a:r>
            <a:r>
              <a:rPr lang="en-US" altLang="zh-CN" sz="1800" dirty="0" err="1"/>
              <a:t>Zhihui</a:t>
            </a:r>
            <a:r>
              <a:rPr lang="en-US" altLang="zh-CN" sz="1800" dirty="0"/>
              <a:t> Du</a:t>
            </a:r>
          </a:p>
          <a:p>
            <a:pPr>
              <a:lnSpc>
                <a:spcPct val="80000"/>
              </a:lnSpc>
            </a:pPr>
            <a:endParaRPr lang="en-US" altLang="zh-CN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dirty="0"/>
              <a:t>External collaborations:</a:t>
            </a:r>
          </a:p>
          <a:p>
            <a:pPr>
              <a:lnSpc>
                <a:spcPct val="80000"/>
              </a:lnSpc>
            </a:pPr>
            <a:r>
              <a:rPr lang="en-US" altLang="zh-CN" sz="1800" b="1" dirty="0">
                <a:solidFill>
                  <a:srgbClr val="006600"/>
                </a:solidFill>
              </a:rPr>
              <a:t>JHU, MSR, Caltech, IUCAA, CDS,</a:t>
            </a:r>
            <a:r>
              <a:rPr lang="en-US" altLang="zh-CN" sz="1800" b="1" dirty="0"/>
              <a:t> </a:t>
            </a:r>
            <a:r>
              <a:rPr lang="en-US" altLang="zh-CN" sz="1800" b="1" dirty="0" smtClean="0"/>
              <a:t>EMU/ASKAP, </a:t>
            </a:r>
            <a:r>
              <a:rPr lang="en-US" altLang="zh-CN" sz="1800" b="1" dirty="0" smtClean="0">
                <a:solidFill>
                  <a:schemeClr val="folHlink"/>
                </a:solidFill>
              </a:rPr>
              <a:t>ICRAR </a:t>
            </a:r>
            <a:r>
              <a:rPr lang="en-US" altLang="zh-CN" sz="1800" b="1" dirty="0">
                <a:solidFill>
                  <a:schemeClr val="folHlink"/>
                </a:solidFill>
              </a:rPr>
              <a:t>(Australia), NAOJ (Japan)…</a:t>
            </a:r>
            <a:endParaRPr lang="zh-CN" altLang="en-US" sz="1800" b="1" dirty="0">
              <a:solidFill>
                <a:schemeClr val="folHlink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2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Data Access </a:t>
            </a:r>
            <a:r>
              <a:rPr lang="en-US" altLang="zh-CN" sz="4000" dirty="0" smtClean="0"/>
              <a:t>Services: BADC -&gt; </a:t>
            </a:r>
            <a:r>
              <a:rPr lang="en-US" altLang="zh-CN" sz="4000" dirty="0" err="1" smtClean="0"/>
              <a:t>CAsDC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The </a:t>
            </a:r>
            <a:r>
              <a:rPr lang="en-US" altLang="zh-CN" sz="2000" dirty="0" err="1"/>
              <a:t>CAsDC</a:t>
            </a:r>
            <a:r>
              <a:rPr lang="en-US" altLang="zh-CN" sz="2000" dirty="0"/>
              <a:t> is based on World Data Center (WDC) for Astronomy, which is hosted at NAOC and has been providing data services to users since its initiation in 1980s.</a:t>
            </a:r>
          </a:p>
          <a:p>
            <a:r>
              <a:rPr lang="en-US" altLang="zh-CN" sz="2000" dirty="0"/>
              <a:t>In 2012, the </a:t>
            </a:r>
            <a:r>
              <a:rPr lang="en-US" altLang="zh-CN" sz="2000" dirty="0" err="1"/>
              <a:t>CAsDC</a:t>
            </a:r>
            <a:r>
              <a:rPr lang="en-US" altLang="zh-CN" sz="2000" dirty="0"/>
              <a:t> became a regular member of the new created Word Data System.</a:t>
            </a:r>
          </a:p>
          <a:p>
            <a:endParaRPr lang="zh-CN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13" y="3955885"/>
            <a:ext cx="4032448" cy="220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casdc.china-vo.org/resources/images/wd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239" y="3068674"/>
            <a:ext cx="1190396" cy="6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wdc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79" y="3068399"/>
            <a:ext cx="981564" cy="77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mydoc\cvo\funding\geodata\screencapture\cov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67" y="3955885"/>
            <a:ext cx="3168352" cy="2223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2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Resources at the </a:t>
            </a:r>
            <a:r>
              <a:rPr lang="en-US" altLang="zh-CN" dirty="0" err="1" smtClean="0"/>
              <a:t>CAsDC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544" y="1628800"/>
            <a:ext cx="4464496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 smtClean="0"/>
              <a:t>From China</a:t>
            </a:r>
          </a:p>
          <a:p>
            <a:r>
              <a:rPr lang="en-US" altLang="zh-CN" sz="2000" dirty="0" smtClean="0">
                <a:solidFill>
                  <a:srgbClr val="006600"/>
                </a:solidFill>
              </a:rPr>
              <a:t>LAMOST</a:t>
            </a:r>
            <a:r>
              <a:rPr lang="zh-CN" altLang="en-US" sz="2000" dirty="0" smtClean="0">
                <a:solidFill>
                  <a:srgbClr val="006600"/>
                </a:solidFill>
              </a:rPr>
              <a:t> </a:t>
            </a:r>
            <a:r>
              <a:rPr lang="en-US" altLang="zh-CN" sz="2000" dirty="0" smtClean="0">
                <a:solidFill>
                  <a:srgbClr val="006600"/>
                </a:solidFill>
              </a:rPr>
              <a:t>Pilot Data Release</a:t>
            </a:r>
            <a:endParaRPr lang="zh-CN" altLang="en-US" sz="2000" dirty="0">
              <a:solidFill>
                <a:srgbClr val="006600"/>
              </a:solidFill>
            </a:endParaRPr>
          </a:p>
          <a:p>
            <a:r>
              <a:rPr lang="en-US" altLang="zh-CN" sz="2000" dirty="0" smtClean="0">
                <a:solidFill>
                  <a:srgbClr val="006600"/>
                </a:solidFill>
              </a:rPr>
              <a:t>LAMOST</a:t>
            </a:r>
            <a:r>
              <a:rPr lang="zh-CN" altLang="en-US" sz="2000" dirty="0" smtClean="0">
                <a:solidFill>
                  <a:srgbClr val="006600"/>
                </a:solidFill>
              </a:rPr>
              <a:t> </a:t>
            </a:r>
            <a:r>
              <a:rPr lang="en-US" altLang="zh-CN" sz="2000" dirty="0" smtClean="0">
                <a:solidFill>
                  <a:srgbClr val="006600"/>
                </a:solidFill>
              </a:rPr>
              <a:t>Commission Data</a:t>
            </a:r>
            <a:endParaRPr lang="zh-CN" altLang="en-US" sz="2000" dirty="0">
              <a:solidFill>
                <a:srgbClr val="006600"/>
              </a:solidFill>
            </a:endParaRPr>
          </a:p>
          <a:p>
            <a:r>
              <a:rPr lang="en-US" altLang="zh-CN" sz="2000" dirty="0">
                <a:solidFill>
                  <a:srgbClr val="006600"/>
                </a:solidFill>
              </a:rPr>
              <a:t>The South Galactic Cap U-band Sky </a:t>
            </a:r>
            <a:r>
              <a:rPr lang="en-US" altLang="zh-CN" sz="2000" dirty="0" smtClean="0">
                <a:solidFill>
                  <a:srgbClr val="006600"/>
                </a:solidFill>
              </a:rPr>
              <a:t>Survey (SCUSS</a:t>
            </a:r>
            <a:r>
              <a:rPr lang="en-US" altLang="zh-CN" sz="2000" dirty="0">
                <a:solidFill>
                  <a:srgbClr val="006600"/>
                </a:solidFill>
              </a:rPr>
              <a:t>)</a:t>
            </a:r>
            <a:endParaRPr lang="zh-CN" altLang="en-US" sz="2000" dirty="0">
              <a:solidFill>
                <a:srgbClr val="006600"/>
              </a:solidFill>
            </a:endParaRPr>
          </a:p>
          <a:p>
            <a:r>
              <a:rPr lang="en-US" altLang="zh-CN" sz="2000" dirty="0" smtClean="0">
                <a:solidFill>
                  <a:srgbClr val="006600"/>
                </a:solidFill>
              </a:rPr>
              <a:t>CSTAR</a:t>
            </a:r>
            <a:endParaRPr lang="zh-CN" altLang="en-US" sz="2000" dirty="0">
              <a:solidFill>
                <a:srgbClr val="006600"/>
              </a:solidFill>
            </a:endParaRPr>
          </a:p>
          <a:p>
            <a:r>
              <a:rPr lang="en-US" altLang="zh-CN" sz="2000" dirty="0" smtClean="0">
                <a:solidFill>
                  <a:srgbClr val="006600"/>
                </a:solidFill>
              </a:rPr>
              <a:t>BATC</a:t>
            </a:r>
            <a:endParaRPr lang="zh-CN" altLang="en-US" sz="2000" dirty="0">
              <a:solidFill>
                <a:srgbClr val="006600"/>
              </a:solidFill>
            </a:endParaRPr>
          </a:p>
          <a:p>
            <a:r>
              <a:rPr lang="en-US" altLang="zh-CN" sz="2000" dirty="0" smtClean="0">
                <a:solidFill>
                  <a:srgbClr val="663300"/>
                </a:solidFill>
              </a:rPr>
              <a:t>LAMOST Sky Survey</a:t>
            </a:r>
            <a:endParaRPr lang="en-US" altLang="zh-CN" sz="2000" dirty="0">
              <a:solidFill>
                <a:srgbClr val="663300"/>
              </a:solidFill>
            </a:endParaRPr>
          </a:p>
          <a:p>
            <a:r>
              <a:rPr lang="en-US" altLang="zh-CN" sz="2000" dirty="0" smtClean="0">
                <a:solidFill>
                  <a:srgbClr val="663300"/>
                </a:solidFill>
              </a:rPr>
              <a:t>Xinjiang radio telescope (25m)</a:t>
            </a:r>
          </a:p>
          <a:p>
            <a:r>
              <a:rPr lang="en-US" altLang="zh-CN" sz="2000" dirty="0" err="1" smtClean="0">
                <a:solidFill>
                  <a:srgbClr val="663300"/>
                </a:solidFill>
              </a:rPr>
              <a:t>Lijiang</a:t>
            </a:r>
            <a:r>
              <a:rPr lang="en-US" altLang="zh-CN" sz="2000" dirty="0" smtClean="0">
                <a:solidFill>
                  <a:srgbClr val="663300"/>
                </a:solidFill>
              </a:rPr>
              <a:t> 2.4m telescope</a:t>
            </a:r>
            <a:endParaRPr lang="zh-CN" altLang="en-US" sz="2000" dirty="0">
              <a:solidFill>
                <a:srgbClr val="663300"/>
              </a:solidFill>
            </a:endParaRPr>
          </a:p>
          <a:p>
            <a:r>
              <a:rPr lang="en-US" altLang="zh-CN" sz="2000" dirty="0" smtClean="0">
                <a:solidFill>
                  <a:srgbClr val="663300"/>
                </a:solidFill>
              </a:rPr>
              <a:t>Bootes-4</a:t>
            </a:r>
            <a:r>
              <a:rPr lang="zh-CN" altLang="en-US" sz="2000" dirty="0">
                <a:solidFill>
                  <a:srgbClr val="663300"/>
                </a:solidFill>
              </a:rPr>
              <a:t> </a:t>
            </a:r>
            <a:r>
              <a:rPr lang="en-US" altLang="zh-CN" sz="2000" dirty="0" smtClean="0">
                <a:solidFill>
                  <a:srgbClr val="663300"/>
                </a:solidFill>
              </a:rPr>
              <a:t>robotic observatory</a:t>
            </a:r>
          </a:p>
          <a:p>
            <a:r>
              <a:rPr lang="en-US" altLang="zh-CN" sz="2000" dirty="0" smtClean="0">
                <a:solidFill>
                  <a:srgbClr val="663300"/>
                </a:solidFill>
              </a:rPr>
              <a:t>Astronomical plates digitalization archive</a:t>
            </a:r>
            <a:endParaRPr lang="zh-CN" altLang="en-US" sz="2000" dirty="0">
              <a:solidFill>
                <a:srgbClr val="66330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 smtClean="0"/>
              <a:t>International Mirrors</a:t>
            </a:r>
          </a:p>
          <a:p>
            <a:r>
              <a:rPr lang="en-US" altLang="zh-CN" sz="2000" dirty="0"/>
              <a:t>CDS </a:t>
            </a:r>
            <a:r>
              <a:rPr lang="en-US" altLang="zh-CN" sz="2000" dirty="0" smtClean="0"/>
              <a:t>Vizier</a:t>
            </a:r>
            <a:endParaRPr lang="zh-CN" altLang="en-US" sz="2000" dirty="0"/>
          </a:p>
          <a:p>
            <a:r>
              <a:rPr lang="en-US" altLang="zh-CN" sz="2000" dirty="0" smtClean="0"/>
              <a:t>SDSS</a:t>
            </a:r>
            <a:r>
              <a:rPr lang="zh-CN" altLang="en-US" sz="2000" dirty="0"/>
              <a:t> </a:t>
            </a:r>
            <a:r>
              <a:rPr lang="en-US" altLang="zh-CN" sz="2000" dirty="0" err="1" smtClean="0"/>
              <a:t>SkyServer</a:t>
            </a:r>
            <a:endParaRPr lang="zh-CN" altLang="en-US" sz="2000" dirty="0"/>
          </a:p>
          <a:p>
            <a:r>
              <a:rPr lang="en-US" altLang="zh-CN" sz="2000" dirty="0" smtClean="0"/>
              <a:t>2MASS</a:t>
            </a:r>
            <a:endParaRPr lang="zh-CN" altLang="en-US" sz="2000" dirty="0"/>
          </a:p>
          <a:p>
            <a:r>
              <a:rPr lang="en-US" altLang="zh-CN" sz="2000" dirty="0" smtClean="0"/>
              <a:t>WISE</a:t>
            </a:r>
            <a:endParaRPr lang="zh-CN" altLang="en-US" sz="2000" dirty="0"/>
          </a:p>
          <a:p>
            <a:r>
              <a:rPr lang="en-US" altLang="zh-CN" sz="2000" dirty="0" smtClean="0"/>
              <a:t>Chandra </a:t>
            </a:r>
            <a:endParaRPr lang="en-US" altLang="zh-CN" sz="1800" dirty="0">
              <a:solidFill>
                <a:srgbClr val="FF0000"/>
              </a:solidFill>
            </a:endParaRPr>
          </a:p>
          <a:p>
            <a:r>
              <a:rPr lang="en-US" altLang="zh-CN" sz="2000" dirty="0" smtClean="0"/>
              <a:t>UCAC</a:t>
            </a:r>
            <a:endParaRPr lang="zh-CN" altLang="en-US" sz="2000" dirty="0"/>
          </a:p>
          <a:p>
            <a:r>
              <a:rPr lang="en-US" altLang="zh-CN" sz="2000" dirty="0" smtClean="0"/>
              <a:t>USNO</a:t>
            </a:r>
          </a:p>
          <a:p>
            <a:r>
              <a:rPr lang="en-US" altLang="zh-CN" sz="2000" dirty="0" smtClean="0"/>
              <a:t>ADS</a:t>
            </a:r>
            <a:endParaRPr lang="zh-CN" altLang="en-US" sz="2000" dirty="0"/>
          </a:p>
        </p:txBody>
      </p:sp>
      <p:pic>
        <p:nvPicPr>
          <p:cNvPr id="6" name="Picture 8" descr="DSC_00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83920"/>
            <a:ext cx="1872208" cy="1399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367046"/>
            <a:ext cx="1417409" cy="2116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China-VO 2012, </a:t>
            </a:r>
            <a:r>
              <a:rPr lang="en-US" altLang="zh-CN" dirty="0" err="1" smtClean="0">
                <a:solidFill>
                  <a:prstClr val="black">
                    <a:tint val="75000"/>
                  </a:prstClr>
                </a:solidFill>
              </a:rPr>
              <a:t>Yichang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2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Tools Development</a:t>
            </a:r>
            <a:endParaRPr lang="zh-CN" altLang="en-US" dirty="0" smtClean="0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2" name="组合 6"/>
          <p:cNvGrpSpPr>
            <a:grpSpLocks/>
          </p:cNvGrpSpPr>
          <p:nvPr/>
        </p:nvGrpSpPr>
        <p:grpSpPr bwMode="auto">
          <a:xfrm>
            <a:off x="214314" y="1214439"/>
            <a:ext cx="3736975" cy="2243137"/>
            <a:chOff x="500034" y="1214422"/>
            <a:chExt cx="3736981" cy="2243139"/>
          </a:xfrm>
        </p:grpSpPr>
        <p:pic>
          <p:nvPicPr>
            <p:cNvPr id="5" name="Picture 6" descr="s11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728" y="1500174"/>
              <a:ext cx="2808287" cy="19573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" name="Picture 5" descr="logon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214422"/>
              <a:ext cx="1643074" cy="47684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6103" name="TextBox 5"/>
            <p:cNvSpPr txBox="1">
              <a:spLocks noChangeArrowheads="1"/>
            </p:cNvSpPr>
            <p:nvPr/>
          </p:nvSpPr>
          <p:spPr bwMode="auto">
            <a:xfrm>
              <a:off x="500034" y="1928802"/>
              <a:ext cx="832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r>
                <a:rPr lang="en-US" altLang="zh-CN" sz="1400"/>
                <a:t>VOFilter</a:t>
              </a:r>
              <a:endParaRPr lang="zh-CN" altLang="en-US" sz="1400"/>
            </a:p>
          </p:txBody>
        </p:sp>
      </p:grpSp>
      <p:grpSp>
        <p:nvGrpSpPr>
          <p:cNvPr id="3" name="组合 10"/>
          <p:cNvGrpSpPr>
            <a:grpSpLocks/>
          </p:cNvGrpSpPr>
          <p:nvPr/>
        </p:nvGrpSpPr>
        <p:grpSpPr bwMode="auto">
          <a:xfrm>
            <a:off x="2000251" y="2357439"/>
            <a:ext cx="3552825" cy="4292600"/>
            <a:chOff x="2285984" y="2564620"/>
            <a:chExt cx="3553453" cy="4293380"/>
          </a:xfrm>
        </p:grpSpPr>
        <p:pic>
          <p:nvPicPr>
            <p:cNvPr id="8" name="图片 7" descr="skymouse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5984" y="2786058"/>
              <a:ext cx="2590253" cy="16764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图片 8" descr="skymouse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4810" y="2564620"/>
              <a:ext cx="1624627" cy="42933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6100" name="TextBox 9"/>
            <p:cNvSpPr txBox="1">
              <a:spLocks noChangeArrowheads="1"/>
            </p:cNvSpPr>
            <p:nvPr/>
          </p:nvSpPr>
          <p:spPr bwMode="auto">
            <a:xfrm>
              <a:off x="3214678" y="4500570"/>
              <a:ext cx="954276" cy="3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r>
                <a:rPr lang="en-US" altLang="zh-CN" sz="1400"/>
                <a:t>SkyMouse</a:t>
              </a:r>
              <a:endParaRPr lang="zh-CN" altLang="en-US" sz="1400"/>
            </a:p>
          </p:txBody>
        </p:sp>
      </p:grpSp>
      <p:grpSp>
        <p:nvGrpSpPr>
          <p:cNvPr id="6" name="组合 13"/>
          <p:cNvGrpSpPr>
            <a:grpSpLocks/>
          </p:cNvGrpSpPr>
          <p:nvPr/>
        </p:nvGrpSpPr>
        <p:grpSpPr bwMode="auto">
          <a:xfrm>
            <a:off x="285751" y="4071939"/>
            <a:ext cx="2676525" cy="2236762"/>
            <a:chOff x="5500694" y="1571612"/>
            <a:chExt cx="2676515" cy="2236578"/>
          </a:xfrm>
        </p:grpSpPr>
        <p:pic>
          <p:nvPicPr>
            <p:cNvPr id="12" name="Picture 6" descr="fig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0694" y="1571612"/>
              <a:ext cx="2676515" cy="191151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6097" name="TextBox 12"/>
            <p:cNvSpPr txBox="1">
              <a:spLocks noChangeArrowheads="1"/>
            </p:cNvSpPr>
            <p:nvPr/>
          </p:nvSpPr>
          <p:spPr bwMode="auto">
            <a:xfrm>
              <a:off x="7429520" y="3500438"/>
              <a:ext cx="742508" cy="3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r>
                <a:rPr lang="en-US" altLang="zh-CN" sz="1400"/>
                <a:t>FitHAS</a:t>
              </a:r>
              <a:endParaRPr lang="zh-CN" altLang="en-US" sz="1400"/>
            </a:p>
          </p:txBody>
        </p:sp>
      </p:grpSp>
      <p:grpSp>
        <p:nvGrpSpPr>
          <p:cNvPr id="7" name="组合 24"/>
          <p:cNvGrpSpPr>
            <a:grpSpLocks/>
          </p:cNvGrpSpPr>
          <p:nvPr/>
        </p:nvGrpSpPr>
        <p:grpSpPr bwMode="auto">
          <a:xfrm>
            <a:off x="5143500" y="571501"/>
            <a:ext cx="4121150" cy="4259263"/>
            <a:chOff x="5022333" y="2285992"/>
            <a:chExt cx="4121667" cy="4259116"/>
          </a:xfrm>
        </p:grpSpPr>
        <p:grpSp>
          <p:nvGrpSpPr>
            <p:cNvPr id="46090" name="组合 22"/>
            <p:cNvGrpSpPr>
              <a:grpSpLocks/>
            </p:cNvGrpSpPr>
            <p:nvPr/>
          </p:nvGrpSpPr>
          <p:grpSpPr bwMode="auto">
            <a:xfrm>
              <a:off x="5022333" y="2285992"/>
              <a:ext cx="4121667" cy="4259116"/>
              <a:chOff x="5022333" y="2285992"/>
              <a:chExt cx="4121667" cy="4259116"/>
            </a:xfrm>
          </p:grpSpPr>
          <p:pic>
            <p:nvPicPr>
              <p:cNvPr id="46092" name="Picture 7" descr="das_design_arch_lc_20060530b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4549" y="2285992"/>
                <a:ext cx="1765904" cy="2560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93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0694" y="3714752"/>
                <a:ext cx="2214578" cy="1055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6094" name="Picture 4" descr="liuAA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8448" y="4714884"/>
                <a:ext cx="2325552" cy="1310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95" name="Picture 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2333" y="5394197"/>
                <a:ext cx="2921347" cy="1150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6091" name="TextBox 23"/>
            <p:cNvSpPr txBox="1">
              <a:spLocks noChangeArrowheads="1"/>
            </p:cNvSpPr>
            <p:nvPr/>
          </p:nvSpPr>
          <p:spPr bwMode="auto">
            <a:xfrm>
              <a:off x="6215074" y="3286124"/>
              <a:ext cx="862845" cy="30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r>
                <a:rPr lang="en-US" altLang="zh-CN" sz="1400"/>
                <a:t>VO-DAS</a:t>
              </a:r>
              <a:endParaRPr lang="zh-CN" altLang="en-US" sz="1400"/>
            </a:p>
          </p:txBody>
        </p:sp>
      </p:grpSp>
      <p:grpSp>
        <p:nvGrpSpPr>
          <p:cNvPr id="11" name="组合 27"/>
          <p:cNvGrpSpPr>
            <a:grpSpLocks/>
          </p:cNvGrpSpPr>
          <p:nvPr/>
        </p:nvGrpSpPr>
        <p:grpSpPr bwMode="auto">
          <a:xfrm>
            <a:off x="5572125" y="3929064"/>
            <a:ext cx="2844800" cy="2416093"/>
            <a:chOff x="5500694" y="4321633"/>
            <a:chExt cx="2844794" cy="2415459"/>
          </a:xfrm>
        </p:grpSpPr>
        <p:pic>
          <p:nvPicPr>
            <p:cNvPr id="26" name="内容占位符 3" descr="Snap2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00694" y="4321633"/>
              <a:ext cx="2844794" cy="21331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6089" name="TextBox 26"/>
            <p:cNvSpPr txBox="1">
              <a:spLocks noChangeArrowheads="1"/>
            </p:cNvSpPr>
            <p:nvPr/>
          </p:nvSpPr>
          <p:spPr bwMode="auto">
            <a:xfrm>
              <a:off x="7072330" y="6429396"/>
              <a:ext cx="1236233" cy="307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宋体" pitchFamily="2" charset="-122"/>
                </a:defRPr>
              </a:lvl9pPr>
            </a:lstStyle>
            <a:p>
              <a:r>
                <a:rPr lang="en-US" altLang="zh-CN" sz="1400"/>
                <a:t>FITS Manager</a:t>
              </a:r>
              <a:endParaRPr lang="zh-CN" altLang="en-US" sz="1400"/>
            </a:p>
          </p:txBody>
        </p:sp>
      </p:grp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35888" cy="1260376"/>
          </a:xfrm>
        </p:spPr>
        <p:txBody>
          <a:bodyPr/>
          <a:lstStyle/>
          <a:p>
            <a:r>
              <a:rPr lang="en-US" altLang="zh-CN" sz="3200">
                <a:ea typeface="宋体" charset="-122"/>
              </a:rPr>
              <a:t>First Science Paper from China-VO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8134350" cy="41540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 dirty="0">
                <a:ea typeface="宋体" charset="-122"/>
              </a:rPr>
              <a:t>Candidate Milky Way satellites in the Galactic halo</a:t>
            </a:r>
            <a:r>
              <a:rPr lang="zh-CN" altLang="en-US" sz="2000" dirty="0">
                <a:ea typeface="宋体" charset="-122"/>
              </a:rPr>
              <a:t>（</a:t>
            </a:r>
            <a:r>
              <a:rPr lang="en-US" altLang="zh-CN" sz="2000" dirty="0">
                <a:ea typeface="宋体" charset="-122"/>
              </a:rPr>
              <a:t>Liu et al., 2008, A&amp;A)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charset="-122"/>
              </a:rPr>
              <a:t>SDSS DR5 photometric data were searched for new Milky Way companions or substructures in the Galactic halo.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charset="-122"/>
              </a:rPr>
              <a:t>Data analysis procedures were based on the VO-DAS.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charset="-122"/>
              </a:rPr>
              <a:t>Five candidates are identified as over-dense faint stellar sources that have color-magnitude diagrams similar to those of known globular clusters, or dwarf spherical galaxies.</a:t>
            </a:r>
          </a:p>
        </p:txBody>
      </p:sp>
      <p:pic>
        <p:nvPicPr>
          <p:cNvPr id="214020" name="Picture 4" descr="liu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99061"/>
            <a:ext cx="4356100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81463"/>
            <a:ext cx="5472112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China-VO 2012, Yichang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-10358_MRC_4x3_Blue_Bullet_Template">
  <a:themeElements>
    <a:clrScheme name="MSRC_TEMPLATE">
      <a:dk1>
        <a:srgbClr val="292929"/>
      </a:dk1>
      <a:lt1>
        <a:srgbClr val="FFFFFF"/>
      </a:lt1>
      <a:dk2>
        <a:srgbClr val="AEAFB3"/>
      </a:dk2>
      <a:lt2>
        <a:srgbClr val="A5D8F5"/>
      </a:lt2>
      <a:accent1>
        <a:srgbClr val="D5D20B"/>
      </a:accent1>
      <a:accent2>
        <a:srgbClr val="5090CE"/>
      </a:accent2>
      <a:accent3>
        <a:srgbClr val="F47737"/>
      </a:accent3>
      <a:accent4>
        <a:srgbClr val="72C269"/>
      </a:accent4>
      <a:accent5>
        <a:srgbClr val="AEAFB3"/>
      </a:accent5>
      <a:accent6>
        <a:srgbClr val="7A4397"/>
      </a:accent6>
      <a:hlink>
        <a:srgbClr val="3F3F9B"/>
      </a:hlink>
      <a:folHlink>
        <a:srgbClr val="3F3F9B"/>
      </a:folHlink>
    </a:clrScheme>
    <a:fontScheme name="Segoe UI - 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0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spcBef>
            <a:spcPct val="20000"/>
          </a:spcBef>
          <a:buClr>
            <a:srgbClr val="4E90CD"/>
          </a:buClr>
          <a:buSzPct val="120000"/>
          <a:defRPr sz="3200" dirty="0" err="1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8277</TotalTime>
  <Words>1356</Words>
  <Application>Microsoft Office PowerPoint</Application>
  <PresentationFormat>全屏显示(4:3)</PresentationFormat>
  <Paragraphs>208</Paragraphs>
  <Slides>26</Slides>
  <Notes>0</Notes>
  <HiddenSlides>1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Custom Design</vt:lpstr>
      <vt:lpstr>1_Custom Design</vt:lpstr>
      <vt:lpstr>Office 主题</vt:lpstr>
      <vt:lpstr>2_Custom Design</vt:lpstr>
      <vt:lpstr>5-10358_MRC_4x3_Blue_Bullet_Template</vt:lpstr>
      <vt:lpstr>VO and AstroInformatics Activities During the Last Decade in China</vt:lpstr>
      <vt:lpstr>China-VO</vt:lpstr>
      <vt:lpstr>Community: China-VO annual meeting</vt:lpstr>
      <vt:lpstr>IVOA Events hosted by the China-VO</vt:lpstr>
      <vt:lpstr>China-VO Team</vt:lpstr>
      <vt:lpstr>Data Access Services: BADC -&gt; CAsDC</vt:lpstr>
      <vt:lpstr>Data Resources at the CAsDC</vt:lpstr>
      <vt:lpstr>Tools Development</vt:lpstr>
      <vt:lpstr>First Science Paper from China-VO</vt:lpstr>
      <vt:lpstr>HPC: Laohu GPU cluster at NAOC</vt:lpstr>
      <vt:lpstr>Scientific Data Based Education</vt:lpstr>
      <vt:lpstr>Astrophysical Integrated Research Environment (AIRE)</vt:lpstr>
      <vt:lpstr>Virtual Solar Observatory</vt:lpstr>
      <vt:lpstr>China-VO in 2012</vt:lpstr>
      <vt:lpstr>PowerPoint 演示文稿</vt:lpstr>
      <vt:lpstr>Bootes-4, the first professional RAO in China</vt:lpstr>
      <vt:lpstr>Scientific Cloud for Astronomy</vt:lpstr>
      <vt:lpstr>Astronomical Plate Digitalization</vt:lpstr>
      <vt:lpstr>WWT Planetarium in Chongqing</vt:lpstr>
      <vt:lpstr>WWT Booth at the 28th IAU GA</vt:lpstr>
      <vt:lpstr>Wifi Service at the 28th IAU GA</vt:lpstr>
      <vt:lpstr>A Brief Outlook</vt:lpstr>
      <vt:lpstr>Thank You</vt:lpstr>
      <vt:lpstr>Acknowledgment</vt:lpstr>
      <vt:lpstr>Acknowledgment</vt:lpstr>
      <vt:lpstr>China-VO 2013, Nov. 14-17, Urumqi</vt:lpstr>
    </vt:vector>
  </TitlesOfParts>
  <Company>STScI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Wildt</dc:creator>
  <cp:lastModifiedBy>崔辰州</cp:lastModifiedBy>
  <cp:revision>1055</cp:revision>
  <dcterms:created xsi:type="dcterms:W3CDTF">2003-08-08T17:14:50Z</dcterms:created>
  <dcterms:modified xsi:type="dcterms:W3CDTF">2012-11-26T06:23:01Z</dcterms:modified>
</cp:coreProperties>
</file>