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2.xml" ContentType="application/vnd.openxmlformats-officedocument.themeOverride+xml"/>
  <Override PartName="/ppt/tags/tag2.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p:sldMasterIdLst>
    <p:sldMasterId id="2147483648" r:id="rId1"/>
    <p:sldMasterId id="2147483656" r:id="rId2"/>
  </p:sldMasterIdLst>
  <p:notesMasterIdLst>
    <p:notesMasterId r:id="rId29"/>
  </p:notesMasterIdLst>
  <p:handoutMasterIdLst>
    <p:handoutMasterId r:id="rId30"/>
  </p:handoutMasterIdLst>
  <p:sldIdLst>
    <p:sldId id="1211" r:id="rId3"/>
    <p:sldId id="269" r:id="rId4"/>
    <p:sldId id="286" r:id="rId5"/>
    <p:sldId id="1214" r:id="rId6"/>
    <p:sldId id="1231" r:id="rId7"/>
    <p:sldId id="1234" r:id="rId8"/>
    <p:sldId id="1233" r:id="rId9"/>
    <p:sldId id="1217" r:id="rId10"/>
    <p:sldId id="1218" r:id="rId11"/>
    <p:sldId id="1225" r:id="rId12"/>
    <p:sldId id="1220" r:id="rId13"/>
    <p:sldId id="1221" r:id="rId14"/>
    <p:sldId id="1232" r:id="rId15"/>
    <p:sldId id="1237" r:id="rId16"/>
    <p:sldId id="1222" r:id="rId17"/>
    <p:sldId id="1235" r:id="rId18"/>
    <p:sldId id="1236" r:id="rId19"/>
    <p:sldId id="1238" r:id="rId20"/>
    <p:sldId id="1239" r:id="rId21"/>
    <p:sldId id="1223" r:id="rId22"/>
    <p:sldId id="1224" r:id="rId23"/>
    <p:sldId id="1240" r:id="rId24"/>
    <p:sldId id="1228" r:id="rId25"/>
    <p:sldId id="1227" r:id="rId26"/>
    <p:sldId id="1229" r:id="rId27"/>
    <p:sldId id="261"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E79"/>
    <a:srgbClr val="E8E9FC"/>
    <a:srgbClr val="E9F1FD"/>
    <a:srgbClr val="E9F7FD"/>
    <a:srgbClr val="FF0000"/>
    <a:srgbClr val="084A8F"/>
    <a:srgbClr val="FFFFFF"/>
    <a:srgbClr val="D78BD7"/>
    <a:srgbClr val="FEC5E4"/>
    <a:srgbClr val="77B6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611F75-358C-49E5-8C81-386D06A39CE4}" v="288" dt="2024-05-06T17:13:55.507"/>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67" autoAdjust="0"/>
    <p:restoredTop sz="95026" autoAdjust="0"/>
  </p:normalViewPr>
  <p:slideViewPr>
    <p:cSldViewPr snapToGrid="0">
      <p:cViewPr varScale="1">
        <p:scale>
          <a:sx n="96" d="100"/>
          <a:sy n="96" d="100"/>
        </p:scale>
        <p:origin x="524" y="176"/>
      </p:cViewPr>
      <p:guideLst/>
    </p:cSldViewPr>
  </p:slideViewPr>
  <p:notesTextViewPr>
    <p:cViewPr>
      <p:scale>
        <a:sx n="3" d="2"/>
        <a:sy n="3" d="2"/>
      </p:scale>
      <p:origin x="0" y="0"/>
    </p:cViewPr>
  </p:notesTextViewPr>
  <p:sorterViewPr>
    <p:cViewPr>
      <p:scale>
        <a:sx n="75" d="100"/>
        <a:sy n="75" d="100"/>
      </p:scale>
      <p:origin x="0" y="0"/>
    </p:cViewPr>
  </p:sorterViewPr>
  <p:notesViewPr>
    <p:cSldViewPr snapToGrid="0">
      <p:cViewPr varScale="1">
        <p:scale>
          <a:sx n="59" d="100"/>
          <a:sy n="59" d="100"/>
        </p:scale>
        <p:origin x="1498" y="8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09BA72-ED4E-4AD5-BDD9-104245DAD6E2}" type="datetimeFigureOut">
              <a:rPr lang="zh-CN" altLang="en-US" smtClean="0"/>
              <a:t>2024/5/28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62735A-2086-4C7D-A970-FFB82E7A1D2D}" type="slidenum">
              <a:rPr lang="zh-CN" altLang="en-US" smtClean="0"/>
              <a:t>‹#›</a:t>
            </a:fld>
            <a:endParaRPr lang="zh-CN" altLang="en-US"/>
          </a:p>
        </p:txBody>
      </p:sp>
    </p:spTree>
    <p:extLst>
      <p:ext uri="{BB962C8B-B14F-4D97-AF65-F5344CB8AC3E}">
        <p14:creationId xmlns:p14="http://schemas.microsoft.com/office/powerpoint/2010/main" val="1504180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D8963-CFCD-4740-AF60-049850373CDF}" type="datetimeFigureOut">
              <a:rPr lang="zh-CN" altLang="en-US" smtClean="0"/>
              <a:t>2024/5/28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6FDB6-6D2B-46C1-9FA1-D82906A37C3A}" type="slidenum">
              <a:rPr lang="zh-CN" altLang="en-US" smtClean="0"/>
              <a:t>‹#›</a:t>
            </a:fld>
            <a:endParaRPr lang="zh-CN" altLang="en-US"/>
          </a:p>
        </p:txBody>
      </p:sp>
    </p:spTree>
    <p:extLst>
      <p:ext uri="{BB962C8B-B14F-4D97-AF65-F5344CB8AC3E}">
        <p14:creationId xmlns:p14="http://schemas.microsoft.com/office/powerpoint/2010/main" val="3885870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各位老师好，我是邵务俊，来自天文信息技术团组研究团组，导师是樊东卫副研究员，专业是天文技术与方法。我的硕士中期进展汇报题目是</a:t>
            </a:r>
            <a:r>
              <a:rPr lang="en-US" altLang="zh-CN"/>
              <a:t>《</a:t>
            </a:r>
            <a:r>
              <a:rPr lang="zh-CN" altLang="en-US"/>
              <a:t>基于大语言模型的天文文献知识实体抽取研究</a:t>
            </a:r>
            <a:r>
              <a:rPr lang="en-US" altLang="zh-CN"/>
              <a:t>》</a:t>
            </a:r>
            <a:endParaRPr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t>1</a:t>
            </a:fld>
            <a:endParaRPr lang="zh-CN" altLang="en-US"/>
          </a:p>
        </p:txBody>
      </p:sp>
    </p:spTree>
    <p:extLst>
      <p:ext uri="{BB962C8B-B14F-4D97-AF65-F5344CB8AC3E}">
        <p14:creationId xmlns:p14="http://schemas.microsoft.com/office/powerpoint/2010/main" val="1757650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我的汇报分为五个方面，分别是。。。。。。</a:t>
            </a:r>
          </a:p>
        </p:txBody>
      </p:sp>
      <p:sp>
        <p:nvSpPr>
          <p:cNvPr id="4" name="灯片编号占位符 3"/>
          <p:cNvSpPr>
            <a:spLocks noGrp="1"/>
          </p:cNvSpPr>
          <p:nvPr>
            <p:ph type="sldNum" sz="quarter" idx="5"/>
          </p:nvPr>
        </p:nvSpPr>
        <p:spPr/>
        <p:txBody>
          <a:bodyPr/>
          <a:lstStyle/>
          <a:p>
            <a:fld id="{E9E6FDB6-6D2B-46C1-9FA1-D82906A37C3A}" type="slidenum">
              <a:rPr lang="zh-CN" altLang="en-US" smtClean="0"/>
              <a:t>2</a:t>
            </a:fld>
            <a:endParaRPr lang="zh-CN" altLang="en-US"/>
          </a:p>
        </p:txBody>
      </p:sp>
    </p:spTree>
    <p:extLst>
      <p:ext uri="{BB962C8B-B14F-4D97-AF65-F5344CB8AC3E}">
        <p14:creationId xmlns:p14="http://schemas.microsoft.com/office/powerpoint/2010/main" val="1200041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作为中国天文界的第一个国家重大科学工程项目，</a:t>
            </a:r>
            <a:r>
              <a:rPr lang="en-US" altLang="zh-CN"/>
              <a:t>LAMOST </a:t>
            </a:r>
            <a:r>
              <a:rPr lang="zh-CN" altLang="en-US"/>
              <a:t>自</a:t>
            </a:r>
            <a:r>
              <a:rPr lang="en-US" altLang="zh-CN"/>
              <a:t>2001 </a:t>
            </a:r>
            <a:r>
              <a:rPr lang="zh-CN" altLang="en-US"/>
              <a:t>年开始建设，</a:t>
            </a:r>
            <a:r>
              <a:rPr lang="en-US" altLang="zh-CN"/>
              <a:t>2009 </a:t>
            </a:r>
            <a:r>
              <a:rPr lang="zh-CN" altLang="en-US"/>
              <a:t>年</a:t>
            </a:r>
            <a:r>
              <a:rPr lang="en-US" altLang="zh-CN"/>
              <a:t>6 </a:t>
            </a:r>
            <a:r>
              <a:rPr lang="zh-CN" altLang="en-US"/>
              <a:t>月通过验收，于</a:t>
            </a:r>
            <a:r>
              <a:rPr lang="en-US" altLang="zh-CN"/>
              <a:t>2011 </a:t>
            </a:r>
            <a:r>
              <a:rPr lang="zh-CN" altLang="en-US"/>
              <a:t>年</a:t>
            </a:r>
            <a:r>
              <a:rPr lang="en-US" altLang="zh-CN"/>
              <a:t>10 </a:t>
            </a:r>
            <a:r>
              <a:rPr lang="zh-CN" altLang="en-US"/>
              <a:t>月开始先导巡</a:t>
            </a:r>
          </a:p>
          <a:p>
            <a:r>
              <a:rPr lang="zh-CN" altLang="en-US"/>
              <a:t>天观测，至今已开展观测十二年之久。</a:t>
            </a:r>
          </a:p>
        </p:txBody>
      </p:sp>
      <p:sp>
        <p:nvSpPr>
          <p:cNvPr id="4" name="灯片编号占位符 3"/>
          <p:cNvSpPr>
            <a:spLocks noGrp="1"/>
          </p:cNvSpPr>
          <p:nvPr>
            <p:ph type="sldNum" sz="quarter" idx="5"/>
          </p:nvPr>
        </p:nvSpPr>
        <p:spPr/>
        <p:txBody>
          <a:bodyPr/>
          <a:lstStyle/>
          <a:p>
            <a:fld id="{E9E6FDB6-6D2B-46C1-9FA1-D82906A37C3A}" type="slidenum">
              <a:rPr lang="zh-CN" altLang="en-US" smtClean="0"/>
              <a:t>3</a:t>
            </a:fld>
            <a:endParaRPr lang="zh-CN" altLang="en-US"/>
          </a:p>
        </p:txBody>
      </p:sp>
    </p:spTree>
    <p:extLst>
      <p:ext uri="{BB962C8B-B14F-4D97-AF65-F5344CB8AC3E}">
        <p14:creationId xmlns:p14="http://schemas.microsoft.com/office/powerpoint/2010/main" val="1785958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尽管</a:t>
            </a:r>
            <a:r>
              <a:rPr lang="en-US" altLang="zh-CN"/>
              <a:t>LAMOST</a:t>
            </a:r>
            <a:r>
              <a:rPr lang="zh-CN" altLang="en-US"/>
              <a:t>影响深远，但是在其数据使用时也存在一些亟待解决难题；而这些问题的解决都指向了一个任务。</a:t>
            </a:r>
            <a:br>
              <a:rPr lang="en-US" altLang="zh-CN"/>
            </a:br>
            <a:br>
              <a:rPr lang="en-US" altLang="zh-CN"/>
            </a:br>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a:solidFill>
                  <a:srgbClr val="FF0000"/>
                </a:solidFill>
              </a:rPr>
              <a:t>光谱等关联技术相对成熟，但是目前观测数据与文献的关联仍然棘手，因此我们。。。</a:t>
            </a:r>
          </a:p>
        </p:txBody>
      </p:sp>
      <p:sp>
        <p:nvSpPr>
          <p:cNvPr id="4" name="灯片编号占位符 3"/>
          <p:cNvSpPr>
            <a:spLocks noGrp="1"/>
          </p:cNvSpPr>
          <p:nvPr>
            <p:ph type="sldNum" sz="quarter" idx="5"/>
          </p:nvPr>
        </p:nvSpPr>
        <p:spPr/>
        <p:txBody>
          <a:bodyPr/>
          <a:lstStyle/>
          <a:p>
            <a:fld id="{E9E6FDB6-6D2B-46C1-9FA1-D82906A37C3A}" type="slidenum">
              <a:rPr lang="zh-CN" altLang="en-US" smtClean="0"/>
              <a:t>4</a:t>
            </a:fld>
            <a:endParaRPr lang="zh-CN" altLang="en-US"/>
          </a:p>
        </p:txBody>
      </p:sp>
    </p:spTree>
    <p:extLst>
      <p:ext uri="{BB962C8B-B14F-4D97-AF65-F5344CB8AC3E}">
        <p14:creationId xmlns:p14="http://schemas.microsoft.com/office/powerpoint/2010/main" val="3651357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提到观测目标与文献的融合，最典型的一个案例应该是</a:t>
            </a:r>
            <a:r>
              <a:rPr lang="en-US" altLang="zh-CN"/>
              <a:t>ADS</a:t>
            </a:r>
            <a:r>
              <a:rPr lang="zh-CN" altLang="en-US"/>
              <a:t>与</a:t>
            </a:r>
            <a:r>
              <a:rPr lang="en-US" altLang="zh-CN"/>
              <a:t>SIMBAD</a:t>
            </a:r>
            <a:r>
              <a:rPr lang="zh-CN" altLang="en-US"/>
              <a:t>之间的合作。。。数据库的标识</a:t>
            </a:r>
            <a:endParaRPr lang="en-US" altLang="zh-CN"/>
          </a:p>
          <a:p>
            <a:endParaRPr lang="en-US" altLang="zh-CN"/>
          </a:p>
          <a:p>
            <a:endParaRPr lang="en-US" altLang="zh-CN"/>
          </a:p>
          <a:p>
            <a:endParaRPr lang="en-US" altLang="zh-CN"/>
          </a:p>
          <a:p>
            <a:endParaRPr lang="en-US" altLang="zh-CN"/>
          </a:p>
          <a:p>
            <a:r>
              <a:rPr lang="zh-CN" altLang="en-US"/>
              <a:t>观测目标与文献相融合最成功的表现应该是</a:t>
            </a:r>
            <a:r>
              <a:rPr lang="en-US" altLang="zh-CN"/>
              <a:t>ADS</a:t>
            </a:r>
            <a:r>
              <a:rPr lang="zh-CN" altLang="en-US"/>
              <a:t>与</a:t>
            </a:r>
            <a:r>
              <a:rPr lang="en-US" altLang="zh-CN"/>
              <a:t>SIMBAD</a:t>
            </a:r>
            <a:r>
              <a:rPr lang="zh-CN" altLang="en-US"/>
              <a:t>之间的合作</a:t>
            </a:r>
          </a:p>
        </p:txBody>
      </p:sp>
      <p:sp>
        <p:nvSpPr>
          <p:cNvPr id="4" name="灯片编号占位符 3"/>
          <p:cNvSpPr>
            <a:spLocks noGrp="1"/>
          </p:cNvSpPr>
          <p:nvPr>
            <p:ph type="sldNum" sz="quarter" idx="5"/>
          </p:nvPr>
        </p:nvSpPr>
        <p:spPr/>
        <p:txBody>
          <a:bodyPr/>
          <a:lstStyle/>
          <a:p>
            <a:fld id="{E9E6FDB6-6D2B-46C1-9FA1-D82906A37C3A}" type="slidenum">
              <a:rPr lang="zh-CN" altLang="en-US" smtClean="0"/>
              <a:t>5</a:t>
            </a:fld>
            <a:endParaRPr lang="zh-CN" altLang="en-US"/>
          </a:p>
        </p:txBody>
      </p:sp>
    </p:spTree>
    <p:extLst>
      <p:ext uri="{BB962C8B-B14F-4D97-AF65-F5344CB8AC3E}">
        <p14:creationId xmlns:p14="http://schemas.microsoft.com/office/powerpoint/2010/main" val="4147474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提到观测目标与文献的融合，最典型的一个案例应该是</a:t>
            </a:r>
            <a:r>
              <a:rPr lang="en-US" altLang="zh-CN"/>
              <a:t>ADS</a:t>
            </a:r>
            <a:r>
              <a:rPr lang="zh-CN" altLang="en-US"/>
              <a:t>与</a:t>
            </a:r>
            <a:r>
              <a:rPr lang="en-US" altLang="zh-CN"/>
              <a:t>SIMBAD</a:t>
            </a:r>
            <a:r>
              <a:rPr lang="zh-CN" altLang="en-US"/>
              <a:t>之间的合作。。。数据库的标识</a:t>
            </a:r>
            <a:endParaRPr lang="en-US" altLang="zh-CN"/>
          </a:p>
          <a:p>
            <a:endParaRPr lang="en-US" altLang="zh-CN"/>
          </a:p>
          <a:p>
            <a:endParaRPr lang="en-US" altLang="zh-CN"/>
          </a:p>
          <a:p>
            <a:endParaRPr lang="en-US" altLang="zh-CN"/>
          </a:p>
          <a:p>
            <a:endParaRPr lang="en-US" altLang="zh-CN"/>
          </a:p>
          <a:p>
            <a:r>
              <a:rPr lang="zh-CN" altLang="en-US"/>
              <a:t>观测目标与文献相融合最成功的表现应该是</a:t>
            </a:r>
            <a:r>
              <a:rPr lang="en-US" altLang="zh-CN"/>
              <a:t>ADS</a:t>
            </a:r>
            <a:r>
              <a:rPr lang="zh-CN" altLang="en-US"/>
              <a:t>与</a:t>
            </a:r>
            <a:r>
              <a:rPr lang="en-US" altLang="zh-CN"/>
              <a:t>SIMBAD</a:t>
            </a:r>
            <a:r>
              <a:rPr lang="zh-CN" altLang="en-US"/>
              <a:t>之间的合作</a:t>
            </a:r>
          </a:p>
        </p:txBody>
      </p:sp>
      <p:sp>
        <p:nvSpPr>
          <p:cNvPr id="4" name="灯片编号占位符 3"/>
          <p:cNvSpPr>
            <a:spLocks noGrp="1"/>
          </p:cNvSpPr>
          <p:nvPr>
            <p:ph type="sldNum" sz="quarter" idx="5"/>
          </p:nvPr>
        </p:nvSpPr>
        <p:spPr/>
        <p:txBody>
          <a:bodyPr/>
          <a:lstStyle/>
          <a:p>
            <a:fld id="{E9E6FDB6-6D2B-46C1-9FA1-D82906A37C3A}" type="slidenum">
              <a:rPr lang="zh-CN" altLang="en-US" smtClean="0"/>
              <a:t>6</a:t>
            </a:fld>
            <a:endParaRPr lang="zh-CN" altLang="en-US"/>
          </a:p>
        </p:txBody>
      </p:sp>
    </p:spTree>
    <p:extLst>
      <p:ext uri="{BB962C8B-B14F-4D97-AF65-F5344CB8AC3E}">
        <p14:creationId xmlns:p14="http://schemas.microsoft.com/office/powerpoint/2010/main" val="3714114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提到观测目标与文献的融合，最典型的一个案例应该是</a:t>
            </a:r>
            <a:r>
              <a:rPr lang="en-US" altLang="zh-CN"/>
              <a:t>ADS</a:t>
            </a:r>
            <a:r>
              <a:rPr lang="zh-CN" altLang="en-US"/>
              <a:t>与</a:t>
            </a:r>
            <a:r>
              <a:rPr lang="en-US" altLang="zh-CN"/>
              <a:t>SIMBAD</a:t>
            </a:r>
            <a:r>
              <a:rPr lang="zh-CN" altLang="en-US"/>
              <a:t>之间的合作。。。数据库的标识</a:t>
            </a:r>
            <a:endParaRPr lang="en-US" altLang="zh-CN"/>
          </a:p>
          <a:p>
            <a:endParaRPr lang="en-US" altLang="zh-CN"/>
          </a:p>
          <a:p>
            <a:endParaRPr lang="en-US" altLang="zh-CN"/>
          </a:p>
          <a:p>
            <a:endParaRPr lang="en-US" altLang="zh-CN"/>
          </a:p>
          <a:p>
            <a:endParaRPr lang="en-US" altLang="zh-CN"/>
          </a:p>
          <a:p>
            <a:r>
              <a:rPr lang="zh-CN" altLang="en-US"/>
              <a:t>观测目标与文献相融合最成功的表现应该是</a:t>
            </a:r>
            <a:r>
              <a:rPr lang="en-US" altLang="zh-CN"/>
              <a:t>ADS</a:t>
            </a:r>
            <a:r>
              <a:rPr lang="zh-CN" altLang="en-US"/>
              <a:t>与</a:t>
            </a:r>
            <a:r>
              <a:rPr lang="en-US" altLang="zh-CN"/>
              <a:t>SIMBAD</a:t>
            </a:r>
            <a:r>
              <a:rPr lang="zh-CN" altLang="en-US"/>
              <a:t>之间的合作</a:t>
            </a:r>
          </a:p>
        </p:txBody>
      </p:sp>
      <p:sp>
        <p:nvSpPr>
          <p:cNvPr id="4" name="灯片编号占位符 3"/>
          <p:cNvSpPr>
            <a:spLocks noGrp="1"/>
          </p:cNvSpPr>
          <p:nvPr>
            <p:ph type="sldNum" sz="quarter" idx="5"/>
          </p:nvPr>
        </p:nvSpPr>
        <p:spPr/>
        <p:txBody>
          <a:bodyPr/>
          <a:lstStyle/>
          <a:p>
            <a:fld id="{E9E6FDB6-6D2B-46C1-9FA1-D82906A37C3A}" type="slidenum">
              <a:rPr lang="zh-CN" altLang="en-US" smtClean="0"/>
              <a:t>7</a:t>
            </a:fld>
            <a:endParaRPr lang="zh-CN" altLang="en-US"/>
          </a:p>
        </p:txBody>
      </p:sp>
    </p:spTree>
    <p:extLst>
      <p:ext uri="{BB962C8B-B14F-4D97-AF65-F5344CB8AC3E}">
        <p14:creationId xmlns:p14="http://schemas.microsoft.com/office/powerpoint/2010/main" val="208458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近一年，</a:t>
            </a:r>
            <a:r>
              <a:rPr lang="en-US" altLang="zh-CN"/>
              <a:t>LLMs</a:t>
            </a:r>
            <a:r>
              <a:rPr lang="zh-CN" altLang="en-US"/>
              <a:t>发展迅速，训练参数高达几十亿到几万亿的模型层出不穷，他们都有庞大的训练语料库和先验知识、强大的语言理解能力。因此，我们把目光转向了</a:t>
            </a:r>
            <a:r>
              <a:rPr lang="en-US" altLang="zh-CN"/>
              <a:t>LLMs</a:t>
            </a:r>
            <a:r>
              <a:rPr lang="zh-CN" altLang="en-US"/>
              <a:t>。</a:t>
            </a:r>
          </a:p>
        </p:txBody>
      </p:sp>
      <p:sp>
        <p:nvSpPr>
          <p:cNvPr id="4" name="灯片编号占位符 3"/>
          <p:cNvSpPr>
            <a:spLocks noGrp="1"/>
          </p:cNvSpPr>
          <p:nvPr>
            <p:ph type="sldNum" sz="quarter" idx="5"/>
          </p:nvPr>
        </p:nvSpPr>
        <p:spPr/>
        <p:txBody>
          <a:bodyPr/>
          <a:lstStyle/>
          <a:p>
            <a:fld id="{E9E6FDB6-6D2B-46C1-9FA1-D82906A37C3A}" type="slidenum">
              <a:rPr lang="zh-CN" altLang="en-US" smtClean="0"/>
              <a:t>8</a:t>
            </a:fld>
            <a:endParaRPr lang="zh-CN" altLang="en-US"/>
          </a:p>
        </p:txBody>
      </p:sp>
    </p:spTree>
    <p:extLst>
      <p:ext uri="{BB962C8B-B14F-4D97-AF65-F5344CB8AC3E}">
        <p14:creationId xmlns:p14="http://schemas.microsoft.com/office/powerpoint/2010/main" val="793529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a:t>在这里，我们把研究思路进行了延伸，我们尝试在天文文献中抽取诸如天体标识符的天文知识实体。</a:t>
            </a:r>
            <a:br>
              <a:rPr lang="en-US" altLang="zh-CN"/>
            </a:br>
            <a:br>
              <a:rPr lang="en-US" altLang="zh-CN"/>
            </a:br>
            <a:br>
              <a:rPr lang="en-US" altLang="zh-CN"/>
            </a:br>
            <a:br>
              <a:rPr lang="en-US" altLang="zh-CN"/>
            </a:br>
            <a:r>
              <a:rPr lang="zh-CN" altLang="en-US" b="1">
                <a:solidFill>
                  <a:srgbClr val="C00000"/>
                </a:solidFill>
              </a:rPr>
              <a:t>天文知识实体</a:t>
            </a:r>
            <a:r>
              <a:rPr lang="zh-CN" altLang="en-US"/>
              <a:t>（如天体标识符</a:t>
            </a:r>
            <a:r>
              <a:rPr lang="zh-CN" altLang="en-US" b="1"/>
              <a:t>、</a:t>
            </a:r>
            <a:r>
              <a:rPr lang="zh-CN" altLang="en-US"/>
              <a:t>望远镜名称等）对天文领域的</a:t>
            </a:r>
            <a:r>
              <a:rPr lang="zh-CN" altLang="en-US" b="1">
                <a:solidFill>
                  <a:srgbClr val="084A8F"/>
                </a:solidFill>
              </a:rPr>
              <a:t>文献检索</a:t>
            </a:r>
            <a:r>
              <a:rPr lang="zh-CN" altLang="en-US"/>
              <a:t>、</a:t>
            </a:r>
            <a:r>
              <a:rPr lang="zh-CN" altLang="en-US" b="1">
                <a:solidFill>
                  <a:srgbClr val="084A8F"/>
                </a:solidFill>
              </a:rPr>
              <a:t>文本挖掘、知识图谱构建</a:t>
            </a:r>
            <a:r>
              <a:rPr lang="zh-CN" altLang="en-US"/>
              <a:t>、</a:t>
            </a:r>
            <a:r>
              <a:rPr lang="zh-CN" altLang="en-US" b="1">
                <a:solidFill>
                  <a:srgbClr val="084A8F"/>
                </a:solidFill>
              </a:rPr>
              <a:t>文献管理</a:t>
            </a:r>
            <a:r>
              <a:rPr lang="zh-CN" altLang="en-US"/>
              <a:t>等研究与应用至关重要。</a:t>
            </a:r>
            <a:endParaRPr lang="en-US" altLang="zh-CN"/>
          </a:p>
          <a:p>
            <a:endParaRPr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t>9</a:t>
            </a:fld>
            <a:endParaRPr lang="zh-CN" altLang="en-US"/>
          </a:p>
        </p:txBody>
      </p:sp>
    </p:spTree>
    <p:extLst>
      <p:ext uri="{BB962C8B-B14F-4D97-AF65-F5344CB8AC3E}">
        <p14:creationId xmlns:p14="http://schemas.microsoft.com/office/powerpoint/2010/main" val="19616538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6489D9C7-5DC6-4263-87FF-7C99F6FB63C3}" type="datetime1">
              <a:rPr lang="zh-CN" altLang="en-US" smtClean="0"/>
              <a:t>2024/5/28</a:t>
            </a:fld>
            <a:endParaRPr lang="zh-CN" altLang="en-US"/>
          </a:p>
        </p:txBody>
      </p:sp>
      <p:sp>
        <p:nvSpPr>
          <p:cNvPr id="4" name="页脚占位符 3"/>
          <p:cNvSpPr>
            <a:spLocks noGrp="1"/>
          </p:cNvSpPr>
          <p:nvPr>
            <p:ph type="ftr" sz="quarter" idx="11"/>
          </p:nvPr>
        </p:nvSpPr>
        <p:spPr/>
        <p:txBody>
          <a:bodyPr/>
          <a:lstStyle/>
          <a:p>
            <a:r>
              <a:rPr lang="en-US" altLang="zh-CN"/>
              <a:t>www.islide.cc</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t>‹#›</a:t>
            </a:fld>
            <a:endParaRPr lang="zh-CN" altLang="en-US"/>
          </a:p>
        </p:txBody>
      </p:sp>
      <p:sp>
        <p:nvSpPr>
          <p:cNvPr id="6" name="标题 5"/>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8" name="内容占位符 7"/>
          <p:cNvSpPr>
            <a:spLocks noGrp="1"/>
          </p:cNvSpPr>
          <p:nvPr>
            <p:ph sz="quarter" idx="13"/>
          </p:nvPr>
        </p:nvSpPr>
        <p:spPr>
          <a:xfrm>
            <a:off x="669925" y="1130299"/>
            <a:ext cx="10850563" cy="5006975"/>
          </a:xfrm>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pic>
        <p:nvPicPr>
          <p:cNvPr id="7" name="图片 6">
            <a:extLst>
              <a:ext uri="{FF2B5EF4-FFF2-40B4-BE49-F238E27FC236}">
                <a16:creationId xmlns:a16="http://schemas.microsoft.com/office/drawing/2014/main" id="{D08C6E7C-7CEA-9364-1AA2-21964AE208D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402323" y="339065"/>
            <a:ext cx="2174882" cy="456069"/>
          </a:xfrm>
          <a:prstGeom prst="rect">
            <a:avLst/>
          </a:prstGeom>
        </p:spPr>
      </p:pic>
      <p:pic>
        <p:nvPicPr>
          <p:cNvPr id="10" name="图片 9">
            <a:extLst>
              <a:ext uri="{FF2B5EF4-FFF2-40B4-BE49-F238E27FC236}">
                <a16:creationId xmlns:a16="http://schemas.microsoft.com/office/drawing/2014/main" id="{C75E793B-4A08-AFB9-B756-F89F205B9919}"/>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10785481" y="151544"/>
            <a:ext cx="831112" cy="83111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86C348FA-8D99-44F3-9000-E6F5913B0D31}" type="datetime1">
              <a:rPr lang="zh-CN" altLang="en-US" smtClean="0">
                <a:solidFill>
                  <a:prstClr val="black">
                    <a:tint val="75000"/>
                  </a:prstClr>
                </a:solidFill>
              </a:rPr>
              <a:t>2024/5/28</a:t>
            </a:fld>
            <a:endParaRPr lang="zh-CN" altLang="en-US" dirty="0">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C41D98D7-950D-48CB-8A92-9A8D5A65DD70}" type="slidenum">
              <a:rPr lang="zh-CN" altLang="en-US">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360934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9C86C08A-A787-4020-B797-D8D31F524074}" type="datetime1">
              <a:rPr lang="zh-CN" altLang="en-US" smtClean="0">
                <a:solidFill>
                  <a:prstClr val="black">
                    <a:tint val="75000"/>
                  </a:prstClr>
                </a:solidFill>
              </a:rPr>
              <a:t>2024/5/28</a:t>
            </a:fld>
            <a:endParaRPr lang="zh-CN" altLang="en-US" dirty="0">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A0F59DB5-DDDB-4F95-A83A-20E2BA97AB8B}" type="slidenum">
              <a:rPr lang="zh-CN" altLang="en-US">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429979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A8225FA-2B71-4147-8995-B8344220AD86}" type="datetime1">
              <a:rPr lang="zh-CN" altLang="en-US" smtClean="0">
                <a:solidFill>
                  <a:prstClr val="black">
                    <a:tint val="75000"/>
                  </a:prstClr>
                </a:solidFill>
              </a:rPr>
              <a:t>2024/5/28</a:t>
            </a:fld>
            <a:endParaRPr lang="zh-CN" altLang="en-US" dirty="0">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BF068957-7DCE-428E-8543-A023E9B835CD}" type="slidenum">
              <a:rPr lang="zh-CN" altLang="en-US">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544343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377A247C-E0DA-425E-AD24-687D48AB3167}" type="datetime1">
              <a:rPr lang="zh-CN" altLang="en-US" smtClean="0">
                <a:solidFill>
                  <a:prstClr val="black">
                    <a:tint val="75000"/>
                  </a:prstClr>
                </a:solidFill>
              </a:rPr>
              <a:t>2024/5/28</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943B3FAE-F0FC-4210-B09D-61F1B7C5269C}" type="slidenum">
              <a:rPr lang="zh-CN" altLang="en-US">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904228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solidFill>
            <a:schemeClr val="tx2"/>
          </a:solidFill>
        </p:spPr>
        <p:txBody>
          <a:bodyPr anchor="b"/>
          <a:lstStyle>
            <a:lvl1pPr algn="l">
              <a:defRPr sz="2000" b="1" baseline="0">
                <a:solidFill>
                  <a:schemeClr val="bg1"/>
                </a:solidFill>
              </a:defRPr>
            </a:lvl1pPr>
          </a:lstStyle>
          <a:p>
            <a:r>
              <a:rPr lang="zh-CN" altLang="en-US" dirty="0"/>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EB06EB56-4E46-44FB-A4BF-AEABF6DC005A}" type="datetime1">
              <a:rPr lang="zh-CN" altLang="en-US" smtClean="0">
                <a:solidFill>
                  <a:prstClr val="black">
                    <a:tint val="75000"/>
                  </a:prstClr>
                </a:solidFill>
              </a:rPr>
              <a:t>2024/5/28</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EFF842B-7671-4ED4-8CFF-4B3AEE44C2FE}" type="slidenum">
              <a:rPr lang="zh-CN" altLang="en-US">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067828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90F2720F-6830-4B5D-A0B3-AB74AE20A715}" type="datetime1">
              <a:rPr lang="zh-CN" altLang="en-US" smtClean="0">
                <a:solidFill>
                  <a:prstClr val="black">
                    <a:tint val="75000"/>
                  </a:prstClr>
                </a:solidFill>
              </a:rPr>
              <a:t>2024/5/28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71B273-2D4D-46C8-819E-8B94A5B4F708}" type="slidenum">
              <a:rPr lang="zh-CN" altLang="en-US">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349530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D6F6901-2DCB-4E6C-BFBA-DA0C4D1FBEDA}" type="datetime1">
              <a:rPr lang="zh-CN" altLang="en-US" smtClean="0">
                <a:solidFill>
                  <a:prstClr val="black">
                    <a:tint val="75000"/>
                  </a:prstClr>
                </a:solidFill>
              </a:rPr>
              <a:t>2024/5/28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D6DD179D-CC8E-4FB2-8798-73314663DB59}" type="slidenum">
              <a:rPr lang="zh-CN" altLang="en-US">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198236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hartAndTx">
  <p:cSld name="标题，图表与文本">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图表占位符 2"/>
          <p:cNvSpPr>
            <a:spLocks noGrp="1"/>
          </p:cNvSpPr>
          <p:nvPr>
            <p:ph type="chart" sz="half" idx="1"/>
          </p:nvPr>
        </p:nvSpPr>
        <p:spPr>
          <a:xfrm>
            <a:off x="609600" y="1600201"/>
            <a:ext cx="5384800" cy="4525963"/>
          </a:xfrm>
        </p:spPr>
        <p:txBody>
          <a:bodyPr/>
          <a:lstStyle/>
          <a:p>
            <a:endParaRPr lang="zh-CN" altLang="en-US"/>
          </a:p>
        </p:txBody>
      </p:sp>
      <p:sp>
        <p:nvSpPr>
          <p:cNvPr id="4" name="文本占位符 3"/>
          <p:cNvSpPr>
            <a:spLocks noGrp="1"/>
          </p:cNvSpPr>
          <p:nvPr>
            <p:ph type="body" sz="half" idx="2"/>
          </p:nvPr>
        </p:nvSpPr>
        <p:spPr>
          <a:xfrm>
            <a:off x="6197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251575"/>
            <a:ext cx="2844800" cy="476250"/>
          </a:xfrm>
        </p:spPr>
        <p:txBody>
          <a:bodyPr/>
          <a:lstStyle>
            <a:lvl1pPr>
              <a:defRPr/>
            </a:lvl1pPr>
          </a:lstStyle>
          <a:p>
            <a:fld id="{CDDC285A-6FF8-4C9E-ADAE-5EC486E23625}" type="datetime1">
              <a:rPr lang="zh-CN" altLang="en-US" smtClean="0"/>
              <a:t>2024/5/28</a:t>
            </a:fld>
            <a:endParaRPr lang="es-ES" altLang="zh-CN"/>
          </a:p>
        </p:txBody>
      </p:sp>
      <p:sp>
        <p:nvSpPr>
          <p:cNvPr id="6" name="灯片编号占位符 5"/>
          <p:cNvSpPr>
            <a:spLocks noGrp="1"/>
          </p:cNvSpPr>
          <p:nvPr>
            <p:ph type="sldNum" sz="quarter" idx="11"/>
          </p:nvPr>
        </p:nvSpPr>
        <p:spPr>
          <a:xfrm>
            <a:off x="8737600" y="6248400"/>
            <a:ext cx="2844800" cy="476250"/>
          </a:xfrm>
        </p:spPr>
        <p:txBody>
          <a:bodyPr/>
          <a:lstStyle>
            <a:lvl1pPr>
              <a:defRPr/>
            </a:lvl1pPr>
          </a:lstStyle>
          <a:p>
            <a:fld id="{6CC7A2EB-464A-46A5-8DAB-9FB3C0895D86}" type="slidenum">
              <a:rPr lang="es-ES" altLang="zh-CN"/>
              <a:t>‹#›</a:t>
            </a:fld>
            <a:endParaRPr lang="es-ES" altLang="zh-CN"/>
          </a:p>
        </p:txBody>
      </p:sp>
      <p:sp>
        <p:nvSpPr>
          <p:cNvPr id="7" name="页脚占位符 6"/>
          <p:cNvSpPr>
            <a:spLocks noGrp="1"/>
          </p:cNvSpPr>
          <p:nvPr>
            <p:ph type="ftr" sz="quarter" idx="12"/>
          </p:nvPr>
        </p:nvSpPr>
        <p:spPr>
          <a:xfrm>
            <a:off x="4165600" y="6248400"/>
            <a:ext cx="3860800" cy="476250"/>
          </a:xfrm>
        </p:spPr>
        <p:txBody>
          <a:bodyPr/>
          <a:lstStyle>
            <a:lvl1pPr>
              <a:defRPr/>
            </a:lvl1pPr>
          </a:lstStyle>
          <a:p>
            <a:endParaRPr lang="en-US" altLang="zh-CN"/>
          </a:p>
        </p:txBody>
      </p:sp>
    </p:spTree>
    <p:extLst>
      <p:ext uri="{BB962C8B-B14F-4D97-AF65-F5344CB8AC3E}">
        <p14:creationId xmlns:p14="http://schemas.microsoft.com/office/powerpoint/2010/main" val="2351533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304800" y="152400"/>
            <a:ext cx="9144000" cy="762000"/>
          </a:xfrm>
        </p:spPr>
        <p:txBody>
          <a:bodyPr/>
          <a:lstStyle/>
          <a:p>
            <a:r>
              <a:rPr lang="zh-CN" altLang="en-US"/>
              <a:t>单击此处编辑母版标题样式</a:t>
            </a:r>
          </a:p>
        </p:txBody>
      </p:sp>
      <p:sp>
        <p:nvSpPr>
          <p:cNvPr id="3" name="文本占位符 2"/>
          <p:cNvSpPr>
            <a:spLocks noGrp="1"/>
          </p:cNvSpPr>
          <p:nvPr>
            <p:ph type="body" sz="half" idx="1"/>
          </p:nvPr>
        </p:nvSpPr>
        <p:spPr>
          <a:xfrm>
            <a:off x="914400" y="1524000"/>
            <a:ext cx="508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97600" y="1524000"/>
            <a:ext cx="5080000" cy="1981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97600" y="3657600"/>
            <a:ext cx="5080000" cy="1981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3"/>
          <p:cNvSpPr>
            <a:spLocks noGrp="1" noChangeArrowheads="1"/>
          </p:cNvSpPr>
          <p:nvPr>
            <p:ph type="dt" sz="half" idx="10"/>
          </p:nvPr>
        </p:nvSpPr>
        <p:spPr/>
        <p:txBody>
          <a:bodyPr/>
          <a:lstStyle>
            <a:lvl1pPr>
              <a:defRPr/>
            </a:lvl1pPr>
          </a:lstStyle>
          <a:p>
            <a:pPr>
              <a:defRPr/>
            </a:pPr>
            <a:fld id="{1C41DD11-D311-4910-8057-44DC786FBE3B}" type="datetime1">
              <a:rPr lang="zh-CN" altLang="en-US" smtClean="0"/>
              <a:t>2024/5/28</a:t>
            </a:fld>
            <a:endParaRPr lang="en-US" altLang="zh-CN"/>
          </a:p>
        </p:txBody>
      </p:sp>
      <p:sp>
        <p:nvSpPr>
          <p:cNvPr id="7" name="Rectangle 4"/>
          <p:cNvSpPr>
            <a:spLocks noGrp="1" noChangeArrowheads="1"/>
          </p:cNvSpPr>
          <p:nvPr>
            <p:ph type="ftr" sz="quarter" idx="11"/>
          </p:nvPr>
        </p:nvSpPr>
        <p:spPr/>
        <p:txBody>
          <a:bodyPr/>
          <a:lstStyle>
            <a:lvl1pPr>
              <a:defRPr/>
            </a:lvl1pPr>
          </a:lstStyle>
          <a:p>
            <a:pPr>
              <a:defRPr/>
            </a:pPr>
            <a:endParaRPr lang="en-US" altLang="zh-CN"/>
          </a:p>
        </p:txBody>
      </p:sp>
      <p:sp>
        <p:nvSpPr>
          <p:cNvPr id="8" name="Rectangle 5"/>
          <p:cNvSpPr>
            <a:spLocks noGrp="1" noChangeArrowheads="1"/>
          </p:cNvSpPr>
          <p:nvPr>
            <p:ph type="sldNum" sz="quarter" idx="12"/>
          </p:nvPr>
        </p:nvSpPr>
        <p:spPr/>
        <p:txBody>
          <a:bodyPr/>
          <a:lstStyle>
            <a:lvl1pPr>
              <a:defRPr/>
            </a:lvl1pPr>
          </a:lstStyle>
          <a:p>
            <a:pPr>
              <a:defRPr/>
            </a:pPr>
            <a:fld id="{9CFAD28B-E660-477D-BBC6-23A6CDBA866C}" type="slidenum">
              <a:rPr lang="en-US" altLang="zh-CN"/>
              <a:t>‹#›</a:t>
            </a:fld>
            <a:endParaRPr lang="en-US" altLang="zh-CN"/>
          </a:p>
        </p:txBody>
      </p:sp>
    </p:spTree>
    <p:extLst>
      <p:ext uri="{BB962C8B-B14F-4D97-AF65-F5344CB8AC3E}">
        <p14:creationId xmlns:p14="http://schemas.microsoft.com/office/powerpoint/2010/main" val="275133908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dirty="0"/>
              <a:t>Click to edit Master title style</a:t>
            </a:r>
            <a:endParaRPr lang="en-US" dirty="0"/>
          </a:p>
        </p:txBody>
      </p:sp>
      <p:sp>
        <p:nvSpPr>
          <p:cNvPr id="3" name="Date Placeholder 2"/>
          <p:cNvSpPr>
            <a:spLocks noGrp="1"/>
          </p:cNvSpPr>
          <p:nvPr>
            <p:ph type="dt" sz="half" idx="10"/>
          </p:nvPr>
        </p:nvSpPr>
        <p:spPr/>
        <p:txBody>
          <a:bodyPr/>
          <a:lstStyle/>
          <a:p>
            <a:fld id="{6489D9C7-5DC6-4263-87FF-7C99F6FB63C3}" type="datetime1">
              <a:rPr lang="zh-CN" altLang="en-US" smtClean="0"/>
              <a:t>2024/5/28</a:t>
            </a:fld>
            <a:endParaRPr lang="zh-CN" altLang="en-US"/>
          </a:p>
        </p:txBody>
      </p:sp>
      <p:sp>
        <p:nvSpPr>
          <p:cNvPr id="4" name="Footer Placeholder 3"/>
          <p:cNvSpPr>
            <a:spLocks noGrp="1"/>
          </p:cNvSpPr>
          <p:nvPr>
            <p:ph type="ftr" sz="quarter" idx="11"/>
          </p:nvPr>
        </p:nvSpPr>
        <p:spPr/>
        <p:txBody>
          <a:bodyPr/>
          <a:lstStyle/>
          <a:p>
            <a:r>
              <a:rPr lang="en-US" altLang="zh-CN"/>
              <a:t>www.islide.cc</a:t>
            </a:r>
            <a:endParaRPr lang="zh-CN" altLang="en-US" dirty="0"/>
          </a:p>
        </p:txBody>
      </p:sp>
      <p:sp>
        <p:nvSpPr>
          <p:cNvPr id="5" name="Slide Number Placeholder 4"/>
          <p:cNvSpPr>
            <a:spLocks noGrp="1"/>
          </p:cNvSpPr>
          <p:nvPr>
            <p:ph type="sldNum" sz="quarter" idx="12"/>
          </p:nvPr>
        </p:nvSpPr>
        <p:spPr/>
        <p:txBody>
          <a:bodyPr/>
          <a:lstStyle/>
          <a:p>
            <a:fld id="{5DD3DB80-B894-403A-B48E-6FDC1A72010E}" type="slidenum">
              <a:rPr lang="zh-CN" altLang="en-US" smtClean="0"/>
              <a:t>‹#›</a:t>
            </a:fld>
            <a:endParaRPr lang="zh-CN" altLang="en-US"/>
          </a:p>
        </p:txBody>
      </p:sp>
      <p:pic>
        <p:nvPicPr>
          <p:cNvPr id="11" name="图片 10">
            <a:extLst>
              <a:ext uri="{FF2B5EF4-FFF2-40B4-BE49-F238E27FC236}">
                <a16:creationId xmlns:a16="http://schemas.microsoft.com/office/drawing/2014/main" id="{2B97CDFE-A739-8AAD-1450-CE290FE9527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402323" y="339065"/>
            <a:ext cx="2174882" cy="456069"/>
          </a:xfrm>
          <a:prstGeom prst="rect">
            <a:avLst/>
          </a:prstGeom>
        </p:spPr>
      </p:pic>
      <p:pic>
        <p:nvPicPr>
          <p:cNvPr id="12" name="图片 11">
            <a:extLst>
              <a:ext uri="{FF2B5EF4-FFF2-40B4-BE49-F238E27FC236}">
                <a16:creationId xmlns:a16="http://schemas.microsoft.com/office/drawing/2014/main" id="{C60B6C3F-38AD-3C15-268C-1C188A0F095D}"/>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10785481" y="151544"/>
            <a:ext cx="831112" cy="83111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userDrawn="1">
  <p:cSld name="1_仅标题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dirty="0"/>
              <a:t>Click to edit Master title style</a:t>
            </a:r>
            <a:endParaRPr lang="en-US" dirty="0"/>
          </a:p>
        </p:txBody>
      </p:sp>
      <p:sp>
        <p:nvSpPr>
          <p:cNvPr id="3" name="Date Placeholder 2"/>
          <p:cNvSpPr>
            <a:spLocks noGrp="1"/>
          </p:cNvSpPr>
          <p:nvPr>
            <p:ph type="dt" sz="half" idx="10"/>
          </p:nvPr>
        </p:nvSpPr>
        <p:spPr/>
        <p:txBody>
          <a:bodyPr/>
          <a:lstStyle/>
          <a:p>
            <a:fld id="{6489D9C7-5DC6-4263-87FF-7C99F6FB63C3}" type="datetime1">
              <a:rPr lang="zh-CN" altLang="en-US" smtClean="0"/>
              <a:t>2024/5/28</a:t>
            </a:fld>
            <a:endParaRPr lang="zh-CN" altLang="en-US"/>
          </a:p>
        </p:txBody>
      </p:sp>
      <p:sp>
        <p:nvSpPr>
          <p:cNvPr id="4" name="Footer Placeholder 3"/>
          <p:cNvSpPr>
            <a:spLocks noGrp="1"/>
          </p:cNvSpPr>
          <p:nvPr>
            <p:ph type="ftr" sz="quarter" idx="11"/>
          </p:nvPr>
        </p:nvSpPr>
        <p:spPr/>
        <p:txBody>
          <a:bodyPr/>
          <a:lstStyle/>
          <a:p>
            <a:r>
              <a:rPr lang="en-US" altLang="zh-CN"/>
              <a:t>www.islide.cc</a:t>
            </a:r>
            <a:endParaRPr lang="zh-CN" altLang="en-US" dirty="0"/>
          </a:p>
        </p:txBody>
      </p:sp>
      <p:sp>
        <p:nvSpPr>
          <p:cNvPr id="5" name="Slide Number Placeholder 4"/>
          <p:cNvSpPr>
            <a:spLocks noGrp="1"/>
          </p:cNvSpPr>
          <p:nvPr>
            <p:ph type="sldNum" sz="quarter" idx="12"/>
          </p:nvPr>
        </p:nvSpPr>
        <p:spPr/>
        <p:txBody>
          <a:bodyPr/>
          <a:lstStyle/>
          <a:p>
            <a:fld id="{5DD3DB80-B894-403A-B48E-6FDC1A72010E}" type="slidenum">
              <a:rPr lang="zh-CN" altLang="en-US" smtClean="0"/>
              <a:t>‹#›</a:t>
            </a:fld>
            <a:endParaRPr lang="zh-CN" altLang="en-US"/>
          </a:p>
        </p:txBody>
      </p:sp>
      <p:sp>
        <p:nvSpPr>
          <p:cNvPr id="7" name="图片占位符 6"/>
          <p:cNvSpPr>
            <a:spLocks noGrp="1"/>
          </p:cNvSpPr>
          <p:nvPr>
            <p:ph type="pic" idx="13"/>
          </p:nvPr>
        </p:nvSpPr>
        <p:spPr>
          <a:xfrm>
            <a:off x="8362950" y="1809750"/>
            <a:ext cx="2857500" cy="2438400"/>
          </a:xfrm>
          <a:noFill/>
          <a:extLst>
            <a:ext uri="{909E8E84-426E-40DD-AFC4-6F175D3DCCD1}">
              <a14:hiddenFill xmlns:a14="http://schemas.microsoft.com/office/drawing/2010/main">
                <a:solidFill>
                  <a:srgbClr val="FFFFFF"/>
                </a:solidFill>
              </a14:hiddenFill>
            </a:ext>
          </a:extLst>
        </p:spPr>
        <p:txBody>
          <a:bodyPr/>
          <a:lstStyle/>
          <a:p>
            <a:endParaRPr lang="zh-CN" altLang="en-US"/>
          </a:p>
        </p:txBody>
      </p:sp>
      <p:pic>
        <p:nvPicPr>
          <p:cNvPr id="12" name="图片 11">
            <a:extLst>
              <a:ext uri="{FF2B5EF4-FFF2-40B4-BE49-F238E27FC236}">
                <a16:creationId xmlns:a16="http://schemas.microsoft.com/office/drawing/2014/main" id="{9953EFC6-E88E-3EF6-F8E8-5706685AF73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402323" y="339065"/>
            <a:ext cx="2174882" cy="456069"/>
          </a:xfrm>
          <a:prstGeom prst="rect">
            <a:avLst/>
          </a:prstGeom>
        </p:spPr>
      </p:pic>
      <p:pic>
        <p:nvPicPr>
          <p:cNvPr id="13" name="图片 12">
            <a:extLst>
              <a:ext uri="{FF2B5EF4-FFF2-40B4-BE49-F238E27FC236}">
                <a16:creationId xmlns:a16="http://schemas.microsoft.com/office/drawing/2014/main" id="{24605E95-866D-081D-D3F2-2A44CA185A76}"/>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10785481" y="151544"/>
            <a:ext cx="831112" cy="83111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3" name="Oval 511"/>
          <p:cNvSpPr>
            <a:spLocks noChangeArrowheads="1"/>
          </p:cNvSpPr>
          <p:nvPr userDrawn="1"/>
        </p:nvSpPr>
        <p:spPr bwMode="auto">
          <a:xfrm>
            <a:off x="9403004" y="5412016"/>
            <a:ext cx="1772996" cy="1798409"/>
          </a:xfrm>
          <a:prstGeom prst="ellipse">
            <a:avLst/>
          </a:prstGeom>
          <a:gradFill>
            <a:gsLst>
              <a:gs pos="8000">
                <a:schemeClr val="accent4">
                  <a:lumMod val="60000"/>
                  <a:lumOff val="40000"/>
                  <a:alpha val="30000"/>
                </a:schemeClr>
              </a:gs>
              <a:gs pos="85000">
                <a:schemeClr val="accent4">
                  <a:alpha val="30000"/>
                </a:schemeClr>
              </a:gs>
            </a:gsLst>
            <a:lin ang="0" scaled="0"/>
          </a:gradFill>
          <a:ln>
            <a:noFill/>
          </a:ln>
        </p:spPr>
        <p:txBody>
          <a:bodyPr vert="horz" wrap="square" lIns="91440" tIns="45720" rIns="91440" bIns="45720" numCol="1" anchor="t" anchorCtr="0" compatLnSpc="1"/>
          <a:lstStyle/>
          <a:p>
            <a:endParaRPr lang="zh-CN" altLang="en-US"/>
          </a:p>
        </p:txBody>
      </p:sp>
      <p:grpSp>
        <p:nvGrpSpPr>
          <p:cNvPr id="7" name="组合 6"/>
          <p:cNvGrpSpPr/>
          <p:nvPr userDrawn="1"/>
        </p:nvGrpSpPr>
        <p:grpSpPr>
          <a:xfrm rot="959293">
            <a:off x="13061" y="3476994"/>
            <a:ext cx="1514633" cy="3119475"/>
            <a:chOff x="682625" y="1041062"/>
            <a:chExt cx="1616075" cy="3328401"/>
          </a:xfrm>
        </p:grpSpPr>
        <p:sp>
          <p:nvSpPr>
            <p:cNvPr id="8" name="Freeform 513"/>
            <p:cNvSpPr/>
            <p:nvPr userDrawn="1"/>
          </p:nvSpPr>
          <p:spPr bwMode="auto">
            <a:xfrm rot="576007">
              <a:off x="682625" y="1140849"/>
              <a:ext cx="1616075" cy="3228614"/>
            </a:xfrm>
            <a:custGeom>
              <a:avLst/>
              <a:gdLst>
                <a:gd name="T0" fmla="*/ 914 w 914"/>
                <a:gd name="T1" fmla="*/ 1826 h 1826"/>
                <a:gd name="T2" fmla="*/ 0 w 914"/>
                <a:gd name="T3" fmla="*/ 913 h 1826"/>
                <a:gd name="T4" fmla="*/ 914 w 914"/>
                <a:gd name="T5" fmla="*/ 0 h 1826"/>
                <a:gd name="T6" fmla="*/ 914 w 914"/>
                <a:gd name="T7" fmla="*/ 1826 h 1826"/>
              </a:gdLst>
              <a:ahLst/>
              <a:cxnLst>
                <a:cxn ang="0">
                  <a:pos x="T0" y="T1"/>
                </a:cxn>
                <a:cxn ang="0">
                  <a:pos x="T2" y="T3"/>
                </a:cxn>
                <a:cxn ang="0">
                  <a:pos x="T4" y="T5"/>
                </a:cxn>
                <a:cxn ang="0">
                  <a:pos x="T6" y="T7"/>
                </a:cxn>
              </a:cxnLst>
              <a:rect l="0" t="0" r="r" b="b"/>
              <a:pathLst>
                <a:path w="914" h="1826">
                  <a:moveTo>
                    <a:pt x="914" y="1826"/>
                  </a:moveTo>
                  <a:lnTo>
                    <a:pt x="0" y="913"/>
                  </a:lnTo>
                  <a:lnTo>
                    <a:pt x="914" y="0"/>
                  </a:lnTo>
                  <a:lnTo>
                    <a:pt x="914" y="1826"/>
                  </a:lnTo>
                  <a:close/>
                </a:path>
              </a:pathLst>
            </a:custGeom>
            <a:gradFill>
              <a:gsLst>
                <a:gs pos="6000">
                  <a:schemeClr val="accent2"/>
                </a:gs>
                <a:gs pos="100000">
                  <a:schemeClr val="accent1"/>
                </a:gs>
              </a:gsLst>
              <a:lin ang="0" scaled="0"/>
            </a:gradFill>
            <a:ln>
              <a:noFill/>
            </a:ln>
          </p:spPr>
          <p:txBody>
            <a:bodyPr vert="horz" wrap="square" lIns="91440" tIns="45720" rIns="91440" bIns="45720" numCol="1" anchor="t" anchorCtr="0" compatLnSpc="1"/>
            <a:lstStyle/>
            <a:p>
              <a:endParaRPr lang="zh-CN" altLang="en-US"/>
            </a:p>
          </p:txBody>
        </p:sp>
        <p:sp>
          <p:nvSpPr>
            <p:cNvPr id="9" name="Freeform 514"/>
            <p:cNvSpPr/>
            <p:nvPr userDrawn="1"/>
          </p:nvSpPr>
          <p:spPr bwMode="auto">
            <a:xfrm rot="900000">
              <a:off x="1159555" y="1041062"/>
              <a:ext cx="874939" cy="977719"/>
            </a:xfrm>
            <a:custGeom>
              <a:avLst/>
              <a:gdLst>
                <a:gd name="T0" fmla="*/ 38 w 332"/>
                <a:gd name="T1" fmla="*/ 371 h 371"/>
                <a:gd name="T2" fmla="*/ 0 w 332"/>
                <a:gd name="T3" fmla="*/ 39 h 371"/>
                <a:gd name="T4" fmla="*/ 332 w 332"/>
                <a:gd name="T5" fmla="*/ 0 h 371"/>
                <a:gd name="T6" fmla="*/ 38 w 332"/>
                <a:gd name="T7" fmla="*/ 371 h 371"/>
              </a:gdLst>
              <a:ahLst/>
              <a:cxnLst>
                <a:cxn ang="0">
                  <a:pos x="T0" y="T1"/>
                </a:cxn>
                <a:cxn ang="0">
                  <a:pos x="T2" y="T3"/>
                </a:cxn>
                <a:cxn ang="0">
                  <a:pos x="T4" y="T5"/>
                </a:cxn>
                <a:cxn ang="0">
                  <a:pos x="T6" y="T7"/>
                </a:cxn>
              </a:cxnLst>
              <a:rect l="0" t="0" r="r" b="b"/>
              <a:pathLst>
                <a:path w="332" h="371">
                  <a:moveTo>
                    <a:pt x="38" y="371"/>
                  </a:moveTo>
                  <a:lnTo>
                    <a:pt x="0" y="39"/>
                  </a:lnTo>
                  <a:lnTo>
                    <a:pt x="332" y="0"/>
                  </a:lnTo>
                  <a:lnTo>
                    <a:pt x="38" y="371"/>
                  </a:lnTo>
                  <a:close/>
                </a:path>
              </a:pathLst>
            </a:custGeom>
            <a:gradFill>
              <a:gsLst>
                <a:gs pos="8000">
                  <a:schemeClr val="accent2"/>
                </a:gs>
                <a:gs pos="85000">
                  <a:schemeClr val="accent1"/>
                </a:gs>
              </a:gsLst>
              <a:lin ang="0" scaled="0"/>
            </a:gradFill>
            <a:ln>
              <a:noFill/>
            </a:ln>
          </p:spPr>
          <p:txBody>
            <a:bodyPr vert="horz" wrap="square" lIns="91440" tIns="45720" rIns="91440" bIns="45720" numCol="1" anchor="t" anchorCtr="0" compatLnSpc="1"/>
            <a:lstStyle/>
            <a:p>
              <a:endParaRPr lang="zh-CN" altLang="en-US"/>
            </a:p>
          </p:txBody>
        </p:sp>
      </p:grpSp>
      <p:pic>
        <p:nvPicPr>
          <p:cNvPr id="11" name="图片 10">
            <a:extLst>
              <a:ext uri="{FF2B5EF4-FFF2-40B4-BE49-F238E27FC236}">
                <a16:creationId xmlns:a16="http://schemas.microsoft.com/office/drawing/2014/main" id="{2AF6B813-7810-42EF-9103-35ABDD91279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4769" y="477840"/>
            <a:ext cx="2174882" cy="456069"/>
          </a:xfrm>
          <a:prstGeom prst="rect">
            <a:avLst/>
          </a:prstGeom>
        </p:spPr>
      </p:pic>
      <p:pic>
        <p:nvPicPr>
          <p:cNvPr id="2" name="图片 1">
            <a:extLst>
              <a:ext uri="{FF2B5EF4-FFF2-40B4-BE49-F238E27FC236}">
                <a16:creationId xmlns:a16="http://schemas.microsoft.com/office/drawing/2014/main" id="{E0A2C19B-6EF7-7EB6-71EF-6B650F02F568}"/>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3401772" y="290318"/>
            <a:ext cx="831112" cy="831112"/>
          </a:xfrm>
          <a:prstGeom prst="rect">
            <a:avLst/>
          </a:prstGeom>
        </p:spPr>
      </p:pic>
      <p:pic>
        <p:nvPicPr>
          <p:cNvPr id="4" name="图片 3">
            <a:extLst>
              <a:ext uri="{FF2B5EF4-FFF2-40B4-BE49-F238E27FC236}">
                <a16:creationId xmlns:a16="http://schemas.microsoft.com/office/drawing/2014/main" id="{D3921D5B-9655-AB58-34ED-C863665F1EEE}"/>
              </a:ext>
            </a:extLst>
          </p:cNvPr>
          <p:cNvPicPr/>
          <p:nvPr userDrawn="1"/>
        </p:nvPicPr>
        <p:blipFill>
          <a:blip r:embed="rId4"/>
          <a:stretch>
            <a:fillRect/>
          </a:stretch>
        </p:blipFill>
        <p:spPr>
          <a:xfrm>
            <a:off x="4362907" y="477840"/>
            <a:ext cx="2746124" cy="599221"/>
          </a:xfrm>
          <a:prstGeom prst="rect">
            <a:avLst/>
          </a:prstGeom>
          <a:noFill/>
          <a:ln w="9525">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334" name="Freeform 509"/>
          <p:cNvSpPr/>
          <p:nvPr userDrawn="1"/>
        </p:nvSpPr>
        <p:spPr bwMode="auto">
          <a:xfrm flipH="1">
            <a:off x="708025" y="-85725"/>
            <a:ext cx="11485563" cy="6203719"/>
          </a:xfrm>
          <a:custGeom>
            <a:avLst/>
            <a:gdLst>
              <a:gd name="T0" fmla="*/ 0 w 7235"/>
              <a:gd name="T1" fmla="*/ 0 h 3862"/>
              <a:gd name="T2" fmla="*/ 0 w 7235"/>
              <a:gd name="T3" fmla="*/ 2873 h 3862"/>
              <a:gd name="T4" fmla="*/ 2804 w 7235"/>
              <a:gd name="T5" fmla="*/ 3862 h 3862"/>
              <a:gd name="T6" fmla="*/ 7235 w 7235"/>
              <a:gd name="T7" fmla="*/ 0 h 3862"/>
              <a:gd name="T8" fmla="*/ 0 w 7235"/>
              <a:gd name="T9" fmla="*/ 0 h 3862"/>
            </a:gdLst>
            <a:ahLst/>
            <a:cxnLst>
              <a:cxn ang="0">
                <a:pos x="T0" y="T1"/>
              </a:cxn>
              <a:cxn ang="0">
                <a:pos x="T2" y="T3"/>
              </a:cxn>
              <a:cxn ang="0">
                <a:pos x="T4" y="T5"/>
              </a:cxn>
              <a:cxn ang="0">
                <a:pos x="T6" y="T7"/>
              </a:cxn>
              <a:cxn ang="0">
                <a:pos x="T8" y="T9"/>
              </a:cxn>
            </a:cxnLst>
            <a:rect l="0" t="0" r="r" b="b"/>
            <a:pathLst>
              <a:path w="7235" h="3862">
                <a:moveTo>
                  <a:pt x="0" y="0"/>
                </a:moveTo>
                <a:cubicBezTo>
                  <a:pt x="0" y="2873"/>
                  <a:pt x="0" y="2873"/>
                  <a:pt x="0" y="2873"/>
                </a:cubicBezTo>
                <a:cubicBezTo>
                  <a:pt x="767" y="3492"/>
                  <a:pt x="1742" y="3862"/>
                  <a:pt x="2804" y="3862"/>
                </a:cubicBezTo>
                <a:cubicBezTo>
                  <a:pt x="5067" y="3862"/>
                  <a:pt x="6938" y="2181"/>
                  <a:pt x="7235" y="0"/>
                </a:cubicBezTo>
                <a:lnTo>
                  <a:pt x="0" y="0"/>
                </a:lnTo>
                <a:close/>
              </a:path>
            </a:pathLst>
          </a:custGeom>
          <a:solidFill>
            <a:schemeClr val="accent5">
              <a:lumMod val="20000"/>
              <a:lumOff val="80000"/>
              <a:alpha val="70000"/>
            </a:schemeClr>
          </a:solidFill>
          <a:ln>
            <a:noFill/>
          </a:ln>
        </p:spPr>
        <p:txBody>
          <a:bodyPr vert="horz" wrap="square" lIns="91440" tIns="45720" rIns="91440" bIns="45720" numCol="1" anchor="t" anchorCtr="0" compatLnSpc="1"/>
          <a:lstStyle/>
          <a:p>
            <a:endParaRPr lang="zh-CN" altLang="en-US" dirty="0"/>
          </a:p>
        </p:txBody>
      </p:sp>
      <p:sp>
        <p:nvSpPr>
          <p:cNvPr id="335" name="Freeform 510"/>
          <p:cNvSpPr/>
          <p:nvPr userDrawn="1"/>
        </p:nvSpPr>
        <p:spPr bwMode="auto">
          <a:xfrm flipH="1">
            <a:off x="6858000" y="6121440"/>
            <a:ext cx="1652588" cy="746312"/>
          </a:xfrm>
          <a:custGeom>
            <a:avLst/>
            <a:gdLst>
              <a:gd name="T0" fmla="*/ 0 w 1041"/>
              <a:gd name="T1" fmla="*/ 465 h 465"/>
              <a:gd name="T2" fmla="*/ 1041 w 1041"/>
              <a:gd name="T3" fmla="*/ 465 h 465"/>
              <a:gd name="T4" fmla="*/ 520 w 1041"/>
              <a:gd name="T5" fmla="*/ 0 h 465"/>
              <a:gd name="T6" fmla="*/ 0 w 1041"/>
              <a:gd name="T7" fmla="*/ 465 h 465"/>
            </a:gdLst>
            <a:ahLst/>
            <a:cxnLst>
              <a:cxn ang="0">
                <a:pos x="T0" y="T1"/>
              </a:cxn>
              <a:cxn ang="0">
                <a:pos x="T2" y="T3"/>
              </a:cxn>
              <a:cxn ang="0">
                <a:pos x="T4" y="T5"/>
              </a:cxn>
              <a:cxn ang="0">
                <a:pos x="T6" y="T7"/>
              </a:cxn>
            </a:cxnLst>
            <a:rect l="0" t="0" r="r" b="b"/>
            <a:pathLst>
              <a:path w="1041" h="465">
                <a:moveTo>
                  <a:pt x="0" y="465"/>
                </a:moveTo>
                <a:cubicBezTo>
                  <a:pt x="1041" y="465"/>
                  <a:pt x="1041" y="465"/>
                  <a:pt x="1041" y="465"/>
                </a:cubicBezTo>
                <a:cubicBezTo>
                  <a:pt x="1011" y="203"/>
                  <a:pt x="790" y="0"/>
                  <a:pt x="520" y="0"/>
                </a:cubicBezTo>
                <a:cubicBezTo>
                  <a:pt x="251" y="0"/>
                  <a:pt x="30" y="203"/>
                  <a:pt x="0" y="465"/>
                </a:cubicBezTo>
                <a:close/>
              </a:path>
            </a:pathLst>
          </a:custGeom>
          <a:gradFill>
            <a:gsLst>
              <a:gs pos="8000">
                <a:schemeClr val="accent5"/>
              </a:gs>
              <a:gs pos="85000">
                <a:schemeClr val="accent3"/>
              </a:gs>
            </a:gsLst>
            <a:lin ang="0" scaled="0"/>
          </a:gradFill>
          <a:ln>
            <a:noFill/>
          </a:ln>
        </p:spPr>
        <p:txBody>
          <a:bodyPr vert="horz" wrap="square" lIns="91440" tIns="45720" rIns="91440" bIns="45720" numCol="1" anchor="t" anchorCtr="0" compatLnSpc="1"/>
          <a:lstStyle/>
          <a:p>
            <a:endParaRPr lang="zh-CN" altLang="en-US"/>
          </a:p>
        </p:txBody>
      </p:sp>
      <p:pic>
        <p:nvPicPr>
          <p:cNvPr id="3" name="图片 2">
            <a:extLst>
              <a:ext uri="{FF2B5EF4-FFF2-40B4-BE49-F238E27FC236}">
                <a16:creationId xmlns:a16="http://schemas.microsoft.com/office/drawing/2014/main" id="{92AE7AD8-9452-4FCE-A4BD-4085BC11D4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210611" cy="6210611"/>
          </a:xfrm>
          <a:prstGeom prst="rect">
            <a:avLst/>
          </a:prstGeom>
        </p:spPr>
      </p:pic>
      <p:sp>
        <p:nvSpPr>
          <p:cNvPr id="336" name="Oval 511"/>
          <p:cNvSpPr>
            <a:spLocks noChangeArrowheads="1"/>
          </p:cNvSpPr>
          <p:nvPr userDrawn="1"/>
        </p:nvSpPr>
        <p:spPr bwMode="auto">
          <a:xfrm flipH="1">
            <a:off x="1435100" y="2804626"/>
            <a:ext cx="2973388" cy="3007766"/>
          </a:xfrm>
          <a:prstGeom prst="ellipse">
            <a:avLst/>
          </a:prstGeom>
          <a:gradFill>
            <a:gsLst>
              <a:gs pos="8000">
                <a:schemeClr val="accent4">
                  <a:lumMod val="60000"/>
                  <a:lumOff val="40000"/>
                  <a:alpha val="30000"/>
                </a:schemeClr>
              </a:gs>
              <a:gs pos="85000">
                <a:schemeClr val="accent4">
                  <a:alpha val="30000"/>
                </a:schemeClr>
              </a:gs>
            </a:gsLst>
            <a:lin ang="0" scaled="0"/>
          </a:gradFill>
          <a:ln>
            <a:noFill/>
          </a:ln>
        </p:spPr>
        <p:txBody>
          <a:bodyPr vert="horz" wrap="square" lIns="91440" tIns="45720" rIns="91440" bIns="45720" numCol="1" anchor="t" anchorCtr="0" compatLnSpc="1"/>
          <a:lstStyle/>
          <a:p>
            <a:endParaRPr lang="zh-CN" altLang="en-US"/>
          </a:p>
        </p:txBody>
      </p:sp>
      <p:sp>
        <p:nvSpPr>
          <p:cNvPr id="338" name="Freeform 513"/>
          <p:cNvSpPr/>
          <p:nvPr userDrawn="1"/>
        </p:nvSpPr>
        <p:spPr bwMode="auto">
          <a:xfrm flipH="1">
            <a:off x="1133476" y="3158481"/>
            <a:ext cx="1450975" cy="2936995"/>
          </a:xfrm>
          <a:custGeom>
            <a:avLst/>
            <a:gdLst>
              <a:gd name="T0" fmla="*/ 914 w 914"/>
              <a:gd name="T1" fmla="*/ 1826 h 1826"/>
              <a:gd name="T2" fmla="*/ 0 w 914"/>
              <a:gd name="T3" fmla="*/ 913 h 1826"/>
              <a:gd name="T4" fmla="*/ 914 w 914"/>
              <a:gd name="T5" fmla="*/ 0 h 1826"/>
              <a:gd name="T6" fmla="*/ 914 w 914"/>
              <a:gd name="T7" fmla="*/ 1826 h 1826"/>
            </a:gdLst>
            <a:ahLst/>
            <a:cxnLst>
              <a:cxn ang="0">
                <a:pos x="T0" y="T1"/>
              </a:cxn>
              <a:cxn ang="0">
                <a:pos x="T2" y="T3"/>
              </a:cxn>
              <a:cxn ang="0">
                <a:pos x="T4" y="T5"/>
              </a:cxn>
              <a:cxn ang="0">
                <a:pos x="T6" y="T7"/>
              </a:cxn>
            </a:cxnLst>
            <a:rect l="0" t="0" r="r" b="b"/>
            <a:pathLst>
              <a:path w="914" h="1826">
                <a:moveTo>
                  <a:pt x="914" y="1826"/>
                </a:moveTo>
                <a:lnTo>
                  <a:pt x="0" y="913"/>
                </a:lnTo>
                <a:lnTo>
                  <a:pt x="914" y="0"/>
                </a:lnTo>
                <a:lnTo>
                  <a:pt x="914" y="1826"/>
                </a:lnTo>
                <a:close/>
              </a:path>
            </a:pathLst>
          </a:custGeom>
          <a:gradFill>
            <a:gsLst>
              <a:gs pos="6000">
                <a:schemeClr val="accent2"/>
              </a:gs>
              <a:gs pos="100000">
                <a:schemeClr val="accent1"/>
              </a:gs>
            </a:gsLst>
            <a:lin ang="0" scaled="0"/>
          </a:gradFill>
          <a:ln>
            <a:noFill/>
          </a:ln>
        </p:spPr>
        <p:txBody>
          <a:bodyPr vert="horz" wrap="square" lIns="91440" tIns="45720" rIns="91440" bIns="45720" numCol="1" anchor="t" anchorCtr="0" compatLnSpc="1"/>
          <a:lstStyle/>
          <a:p>
            <a:endParaRPr lang="zh-CN" altLang="en-US"/>
          </a:p>
        </p:txBody>
      </p:sp>
      <p:sp>
        <p:nvSpPr>
          <p:cNvPr id="339" name="Freeform 514"/>
          <p:cNvSpPr/>
          <p:nvPr userDrawn="1"/>
        </p:nvSpPr>
        <p:spPr bwMode="auto">
          <a:xfrm flipH="1">
            <a:off x="11372851" y="1229972"/>
            <a:ext cx="527050" cy="596728"/>
          </a:xfrm>
          <a:custGeom>
            <a:avLst/>
            <a:gdLst>
              <a:gd name="T0" fmla="*/ 38 w 332"/>
              <a:gd name="T1" fmla="*/ 371 h 371"/>
              <a:gd name="T2" fmla="*/ 0 w 332"/>
              <a:gd name="T3" fmla="*/ 39 h 371"/>
              <a:gd name="T4" fmla="*/ 332 w 332"/>
              <a:gd name="T5" fmla="*/ 0 h 371"/>
              <a:gd name="T6" fmla="*/ 38 w 332"/>
              <a:gd name="T7" fmla="*/ 371 h 371"/>
            </a:gdLst>
            <a:ahLst/>
            <a:cxnLst>
              <a:cxn ang="0">
                <a:pos x="T0" y="T1"/>
              </a:cxn>
              <a:cxn ang="0">
                <a:pos x="T2" y="T3"/>
              </a:cxn>
              <a:cxn ang="0">
                <a:pos x="T4" y="T5"/>
              </a:cxn>
              <a:cxn ang="0">
                <a:pos x="T6" y="T7"/>
              </a:cxn>
            </a:cxnLst>
            <a:rect l="0" t="0" r="r" b="b"/>
            <a:pathLst>
              <a:path w="332" h="371">
                <a:moveTo>
                  <a:pt x="38" y="371"/>
                </a:moveTo>
                <a:lnTo>
                  <a:pt x="0" y="39"/>
                </a:lnTo>
                <a:lnTo>
                  <a:pt x="332" y="0"/>
                </a:lnTo>
                <a:lnTo>
                  <a:pt x="38" y="371"/>
                </a:lnTo>
                <a:close/>
              </a:path>
            </a:pathLst>
          </a:custGeom>
          <a:gradFill>
            <a:gsLst>
              <a:gs pos="8000">
                <a:schemeClr val="accent2"/>
              </a:gs>
              <a:gs pos="85000">
                <a:schemeClr val="accent1"/>
              </a:gs>
            </a:gsLst>
            <a:lin ang="0" scaled="0"/>
          </a:gradFill>
          <a:ln>
            <a:noFill/>
          </a:ln>
        </p:spPr>
        <p:txBody>
          <a:bodyPr vert="horz" wrap="square" lIns="91440" tIns="45720" rIns="91440" bIns="45720" numCol="1" anchor="t" anchorCtr="0" compatLnSpc="1"/>
          <a:lstStyle/>
          <a:p>
            <a:endParaRPr lang="zh-CN" altLang="en-US"/>
          </a:p>
        </p:txBody>
      </p:sp>
      <p:sp>
        <p:nvSpPr>
          <p:cNvPr id="340" name="Freeform 515"/>
          <p:cNvSpPr/>
          <p:nvPr userDrawn="1"/>
        </p:nvSpPr>
        <p:spPr bwMode="auto">
          <a:xfrm flipH="1">
            <a:off x="1979613" y="-85725"/>
            <a:ext cx="4738688" cy="2914477"/>
          </a:xfrm>
          <a:custGeom>
            <a:avLst/>
            <a:gdLst>
              <a:gd name="T0" fmla="*/ 0 w 2985"/>
              <a:gd name="T1" fmla="*/ 323 h 1815"/>
              <a:gd name="T2" fmla="*/ 1492 w 2985"/>
              <a:gd name="T3" fmla="*/ 1815 h 1815"/>
              <a:gd name="T4" fmla="*/ 2985 w 2985"/>
              <a:gd name="T5" fmla="*/ 323 h 1815"/>
              <a:gd name="T6" fmla="*/ 2950 w 2985"/>
              <a:gd name="T7" fmla="*/ 0 h 1815"/>
              <a:gd name="T8" fmla="*/ 35 w 2985"/>
              <a:gd name="T9" fmla="*/ 0 h 1815"/>
              <a:gd name="T10" fmla="*/ 0 w 2985"/>
              <a:gd name="T11" fmla="*/ 323 h 1815"/>
            </a:gdLst>
            <a:ahLst/>
            <a:cxnLst>
              <a:cxn ang="0">
                <a:pos x="T0" y="T1"/>
              </a:cxn>
              <a:cxn ang="0">
                <a:pos x="T2" y="T3"/>
              </a:cxn>
              <a:cxn ang="0">
                <a:pos x="T4" y="T5"/>
              </a:cxn>
              <a:cxn ang="0">
                <a:pos x="T6" y="T7"/>
              </a:cxn>
              <a:cxn ang="0">
                <a:pos x="T8" y="T9"/>
              </a:cxn>
              <a:cxn ang="0">
                <a:pos x="T10" y="T11"/>
              </a:cxn>
            </a:cxnLst>
            <a:rect l="0" t="0" r="r" b="b"/>
            <a:pathLst>
              <a:path w="2985" h="1815">
                <a:moveTo>
                  <a:pt x="0" y="323"/>
                </a:moveTo>
                <a:cubicBezTo>
                  <a:pt x="0" y="1147"/>
                  <a:pt x="668" y="1815"/>
                  <a:pt x="1492" y="1815"/>
                </a:cubicBezTo>
                <a:cubicBezTo>
                  <a:pt x="2317" y="1815"/>
                  <a:pt x="2985" y="1147"/>
                  <a:pt x="2985" y="323"/>
                </a:cubicBezTo>
                <a:cubicBezTo>
                  <a:pt x="2985" y="212"/>
                  <a:pt x="2973" y="104"/>
                  <a:pt x="2950" y="0"/>
                </a:cubicBezTo>
                <a:cubicBezTo>
                  <a:pt x="35" y="0"/>
                  <a:pt x="35" y="0"/>
                  <a:pt x="35" y="0"/>
                </a:cubicBezTo>
                <a:cubicBezTo>
                  <a:pt x="12" y="104"/>
                  <a:pt x="0" y="212"/>
                  <a:pt x="0" y="323"/>
                </a:cubicBezTo>
                <a:close/>
              </a:path>
            </a:pathLst>
          </a:custGeom>
          <a:gradFill>
            <a:gsLst>
              <a:gs pos="8000">
                <a:schemeClr val="accent4">
                  <a:lumMod val="60000"/>
                  <a:lumOff val="40000"/>
                </a:schemeClr>
              </a:gs>
              <a:gs pos="85000">
                <a:schemeClr val="accent4"/>
              </a:gs>
            </a:gsLst>
            <a:lin ang="0" scaled="0"/>
          </a:gradFill>
          <a:ln>
            <a:noFill/>
          </a:ln>
        </p:spPr>
        <p:txBody>
          <a:bodyPr vert="horz" wrap="square" lIns="91440" tIns="45720" rIns="91440" bIns="45720" numCol="1" anchor="t" anchorCtr="0" compatLnSpc="1"/>
          <a:lstStyle/>
          <a:p>
            <a:endParaRPr lang="zh-CN" altLang="en-US"/>
          </a:p>
        </p:txBody>
      </p:sp>
      <p:sp>
        <p:nvSpPr>
          <p:cNvPr id="341" name="Freeform 516"/>
          <p:cNvSpPr/>
          <p:nvPr userDrawn="1"/>
        </p:nvSpPr>
        <p:spPr bwMode="auto">
          <a:xfrm flipH="1">
            <a:off x="1979613" y="-85725"/>
            <a:ext cx="2701925" cy="2206767"/>
          </a:xfrm>
          <a:custGeom>
            <a:avLst/>
            <a:gdLst>
              <a:gd name="T0" fmla="*/ 1269 w 1702"/>
              <a:gd name="T1" fmla="*/ 1374 h 1374"/>
              <a:gd name="T2" fmla="*/ 1702 w 1702"/>
              <a:gd name="T3" fmla="*/ 323 h 1374"/>
              <a:gd name="T4" fmla="*/ 1667 w 1702"/>
              <a:gd name="T5" fmla="*/ 0 h 1374"/>
              <a:gd name="T6" fmla="*/ 0 w 1702"/>
              <a:gd name="T7" fmla="*/ 0 h 1374"/>
              <a:gd name="T8" fmla="*/ 1269 w 1702"/>
              <a:gd name="T9" fmla="*/ 1374 h 1374"/>
            </a:gdLst>
            <a:ahLst/>
            <a:cxnLst>
              <a:cxn ang="0">
                <a:pos x="T0" y="T1"/>
              </a:cxn>
              <a:cxn ang="0">
                <a:pos x="T2" y="T3"/>
              </a:cxn>
              <a:cxn ang="0">
                <a:pos x="T4" y="T5"/>
              </a:cxn>
              <a:cxn ang="0">
                <a:pos x="T6" y="T7"/>
              </a:cxn>
              <a:cxn ang="0">
                <a:pos x="T8" y="T9"/>
              </a:cxn>
            </a:cxnLst>
            <a:rect l="0" t="0" r="r" b="b"/>
            <a:pathLst>
              <a:path w="1702" h="1374">
                <a:moveTo>
                  <a:pt x="1269" y="1374"/>
                </a:moveTo>
                <a:cubicBezTo>
                  <a:pt x="1536" y="1104"/>
                  <a:pt x="1702" y="733"/>
                  <a:pt x="1702" y="323"/>
                </a:cubicBezTo>
                <a:cubicBezTo>
                  <a:pt x="1702" y="212"/>
                  <a:pt x="1690" y="104"/>
                  <a:pt x="1667" y="0"/>
                </a:cubicBezTo>
                <a:cubicBezTo>
                  <a:pt x="0" y="0"/>
                  <a:pt x="0" y="0"/>
                  <a:pt x="0" y="0"/>
                </a:cubicBezTo>
                <a:lnTo>
                  <a:pt x="1269" y="1374"/>
                </a:lnTo>
                <a:close/>
              </a:path>
            </a:pathLst>
          </a:custGeom>
          <a:gradFill>
            <a:gsLst>
              <a:gs pos="8000">
                <a:schemeClr val="accent5"/>
              </a:gs>
              <a:gs pos="85000">
                <a:schemeClr val="accent3"/>
              </a:gs>
            </a:gsLst>
            <a:lin ang="0" scaled="0"/>
          </a:gradFill>
          <a:ln>
            <a:noFill/>
          </a:ln>
        </p:spPr>
        <p:txBody>
          <a:bodyPr vert="horz" wrap="square" lIns="91440" tIns="45720" rIns="91440" bIns="45720" numCol="1" anchor="t" anchorCtr="0" compatLnSpc="1"/>
          <a:lstStyle/>
          <a:p>
            <a:endParaRPr lang="zh-CN" altLang="en-US"/>
          </a:p>
        </p:txBody>
      </p:sp>
      <p:sp>
        <p:nvSpPr>
          <p:cNvPr id="13" name="标题 1"/>
          <p:cNvSpPr>
            <a:spLocks noGrp="1"/>
          </p:cNvSpPr>
          <p:nvPr userDrawn="1">
            <p:ph type="ctrTitle" hasCustomPrompt="1"/>
          </p:nvPr>
        </p:nvSpPr>
        <p:spPr>
          <a:xfrm>
            <a:off x="6678613" y="2070558"/>
            <a:ext cx="4604544" cy="1621509"/>
          </a:xfrm>
        </p:spPr>
        <p:txBody>
          <a:bodyPr anchor="b">
            <a:normAutofit/>
          </a:bodyPr>
          <a:lstStyle>
            <a:lvl1pPr marL="0" indent="0" algn="l">
              <a:buFont typeface="Arial" panose="020B0604020202020204" pitchFamily="34" charset="0"/>
              <a:buNone/>
              <a:defRPr sz="3200">
                <a:solidFill>
                  <a:schemeClr val="tx1"/>
                </a:solidFill>
              </a:defRPr>
            </a:lvl1pPr>
          </a:lstStyle>
          <a:p>
            <a:r>
              <a:rPr lang="en-US" altLang="zh-CN" dirty="0"/>
              <a:t>Conclusion</a:t>
            </a:r>
            <a:endParaRPr lang="zh-CN" altLang="en-US" dirty="0"/>
          </a:p>
        </p:txBody>
      </p:sp>
      <p:sp>
        <p:nvSpPr>
          <p:cNvPr id="15" name="文本占位符 62"/>
          <p:cNvSpPr>
            <a:spLocks noGrp="1"/>
          </p:cNvSpPr>
          <p:nvPr userDrawn="1">
            <p:ph type="body" sz="quarter" idx="18" hasCustomPrompt="1"/>
          </p:nvPr>
        </p:nvSpPr>
        <p:spPr>
          <a:xfrm>
            <a:off x="6678613" y="4376794"/>
            <a:ext cx="4604544" cy="310871"/>
          </a:xfrm>
        </p:spPr>
        <p:txBody>
          <a:bodyPr vert="horz" lIns="91440" tIns="45720" rIns="91440" bIns="45720" rtlCol="0">
            <a:normAutofit/>
          </a:bodyPr>
          <a:lstStyle>
            <a:lvl1pPr marL="0" indent="0" algn="l">
              <a:buNone/>
              <a:defRPr lang="zh-CN" altLang="en-US" sz="15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r>
              <a:rPr lang="en-US" altLang="zh-CN" dirty="0"/>
              <a:t>Data</a:t>
            </a:r>
          </a:p>
        </p:txBody>
      </p:sp>
      <p:sp>
        <p:nvSpPr>
          <p:cNvPr id="6" name="文本占位符 13"/>
          <p:cNvSpPr>
            <a:spLocks noGrp="1"/>
          </p:cNvSpPr>
          <p:nvPr userDrawn="1">
            <p:ph type="body" sz="quarter" idx="10" hasCustomPrompt="1"/>
          </p:nvPr>
        </p:nvSpPr>
        <p:spPr>
          <a:xfrm>
            <a:off x="6678614" y="4080523"/>
            <a:ext cx="4604544" cy="296271"/>
          </a:xfrm>
        </p:spPr>
        <p:txBody>
          <a:bodyPr vert="horz"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p>
        </p:txBody>
      </p:sp>
      <p:pic>
        <p:nvPicPr>
          <p:cNvPr id="8" name="图片 7">
            <a:extLst>
              <a:ext uri="{FF2B5EF4-FFF2-40B4-BE49-F238E27FC236}">
                <a16:creationId xmlns:a16="http://schemas.microsoft.com/office/drawing/2014/main" id="{D151BEA7-8082-091C-8737-2675B7A5E4B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402323" y="339065"/>
            <a:ext cx="2174882" cy="456069"/>
          </a:xfrm>
          <a:prstGeom prst="rect">
            <a:avLst/>
          </a:prstGeom>
        </p:spPr>
      </p:pic>
      <p:pic>
        <p:nvPicPr>
          <p:cNvPr id="9" name="图片 8">
            <a:extLst>
              <a:ext uri="{FF2B5EF4-FFF2-40B4-BE49-F238E27FC236}">
                <a16:creationId xmlns:a16="http://schemas.microsoft.com/office/drawing/2014/main" id="{88E0BB5C-0578-3518-683D-395FD2FDE1BE}"/>
              </a:ext>
            </a:extLst>
          </p:cNvPr>
          <p:cNvPicPr>
            <a:picLocks noChangeAspect="1"/>
          </p:cNvPicPr>
          <p:nvPr userDrawn="1"/>
        </p:nvPicPr>
        <p:blipFill>
          <a:blip r:embed="rId4">
            <a:duotone>
              <a:schemeClr val="accent1">
                <a:shade val="45000"/>
                <a:satMod val="135000"/>
              </a:schemeClr>
              <a:prstClr val="white"/>
            </a:duotone>
          </a:blip>
          <a:stretch>
            <a:fillRect/>
          </a:stretch>
        </p:blipFill>
        <p:spPr>
          <a:xfrm>
            <a:off x="10785481" y="151544"/>
            <a:ext cx="831112" cy="83111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solidFill>
            <a:schemeClr val="tx2"/>
          </a:solidFill>
        </p:spPr>
        <p:txBody>
          <a:bodyPr/>
          <a:lstStyle>
            <a:lvl1pPr>
              <a:defRPr baseline="0">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5" name="日期占位符 3"/>
          <p:cNvSpPr>
            <a:spLocks noGrp="1"/>
          </p:cNvSpPr>
          <p:nvPr>
            <p:ph type="dt" sz="half" idx="10"/>
          </p:nvPr>
        </p:nvSpPr>
        <p:spPr/>
        <p:txBody>
          <a:bodyPr/>
          <a:lstStyle>
            <a:lvl1pPr>
              <a:defRPr/>
            </a:lvl1pPr>
          </a:lstStyle>
          <a:p>
            <a:pPr>
              <a:defRPr/>
            </a:pPr>
            <a:fld id="{3495FE9C-4154-4BC2-8606-5B4A854AD24C}" type="datetime1">
              <a:rPr lang="zh-CN" altLang="en-US" smtClean="0">
                <a:solidFill>
                  <a:prstClr val="black">
                    <a:tint val="75000"/>
                  </a:prstClr>
                </a:solidFill>
              </a:rPr>
              <a:t>2024/5/28</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a:xfrm>
            <a:off x="8737600" y="6308726"/>
            <a:ext cx="2844800" cy="365125"/>
          </a:xfrm>
        </p:spPr>
        <p:txBody>
          <a:bodyPr/>
          <a:lstStyle>
            <a:lvl1pPr>
              <a:defRPr/>
            </a:lvl1pPr>
          </a:lstStyle>
          <a:p>
            <a:pPr>
              <a:defRPr/>
            </a:pPr>
            <a:fld id="{DC0504A9-C520-434B-8006-07EDADC04CBF}" type="slidenum">
              <a:rPr lang="zh-CN" altLang="en-US">
                <a:solidFill>
                  <a:prstClr val="black">
                    <a:tint val="75000"/>
                  </a:prstClr>
                </a:solidFill>
              </a:rPr>
              <a:t>‹#›</a:t>
            </a:fld>
            <a:endParaRPr lang="zh-CN" altLang="en-US" dirty="0">
              <a:solidFill>
                <a:prstClr val="black">
                  <a:tint val="75000"/>
                </a:prstClr>
              </a:solidFill>
            </a:endParaRPr>
          </a:p>
        </p:txBody>
      </p:sp>
      <p:pic>
        <p:nvPicPr>
          <p:cNvPr id="8" name="图片 7">
            <a:extLst>
              <a:ext uri="{FF2B5EF4-FFF2-40B4-BE49-F238E27FC236}">
                <a16:creationId xmlns:a16="http://schemas.microsoft.com/office/drawing/2014/main" id="{6B5DDFB2-F199-10C9-BC2D-7651F3CEDC3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46545" y="469484"/>
            <a:ext cx="2750982" cy="576877"/>
          </a:xfrm>
          <a:prstGeom prst="rect">
            <a:avLst/>
          </a:prstGeom>
        </p:spPr>
      </p:pic>
      <p:pic>
        <p:nvPicPr>
          <p:cNvPr id="10" name="图片 9">
            <a:extLst>
              <a:ext uri="{FF2B5EF4-FFF2-40B4-BE49-F238E27FC236}">
                <a16:creationId xmlns:a16="http://schemas.microsoft.com/office/drawing/2014/main" id="{27880F2F-DCD3-4EC5-683F-096E0B5E65ED}"/>
              </a:ext>
            </a:extLst>
          </p:cNvPr>
          <p:cNvPicPr/>
          <p:nvPr userDrawn="1"/>
        </p:nvPicPr>
        <p:blipFill>
          <a:blip r:embed="rId3"/>
          <a:stretch>
            <a:fillRect/>
          </a:stretch>
        </p:blipFill>
        <p:spPr>
          <a:xfrm>
            <a:off x="9334960" y="536636"/>
            <a:ext cx="2746124" cy="599221"/>
          </a:xfrm>
          <a:prstGeom prst="rect">
            <a:avLst/>
          </a:prstGeom>
          <a:noFill/>
          <a:ln w="9525">
            <a:noFill/>
          </a:ln>
        </p:spPr>
      </p:pic>
      <p:pic>
        <p:nvPicPr>
          <p:cNvPr id="15" name="图片 14">
            <a:extLst>
              <a:ext uri="{FF2B5EF4-FFF2-40B4-BE49-F238E27FC236}">
                <a16:creationId xmlns:a16="http://schemas.microsoft.com/office/drawing/2014/main" id="{247788F1-A319-2850-72E5-F30801A7B857}"/>
              </a:ext>
            </a:extLst>
          </p:cNvPr>
          <p:cNvPicPr>
            <a:picLocks noChangeAspect="1"/>
          </p:cNvPicPr>
          <p:nvPr userDrawn="1"/>
        </p:nvPicPr>
        <p:blipFill>
          <a:blip r:embed="rId4">
            <a:duotone>
              <a:srgbClr val="18489B">
                <a:shade val="45000"/>
                <a:satMod val="135000"/>
              </a:srgbClr>
              <a:prstClr val="white"/>
            </a:duotone>
          </a:blip>
          <a:stretch>
            <a:fillRect/>
          </a:stretch>
        </p:blipFill>
        <p:spPr>
          <a:xfrm>
            <a:off x="8594871" y="386474"/>
            <a:ext cx="831112" cy="831112"/>
          </a:xfrm>
          <a:prstGeom prst="rect">
            <a:avLst/>
          </a:prstGeom>
        </p:spPr>
      </p:pic>
    </p:spTree>
    <p:extLst>
      <p:ext uri="{BB962C8B-B14F-4D97-AF65-F5344CB8AC3E}">
        <p14:creationId xmlns:p14="http://schemas.microsoft.com/office/powerpoint/2010/main" val="723496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Picture 2" descr="C:\Users\lijian\Desktop\china-vo_logo.png"/>
          <p:cNvPicPr>
            <a:picLocks noChangeAspect="1" noChangeArrowheads="1"/>
          </p:cNvPicPr>
          <p:nvPr userDrawn="1"/>
        </p:nvPicPr>
        <p:blipFill>
          <a:blip r:embed="rId2" cstate="print">
            <a:duotone>
              <a:schemeClr val="accent5">
                <a:shade val="45000"/>
                <a:satMod val="135000"/>
              </a:schemeClr>
              <a:prstClr val="white"/>
            </a:duotone>
          </a:blip>
          <a:srcRect/>
          <a:stretch>
            <a:fillRect/>
          </a:stretch>
        </p:blipFill>
        <p:spPr bwMode="auto">
          <a:xfrm rot="5400000">
            <a:off x="9060721" y="3321380"/>
            <a:ext cx="4464496" cy="1511384"/>
          </a:xfrm>
          <a:prstGeom prst="rect">
            <a:avLst/>
          </a:prstGeom>
          <a:noFill/>
        </p:spPr>
      </p:pic>
      <p:sp>
        <p:nvSpPr>
          <p:cNvPr id="5" name="矩形 4"/>
          <p:cNvSpPr/>
          <p:nvPr userDrawn="1"/>
        </p:nvSpPr>
        <p:spPr>
          <a:xfrm>
            <a:off x="0" y="-44605"/>
            <a:ext cx="12192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endParaRPr>
          </a:p>
        </p:txBody>
      </p:sp>
      <p:sp>
        <p:nvSpPr>
          <p:cNvPr id="2" name="标题 1"/>
          <p:cNvSpPr>
            <a:spLocks noGrp="1"/>
          </p:cNvSpPr>
          <p:nvPr>
            <p:ph type="title"/>
          </p:nvPr>
        </p:nvSpPr>
        <p:spPr/>
        <p:txBody>
          <a:bodyPr/>
          <a:lstStyle>
            <a:lvl1pPr>
              <a:defRPr baseline="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zh-CN" altLang="en-US" dirty="0"/>
              <a:t>单击此处编辑母版标题样式</a:t>
            </a:r>
          </a:p>
        </p:txBody>
      </p:sp>
      <p:sp>
        <p:nvSpPr>
          <p:cNvPr id="3" name="内容占位符 2"/>
          <p:cNvSpPr>
            <a:spLocks noGrp="1"/>
          </p:cNvSpPr>
          <p:nvPr>
            <p:ph idx="1"/>
          </p:nvPr>
        </p:nvSpPr>
        <p:spPr>
          <a:xfrm>
            <a:off x="623392" y="1628800"/>
            <a:ext cx="10369152" cy="4525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日期占位符 3"/>
          <p:cNvSpPr>
            <a:spLocks noGrp="1"/>
          </p:cNvSpPr>
          <p:nvPr>
            <p:ph type="dt" sz="half" idx="10"/>
          </p:nvPr>
        </p:nvSpPr>
        <p:spPr/>
        <p:txBody>
          <a:bodyPr/>
          <a:lstStyle>
            <a:lvl1pPr>
              <a:defRPr/>
            </a:lvl1pPr>
          </a:lstStyle>
          <a:p>
            <a:pPr>
              <a:defRPr/>
            </a:pPr>
            <a:fld id="{948447ED-88F0-4F23-9768-3E899B87ABF0}" type="datetime1">
              <a:rPr lang="zh-CN" altLang="en-US" smtClean="0">
                <a:solidFill>
                  <a:prstClr val="black">
                    <a:tint val="75000"/>
                  </a:prstClr>
                </a:solidFill>
              </a:rPr>
              <a:t>2024/5/28</a:t>
            </a:fld>
            <a:endParaRPr lang="zh-CN" altLang="en-US">
              <a:solidFill>
                <a:prstClr val="black">
                  <a:tint val="75000"/>
                </a:prstClr>
              </a:solidFill>
            </a:endParaRPr>
          </a:p>
        </p:txBody>
      </p:sp>
      <p:sp>
        <p:nvSpPr>
          <p:cNvPr id="7"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8" name="灯片编号占位符 5"/>
          <p:cNvSpPr>
            <a:spLocks noGrp="1"/>
          </p:cNvSpPr>
          <p:nvPr>
            <p:ph type="sldNum" sz="quarter" idx="12"/>
          </p:nvPr>
        </p:nvSpPr>
        <p:spPr/>
        <p:txBody>
          <a:bodyPr/>
          <a:lstStyle>
            <a:lvl1pPr>
              <a:defRPr/>
            </a:lvl1pPr>
          </a:lstStyle>
          <a:p>
            <a:pPr>
              <a:defRPr/>
            </a:pPr>
            <a:fld id="{57CAB3AD-80B6-4776-8E50-4A9BCF96797F}" type="slidenum">
              <a:rPr lang="zh-CN" altLang="en-US">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834450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solidFill>
            <a:schemeClr val="tx2"/>
          </a:solidFill>
          <a:ln>
            <a:solidFill>
              <a:schemeClr val="accent1"/>
            </a:solidFill>
          </a:ln>
        </p:spPr>
        <p:txBody>
          <a:bodyPr anchor="t"/>
          <a:lstStyle>
            <a:lvl1pPr algn="l">
              <a:defRPr sz="4000" b="1" cap="all">
                <a:solidFill>
                  <a:schemeClr val="bg1"/>
                </a:solidFill>
              </a:defRPr>
            </a:lvl1pPr>
          </a:lstStyle>
          <a:p>
            <a:r>
              <a:rPr lang="zh-CN" altLang="en-US" dirty="0"/>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A1127B32-D11E-468B-9CA3-5A5F72108DB0}" type="datetime1">
              <a:rPr lang="zh-CN" altLang="en-US" smtClean="0">
                <a:solidFill>
                  <a:prstClr val="black">
                    <a:tint val="75000"/>
                  </a:prstClr>
                </a:solidFill>
              </a:rPr>
              <a:t>2024/5/28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4A30D8-8266-4B84-9C3E-59311BADC876}" type="slidenum">
              <a:rPr lang="zh-CN" altLang="en-US">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64142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userDrawn="1"/>
        </p:nvSpPr>
        <p:spPr>
          <a:xfrm>
            <a:off x="0" y="-44605"/>
            <a:ext cx="12192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endParaRPr>
          </a:p>
        </p:txBody>
      </p:sp>
      <p:sp>
        <p:nvSpPr>
          <p:cNvPr id="2" name="标题 1"/>
          <p:cNvSpPr>
            <a:spLocks noGrp="1"/>
          </p:cNvSpPr>
          <p:nvPr>
            <p:ph type="title"/>
          </p:nvPr>
        </p:nvSpPr>
        <p:spPr/>
        <p:txBody>
          <a:bodyPr/>
          <a:lstStyle>
            <a:lvl1pPr>
              <a:defRPr lang="zh-CN" altLang="en-US" sz="4400" kern="1200" baseline="0" dirty="0">
                <a:solidFill>
                  <a:schemeClr val="bg1"/>
                </a:solidFill>
                <a:latin typeface="+mj-lt"/>
                <a:ea typeface="+mj-ea"/>
                <a:cs typeface="+mj-cs"/>
              </a:defRPr>
            </a:lvl1pPr>
          </a:lstStyle>
          <a:p>
            <a:r>
              <a:rPr lang="zh-CN" altLang="en-US" dirty="0"/>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13A5971F-7CAA-44F6-82F9-DCD692CF789E}" type="datetime1">
              <a:rPr lang="zh-CN" altLang="en-US" smtClean="0">
                <a:solidFill>
                  <a:prstClr val="black">
                    <a:tint val="75000"/>
                  </a:prstClr>
                </a:solidFill>
              </a:rPr>
              <a:t>2024/5/28</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CCFF8C2A-5131-4CD3-A23B-A2B536C93C14}" type="slidenum">
              <a:rPr lang="zh-CN" altLang="en-US">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9684784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zh-CN" altLang="en-US" dirty="0"/>
          </a:p>
        </p:txBody>
      </p:sp>
      <p:cxnSp>
        <p:nvCxnSpPr>
          <p:cNvPr id="7" name="直接连接符 6"/>
          <p:cNvCxnSpPr/>
          <p:nvPr userDrawn="1"/>
        </p:nvCxnSpPr>
        <p:spPr>
          <a:xfrm>
            <a:off x="669924"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日期占位符 3"/>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fld id="{6489D9C7-5DC6-4263-87FF-7C99F6FB63C3}" type="datetime1">
              <a:rPr lang="zh-CN" altLang="en-US" smtClean="0"/>
              <a:t>2024/5/28</a:t>
            </a:fld>
            <a:endParaRPr lang="zh-CN" altLang="en-US"/>
          </a:p>
        </p:txBody>
      </p:sp>
      <p:sp>
        <p:nvSpPr>
          <p:cNvPr id="9" name="页脚占位符 4"/>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ltLang="zh-CN" dirty="0"/>
              <a:t>www.islide.cc</a:t>
            </a:r>
            <a:endParaRPr lang="zh-CN" altLang="en-US" dirty="0"/>
          </a:p>
        </p:txBody>
      </p:sp>
      <p:sp>
        <p:nvSpPr>
          <p:cNvPr id="10" name="灯片编号占位符 5"/>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5DD3DB80-B894-403A-B48E-6FDC1A72010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Lst>
  <p:hf hdr="0" dt="0"/>
  <p:txStyles>
    <p:titleStyle>
      <a:lvl1pPr algn="l" defTabSz="913765"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eaLnBrk="1" hangingPunct="1">
              <a:defRPr/>
            </a:pPr>
            <a:fld id="{6756D6E1-E4D6-42DA-BCCD-46EDB1A3795C}" type="datetime1">
              <a:rPr lang="zh-CN" altLang="en-US" smtClean="0">
                <a:solidFill>
                  <a:prstClr val="black">
                    <a:tint val="75000"/>
                  </a:prstClr>
                </a:solidFill>
              </a:rPr>
              <a:t>2024/5/28</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eaLnBrk="1" hangingPunct="1">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eaLnBrk="1" hangingPunct="1">
              <a:defRPr/>
            </a:pPr>
            <a:fld id="{02A465AF-6188-4484-B04B-B74684394662}" type="slidenum">
              <a:rPr lang="zh-CN" altLang="en-US">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530213862"/>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xml"/><Relationship Id="rId1" Type="http://schemas.openxmlformats.org/officeDocument/2006/relationships/themeOverride" Target="../theme/themeOverride1.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xml"/><Relationship Id="rId1" Type="http://schemas.openxmlformats.org/officeDocument/2006/relationships/themeOverride" Target="../theme/themeOverride2.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ctrTitle"/>
          </p:nvPr>
        </p:nvSpPr>
        <p:spPr>
          <a:xfrm>
            <a:off x="0" y="1916832"/>
            <a:ext cx="12192000" cy="2088232"/>
          </a:xfrm>
        </p:spPr>
        <p:txBody>
          <a:bodyPr/>
          <a:lstStyle/>
          <a:p>
            <a:r>
              <a:rPr lang="zh-CN" altLang="en-US" sz="5400">
                <a:latin typeface="微软雅黑" panose="020B0503020204020204" pitchFamily="34" charset="-122"/>
                <a:ea typeface="微软雅黑" panose="020B0503020204020204" pitchFamily="34" charset="-122"/>
                <a:cs typeface="Arial Unicode MS" panose="020B0604020202020204" pitchFamily="34" charset="-122"/>
              </a:rPr>
              <a:t>硕士研究生毕业答辩汇报</a:t>
            </a:r>
            <a:br>
              <a:rPr lang="en-US" altLang="zh-CN" sz="5400">
                <a:latin typeface="微软雅黑" panose="020B0503020204020204" pitchFamily="34" charset="-122"/>
                <a:ea typeface="微软雅黑" panose="020B0503020204020204" pitchFamily="34" charset="-122"/>
                <a:cs typeface="Arial Unicode MS" panose="020B0604020202020204" pitchFamily="34" charset="-122"/>
              </a:rPr>
            </a:br>
            <a:br>
              <a:rPr lang="en-US" altLang="zh-CN" sz="2800">
                <a:latin typeface="微软雅黑" panose="020B0503020204020204" pitchFamily="34" charset="-122"/>
                <a:ea typeface="微软雅黑" panose="020B0503020204020204" pitchFamily="34" charset="-122"/>
                <a:cs typeface="Arial Unicode MS" panose="020B0604020202020204" pitchFamily="34" charset="-122"/>
              </a:rPr>
            </a:br>
            <a:r>
              <a:rPr lang="zh-CN" altLang="en-US" sz="2800">
                <a:latin typeface="微软雅黑" panose="020B0503020204020204" pitchFamily="34" charset="-122"/>
                <a:ea typeface="微软雅黑" panose="020B0503020204020204" pitchFamily="34" charset="-122"/>
                <a:cs typeface="Arial Unicode MS" panose="020B0604020202020204" pitchFamily="34" charset="-122"/>
              </a:rPr>
              <a:t>基于大语言模型的天文文献知识实体抽取方法研究</a:t>
            </a:r>
            <a:endParaRPr lang="en-US" altLang="zh-CN" sz="2800" dirty="0">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3" name="文本框 2">
            <a:extLst>
              <a:ext uri="{FF2B5EF4-FFF2-40B4-BE49-F238E27FC236}">
                <a16:creationId xmlns:a16="http://schemas.microsoft.com/office/drawing/2014/main" id="{3933DC0F-9B30-B0F8-90AA-BFA4ED1DADFA}"/>
              </a:ext>
            </a:extLst>
          </p:cNvPr>
          <p:cNvSpPr txBox="1"/>
          <p:nvPr/>
        </p:nvSpPr>
        <p:spPr>
          <a:xfrm>
            <a:off x="4276507" y="4616954"/>
            <a:ext cx="1819493" cy="1451808"/>
          </a:xfrm>
          <a:prstGeom prst="rect">
            <a:avLst/>
          </a:prstGeom>
          <a:noFill/>
        </p:spPr>
        <p:txBody>
          <a:bodyPr wrap="square" rtlCol="0">
            <a:spAutoFit/>
          </a:bodyPr>
          <a:lstStyle/>
          <a:p>
            <a:pPr algn="dist">
              <a:lnSpc>
                <a:spcPts val="2700"/>
              </a:lnSpc>
            </a:pPr>
            <a:r>
              <a:rPr lang="zh-CN" altLang="en-US" sz="2000" b="1">
                <a:solidFill>
                  <a:srgbClr val="000000"/>
                </a:solidFill>
                <a:latin typeface="微软雅黑" panose="020B0503020204020204" pitchFamily="34" charset="-122"/>
                <a:ea typeface="微软雅黑" panose="020B0503020204020204" pitchFamily="34" charset="-122"/>
              </a:rPr>
              <a:t>姓   名：</a:t>
            </a:r>
            <a:endParaRPr lang="en-US" altLang="zh-CN" sz="2000" b="1">
              <a:solidFill>
                <a:srgbClr val="000000"/>
              </a:solidFill>
              <a:latin typeface="微软雅黑" panose="020B0503020204020204" pitchFamily="34" charset="-122"/>
              <a:ea typeface="微软雅黑" panose="020B0503020204020204" pitchFamily="34" charset="-122"/>
            </a:endParaRPr>
          </a:p>
          <a:p>
            <a:pPr algn="dist">
              <a:lnSpc>
                <a:spcPts val="2700"/>
              </a:lnSpc>
            </a:pPr>
            <a:r>
              <a:rPr lang="zh-CN" altLang="en-US" sz="2000" b="1">
                <a:solidFill>
                  <a:srgbClr val="000000"/>
                </a:solidFill>
                <a:latin typeface="微软雅黑" panose="020B0503020204020204" pitchFamily="34" charset="-122"/>
                <a:ea typeface="微软雅黑" panose="020B0503020204020204" pitchFamily="34" charset="-122"/>
              </a:rPr>
              <a:t>专   业：</a:t>
            </a:r>
            <a:endParaRPr lang="en-US" altLang="zh-CN" sz="2000" b="1">
              <a:solidFill>
                <a:srgbClr val="000000"/>
              </a:solidFill>
              <a:latin typeface="微软雅黑" panose="020B0503020204020204" pitchFamily="34" charset="-122"/>
              <a:ea typeface="微软雅黑" panose="020B0503020204020204" pitchFamily="34" charset="-122"/>
            </a:endParaRPr>
          </a:p>
          <a:p>
            <a:pPr algn="dist">
              <a:lnSpc>
                <a:spcPts val="2700"/>
              </a:lnSpc>
            </a:pPr>
            <a:r>
              <a:rPr lang="zh-CN" altLang="en-US" sz="2000" b="1">
                <a:solidFill>
                  <a:srgbClr val="000000"/>
                </a:solidFill>
                <a:latin typeface="微软雅黑" panose="020B0503020204020204" pitchFamily="34" charset="-122"/>
                <a:ea typeface="微软雅黑" panose="020B0503020204020204" pitchFamily="34" charset="-122"/>
              </a:rPr>
              <a:t>团   组：</a:t>
            </a:r>
            <a:endParaRPr lang="en-US" altLang="zh-CN" sz="2000" b="1">
              <a:solidFill>
                <a:srgbClr val="000000"/>
              </a:solidFill>
              <a:latin typeface="微软雅黑" panose="020B0503020204020204" pitchFamily="34" charset="-122"/>
              <a:ea typeface="微软雅黑" panose="020B0503020204020204" pitchFamily="34" charset="-122"/>
            </a:endParaRPr>
          </a:p>
          <a:p>
            <a:pPr algn="dist">
              <a:lnSpc>
                <a:spcPts val="2700"/>
              </a:lnSpc>
            </a:pPr>
            <a:r>
              <a:rPr lang="zh-CN" altLang="en-US" sz="2000" b="1">
                <a:solidFill>
                  <a:srgbClr val="000000"/>
                </a:solidFill>
                <a:latin typeface="微软雅黑" panose="020B0503020204020204" pitchFamily="34" charset="-122"/>
                <a:ea typeface="微软雅黑" panose="020B0503020204020204" pitchFamily="34" charset="-122"/>
              </a:rPr>
              <a:t>导   师：</a:t>
            </a:r>
            <a:endParaRPr lang="en-US" altLang="zh-CN" sz="2000" b="1">
              <a:solidFill>
                <a:srgbClr val="000000"/>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C03233B0-82A3-4F7B-77C5-205089EC872B}"/>
              </a:ext>
            </a:extLst>
          </p:cNvPr>
          <p:cNvSpPr txBox="1"/>
          <p:nvPr/>
        </p:nvSpPr>
        <p:spPr>
          <a:xfrm>
            <a:off x="5935457" y="4616954"/>
            <a:ext cx="3756255" cy="1451808"/>
          </a:xfrm>
          <a:prstGeom prst="rect">
            <a:avLst/>
          </a:prstGeom>
          <a:noFill/>
        </p:spPr>
        <p:txBody>
          <a:bodyPr wrap="square" rtlCol="0">
            <a:spAutoFit/>
          </a:bodyPr>
          <a:lstStyle/>
          <a:p>
            <a:pPr>
              <a:lnSpc>
                <a:spcPts val="2700"/>
              </a:lnSpc>
            </a:pPr>
            <a:r>
              <a:rPr lang="zh-CN" altLang="en-US" sz="2000" b="1">
                <a:solidFill>
                  <a:srgbClr val="000000"/>
                </a:solidFill>
                <a:latin typeface="微软雅黑" panose="020B0503020204020204" pitchFamily="34" charset="-122"/>
                <a:ea typeface="微软雅黑" panose="020B0503020204020204" pitchFamily="34" charset="-122"/>
              </a:rPr>
              <a:t>邵务俊</a:t>
            </a:r>
            <a:endParaRPr lang="en-US" altLang="zh-CN" sz="2000" b="1">
              <a:solidFill>
                <a:srgbClr val="000000"/>
              </a:solidFill>
              <a:latin typeface="微软雅黑" panose="020B0503020204020204" pitchFamily="34" charset="-122"/>
              <a:ea typeface="微软雅黑" panose="020B0503020204020204" pitchFamily="34" charset="-122"/>
            </a:endParaRPr>
          </a:p>
          <a:p>
            <a:pPr>
              <a:lnSpc>
                <a:spcPts val="2700"/>
              </a:lnSpc>
            </a:pPr>
            <a:r>
              <a:rPr lang="zh-CN" altLang="en-US" sz="2000" b="1">
                <a:solidFill>
                  <a:srgbClr val="000000"/>
                </a:solidFill>
                <a:latin typeface="微软雅黑" panose="020B0503020204020204" pitchFamily="34" charset="-122"/>
                <a:ea typeface="微软雅黑" panose="020B0503020204020204" pitchFamily="34" charset="-122"/>
              </a:rPr>
              <a:t>天文</a:t>
            </a:r>
            <a:r>
              <a:rPr lang="zh-CN" altLang="en-US" sz="2000" b="1" dirty="0">
                <a:solidFill>
                  <a:srgbClr val="000000"/>
                </a:solidFill>
                <a:latin typeface="微软雅黑" panose="020B0503020204020204" pitchFamily="34" charset="-122"/>
                <a:ea typeface="微软雅黑" panose="020B0503020204020204" pitchFamily="34" charset="-122"/>
              </a:rPr>
              <a:t>技术与方法</a:t>
            </a:r>
            <a:endParaRPr lang="en-US" altLang="zh-CN" sz="2000" b="1" dirty="0">
              <a:solidFill>
                <a:srgbClr val="000000"/>
              </a:solidFill>
              <a:latin typeface="微软雅黑" panose="020B0503020204020204" pitchFamily="34" charset="-122"/>
              <a:ea typeface="微软雅黑" panose="020B0503020204020204" pitchFamily="34" charset="-122"/>
            </a:endParaRPr>
          </a:p>
          <a:p>
            <a:pPr>
              <a:lnSpc>
                <a:spcPts val="2700"/>
              </a:lnSpc>
            </a:pPr>
            <a:r>
              <a:rPr lang="zh-CN" altLang="en-US" sz="2000" b="1" dirty="0">
                <a:solidFill>
                  <a:srgbClr val="000000"/>
                </a:solidFill>
                <a:latin typeface="微软雅黑" panose="020B0503020204020204" pitchFamily="34" charset="-122"/>
                <a:ea typeface="微软雅黑" panose="020B0503020204020204" pitchFamily="34" charset="-122"/>
              </a:rPr>
              <a:t>天文信息技术</a:t>
            </a:r>
            <a:r>
              <a:rPr lang="zh-CN" altLang="en-US" sz="2000" b="1">
                <a:solidFill>
                  <a:srgbClr val="000000"/>
                </a:solidFill>
                <a:latin typeface="微软雅黑" panose="020B0503020204020204" pitchFamily="34" charset="-122"/>
                <a:ea typeface="微软雅黑" panose="020B0503020204020204" pitchFamily="34" charset="-122"/>
              </a:rPr>
              <a:t>研究团组</a:t>
            </a:r>
            <a:endParaRPr lang="en-US" altLang="zh-CN" sz="2000" b="1">
              <a:solidFill>
                <a:srgbClr val="000000"/>
              </a:solidFill>
              <a:latin typeface="微软雅黑" panose="020B0503020204020204" pitchFamily="34" charset="-122"/>
              <a:ea typeface="微软雅黑" panose="020B0503020204020204" pitchFamily="34" charset="-122"/>
            </a:endParaRPr>
          </a:p>
          <a:p>
            <a:pPr>
              <a:lnSpc>
                <a:spcPts val="2700"/>
              </a:lnSpc>
            </a:pPr>
            <a:r>
              <a:rPr lang="zh-CN" altLang="en-US" sz="2000" b="1">
                <a:solidFill>
                  <a:srgbClr val="000000"/>
                </a:solidFill>
                <a:latin typeface="微软雅黑" panose="020B0503020204020204" pitchFamily="34" charset="-122"/>
                <a:ea typeface="微软雅黑" panose="020B0503020204020204" pitchFamily="34" charset="-122"/>
              </a:rPr>
              <a:t>樊东卫 副研究员</a:t>
            </a:r>
            <a:endParaRPr lang="en-US" altLang="zh-CN" sz="2000" b="1">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D1C24B-A3B0-FF5C-9E8C-94AAB1C2E283}"/>
              </a:ext>
            </a:extLst>
          </p:cNvPr>
          <p:cNvSpPr>
            <a:spLocks noGrp="1"/>
          </p:cNvSpPr>
          <p:nvPr>
            <p:ph type="title"/>
          </p:nvPr>
        </p:nvSpPr>
        <p:spPr>
          <a:xfrm>
            <a:off x="670718" y="-221090"/>
            <a:ext cx="10850563" cy="1028699"/>
          </a:xfrm>
        </p:spPr>
        <p:txBody>
          <a:bodyPr/>
          <a:lstStyle/>
          <a:p>
            <a:r>
              <a:rPr kumimoji="1" lang="zh-CN" altLang="en-US"/>
              <a:t>二、课题研究内容</a:t>
            </a:r>
            <a:endParaRPr kumimoji="1" lang="zh-CN" altLang="en-US" dirty="0"/>
          </a:p>
        </p:txBody>
      </p:sp>
      <p:sp>
        <p:nvSpPr>
          <p:cNvPr id="15" name="文本框 14">
            <a:extLst>
              <a:ext uri="{FF2B5EF4-FFF2-40B4-BE49-F238E27FC236}">
                <a16:creationId xmlns:a16="http://schemas.microsoft.com/office/drawing/2014/main" id="{3472E753-D4BC-462C-B729-DD08651ECE02}"/>
              </a:ext>
            </a:extLst>
          </p:cNvPr>
          <p:cNvSpPr txBox="1"/>
          <p:nvPr/>
        </p:nvSpPr>
        <p:spPr>
          <a:xfrm>
            <a:off x="123237" y="1163500"/>
            <a:ext cx="2636252" cy="369332"/>
          </a:xfrm>
          <a:prstGeom prst="rect">
            <a:avLst/>
          </a:prstGeom>
          <a:noFill/>
        </p:spPr>
        <p:txBody>
          <a:bodyPr wrap="square">
            <a:spAutoFit/>
          </a:bodyPr>
          <a:lstStyle/>
          <a:p>
            <a:r>
              <a:rPr lang="en-US" altLang="zh-CN" b="1">
                <a:solidFill>
                  <a:schemeClr val="accent2">
                    <a:lumMod val="75000"/>
                  </a:schemeClr>
                </a:solidFill>
              </a:rPr>
              <a:t>Prompt-KEE</a:t>
            </a:r>
            <a:endParaRPr lang="zh-CN" altLang="en-US" b="1">
              <a:solidFill>
                <a:schemeClr val="accent2">
                  <a:lumMod val="75000"/>
                </a:schemeClr>
              </a:solidFill>
            </a:endParaRPr>
          </a:p>
        </p:txBody>
      </p:sp>
      <p:pic>
        <p:nvPicPr>
          <p:cNvPr id="6" name="图片 5">
            <a:extLst>
              <a:ext uri="{FF2B5EF4-FFF2-40B4-BE49-F238E27FC236}">
                <a16:creationId xmlns:a16="http://schemas.microsoft.com/office/drawing/2014/main" id="{3C5A5747-0453-51A5-3DC4-F6FBEB3952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6229" y="1098697"/>
            <a:ext cx="4389095" cy="5690292"/>
          </a:xfrm>
          <a:prstGeom prst="rect">
            <a:avLst/>
          </a:prstGeom>
        </p:spPr>
      </p:pic>
      <p:sp>
        <p:nvSpPr>
          <p:cNvPr id="9" name="矩形: 圆角 8">
            <a:extLst>
              <a:ext uri="{FF2B5EF4-FFF2-40B4-BE49-F238E27FC236}">
                <a16:creationId xmlns:a16="http://schemas.microsoft.com/office/drawing/2014/main" id="{45E7B5E2-ACF5-C726-2043-0B8F3E7858AF}"/>
              </a:ext>
            </a:extLst>
          </p:cNvPr>
          <p:cNvSpPr/>
          <p:nvPr/>
        </p:nvSpPr>
        <p:spPr>
          <a:xfrm>
            <a:off x="1714501" y="1136650"/>
            <a:ext cx="774700" cy="16166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a:extLst>
              <a:ext uri="{FF2B5EF4-FFF2-40B4-BE49-F238E27FC236}">
                <a16:creationId xmlns:a16="http://schemas.microsoft.com/office/drawing/2014/main" id="{3F615B03-D8CE-4CF3-FA80-AA91888BA186}"/>
              </a:ext>
            </a:extLst>
          </p:cNvPr>
          <p:cNvSpPr/>
          <p:nvPr/>
        </p:nvSpPr>
        <p:spPr>
          <a:xfrm>
            <a:off x="1720852" y="2121034"/>
            <a:ext cx="774700" cy="16166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1F197F6F-6AF4-2E45-5564-EEF984414B26}"/>
              </a:ext>
            </a:extLst>
          </p:cNvPr>
          <p:cNvSpPr/>
          <p:nvPr/>
        </p:nvSpPr>
        <p:spPr>
          <a:xfrm>
            <a:off x="1707159" y="3007917"/>
            <a:ext cx="674091" cy="16166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EDC87C90-FBDF-D1C2-D189-9F7159FE7809}"/>
              </a:ext>
            </a:extLst>
          </p:cNvPr>
          <p:cNvSpPr/>
          <p:nvPr/>
        </p:nvSpPr>
        <p:spPr>
          <a:xfrm>
            <a:off x="1685992" y="4087283"/>
            <a:ext cx="695258" cy="11641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A1E9A480-1F94-CD24-A71A-C702FDDEF556}"/>
              </a:ext>
            </a:extLst>
          </p:cNvPr>
          <p:cNvSpPr/>
          <p:nvPr/>
        </p:nvSpPr>
        <p:spPr>
          <a:xfrm>
            <a:off x="1685992" y="5894916"/>
            <a:ext cx="913275" cy="14181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13A878EB-5FE2-E82B-E5A9-CB6049B0BB92}"/>
              </a:ext>
            </a:extLst>
          </p:cNvPr>
          <p:cNvSpPr txBox="1"/>
          <p:nvPr/>
        </p:nvSpPr>
        <p:spPr>
          <a:xfrm>
            <a:off x="6223000" y="1136650"/>
            <a:ext cx="5626100" cy="5562420"/>
          </a:xfrm>
          <a:prstGeom prst="rect">
            <a:avLst/>
          </a:prstGeom>
          <a:noFill/>
        </p:spPr>
        <p:txBody>
          <a:bodyPr wrap="square">
            <a:spAutoFit/>
          </a:bodyPr>
          <a:lstStyle/>
          <a:p>
            <a:r>
              <a:rPr lang="zh-CN" altLang="en-US"/>
              <a:t>为了激活</a:t>
            </a:r>
            <a:r>
              <a:rPr lang="en-US" altLang="zh-CN"/>
              <a:t>LLMs</a:t>
            </a:r>
            <a:r>
              <a:rPr lang="zh-CN" altLang="en-US"/>
              <a:t>在天文文献中提取天文知识实体的能力，本课题提出了</a:t>
            </a:r>
            <a:r>
              <a:rPr lang="en-US" altLang="zh-CN" b="1">
                <a:solidFill>
                  <a:srgbClr val="C00000"/>
                </a:solidFill>
                <a:latin typeface="+mn-ea"/>
              </a:rPr>
              <a:t>Prompt-KEE</a:t>
            </a:r>
            <a:r>
              <a:rPr lang="zh-CN" altLang="en-US" b="1">
                <a:solidFill>
                  <a:srgbClr val="C00000"/>
                </a:solidFill>
                <a:latin typeface="+mn-ea"/>
              </a:rPr>
              <a:t>提示策略</a:t>
            </a:r>
            <a:r>
              <a:rPr lang="zh-CN" altLang="en-US"/>
              <a:t>。</a:t>
            </a:r>
            <a:endParaRPr lang="en-US" altLang="zh-CN"/>
          </a:p>
          <a:p>
            <a:endParaRPr lang="en-US" altLang="zh-CN"/>
          </a:p>
          <a:p>
            <a:pPr>
              <a:lnSpc>
                <a:spcPts val="2500"/>
              </a:lnSpc>
            </a:pPr>
            <a:r>
              <a:rPr lang="zh-CN" altLang="en-US"/>
              <a:t>该策略包括两个阶段（</a:t>
            </a:r>
            <a:r>
              <a:rPr lang="zh-CN" altLang="en-US" b="1">
                <a:solidFill>
                  <a:srgbClr val="C00000"/>
                </a:solidFill>
                <a:latin typeface="+mn-ea"/>
              </a:rPr>
              <a:t>共</a:t>
            </a:r>
            <a:r>
              <a:rPr lang="en-US" altLang="zh-CN" b="1">
                <a:solidFill>
                  <a:srgbClr val="C00000"/>
                </a:solidFill>
                <a:latin typeface="+mn-ea"/>
              </a:rPr>
              <a:t>5</a:t>
            </a:r>
            <a:r>
              <a:rPr lang="zh-CN" altLang="en-US" b="1">
                <a:solidFill>
                  <a:srgbClr val="C00000"/>
                </a:solidFill>
                <a:latin typeface="+mn-ea"/>
              </a:rPr>
              <a:t>种提示要素</a:t>
            </a:r>
            <a:r>
              <a:rPr lang="zh-CN" altLang="en-US"/>
              <a:t>）</a:t>
            </a:r>
            <a:endParaRPr lang="en-US" altLang="zh-CN"/>
          </a:p>
          <a:p>
            <a:pPr marL="285750" indent="-285750">
              <a:lnSpc>
                <a:spcPts val="2500"/>
              </a:lnSpc>
              <a:buFont typeface="Wingdings" panose="05000000000000000000" pitchFamily="2" charset="2"/>
              <a:buChar char="n"/>
            </a:pPr>
            <a:r>
              <a:rPr lang="zh-CN" altLang="en-US"/>
              <a:t>第一阶段包含</a:t>
            </a:r>
            <a:r>
              <a:rPr lang="en-US" altLang="zh-CN"/>
              <a:t>4</a:t>
            </a:r>
            <a:r>
              <a:rPr lang="zh-CN" altLang="en-US"/>
              <a:t>种提示要素：</a:t>
            </a:r>
            <a:endParaRPr lang="en-US" altLang="zh-CN"/>
          </a:p>
          <a:p>
            <a:pPr marL="742950" lvl="1" indent="-285750">
              <a:lnSpc>
                <a:spcPts val="2500"/>
              </a:lnSpc>
              <a:buFont typeface="Wingdings" panose="05000000000000000000" pitchFamily="2" charset="2"/>
              <a:buChar char="p"/>
            </a:pPr>
            <a:r>
              <a:rPr lang="en-US" altLang="zh-CN" b="1">
                <a:solidFill>
                  <a:srgbClr val="084A8F"/>
                </a:solidFill>
              </a:rPr>
              <a:t>Task Descriptions</a:t>
            </a:r>
            <a:r>
              <a:rPr lang="zh-CN" altLang="en-US" b="1">
                <a:solidFill>
                  <a:srgbClr val="084A8F"/>
                </a:solidFill>
              </a:rPr>
              <a:t>：</a:t>
            </a:r>
            <a:r>
              <a:rPr lang="zh-CN" altLang="en-US"/>
              <a:t>旨在使</a:t>
            </a:r>
            <a:r>
              <a:rPr lang="en-US" altLang="zh-CN"/>
              <a:t>LLMs</a:t>
            </a:r>
            <a:r>
              <a:rPr lang="zh-CN" altLang="en-US"/>
              <a:t>更好地理解其角色和任务目标；</a:t>
            </a:r>
            <a:endParaRPr lang="en-US" altLang="zh-CN"/>
          </a:p>
          <a:p>
            <a:pPr marL="742950" lvl="1" indent="-285750">
              <a:lnSpc>
                <a:spcPts val="2500"/>
              </a:lnSpc>
              <a:buFont typeface="Wingdings" panose="05000000000000000000" pitchFamily="2" charset="2"/>
              <a:buChar char="p"/>
            </a:pPr>
            <a:r>
              <a:rPr lang="en-US" altLang="zh-CN" b="1">
                <a:solidFill>
                  <a:srgbClr val="084A8F"/>
                </a:solidFill>
              </a:rPr>
              <a:t>Entity Definitions</a:t>
            </a:r>
            <a:r>
              <a:rPr lang="zh-CN" altLang="en-US" b="1">
                <a:solidFill>
                  <a:srgbClr val="084A8F"/>
                </a:solidFill>
              </a:rPr>
              <a:t>：</a:t>
            </a:r>
            <a:r>
              <a:rPr lang="zh-CN" altLang="en-US"/>
              <a:t>帮助</a:t>
            </a:r>
            <a:r>
              <a:rPr lang="en-US" altLang="zh-CN"/>
              <a:t>LLMs</a:t>
            </a:r>
            <a:r>
              <a:rPr lang="zh-CN" altLang="en-US"/>
              <a:t>区分高度专业化和详细的术语</a:t>
            </a:r>
            <a:r>
              <a:rPr lang="en-US" altLang="zh-CN"/>
              <a:t>(</a:t>
            </a:r>
            <a:r>
              <a:rPr lang="zh-CN" altLang="en-US"/>
              <a:t>不严格区分望远镜、巡天计划、其他观测设备</a:t>
            </a:r>
            <a:r>
              <a:rPr lang="en-US" altLang="zh-CN"/>
              <a:t>)</a:t>
            </a:r>
            <a:r>
              <a:rPr lang="zh-CN" altLang="en-US"/>
              <a:t>；</a:t>
            </a:r>
            <a:endParaRPr lang="en-US" altLang="zh-CN"/>
          </a:p>
          <a:p>
            <a:pPr marL="742950" lvl="1" indent="-285750">
              <a:lnSpc>
                <a:spcPts val="2500"/>
              </a:lnSpc>
              <a:buFont typeface="Wingdings" panose="05000000000000000000" pitchFamily="2" charset="2"/>
              <a:buChar char="p"/>
            </a:pPr>
            <a:r>
              <a:rPr lang="en-US" altLang="zh-CN" b="1">
                <a:solidFill>
                  <a:srgbClr val="084A8F"/>
                </a:solidFill>
              </a:rPr>
              <a:t>Task Emphasis:  </a:t>
            </a:r>
            <a:r>
              <a:rPr lang="zh-CN" altLang="en-US"/>
              <a:t>强调抽取任务的一些细节，包括知识实体出现的特点等；</a:t>
            </a:r>
            <a:endParaRPr lang="en-US" altLang="zh-CN"/>
          </a:p>
          <a:p>
            <a:pPr marL="742950" lvl="1" indent="-285750">
              <a:lnSpc>
                <a:spcPts val="2500"/>
              </a:lnSpc>
              <a:buFont typeface="Wingdings" panose="05000000000000000000" pitchFamily="2" charset="2"/>
              <a:buChar char="p"/>
            </a:pPr>
            <a:r>
              <a:rPr lang="en-US" altLang="zh-CN" b="1">
                <a:solidFill>
                  <a:srgbClr val="084A8F"/>
                </a:solidFill>
              </a:rPr>
              <a:t>Task Examples</a:t>
            </a:r>
            <a:r>
              <a:rPr lang="zh-CN" altLang="en-US" b="1">
                <a:solidFill>
                  <a:srgbClr val="084A8F"/>
                </a:solidFill>
              </a:rPr>
              <a:t>：</a:t>
            </a:r>
            <a:r>
              <a:rPr lang="zh-CN" altLang="en-US"/>
              <a:t>提供抽取示例，促进</a:t>
            </a:r>
            <a:r>
              <a:rPr lang="en-US" altLang="zh-CN"/>
              <a:t>LLMs</a:t>
            </a:r>
            <a:r>
              <a:rPr lang="zh-CN" altLang="en-US"/>
              <a:t>学习输入和输出之间的映射；</a:t>
            </a:r>
            <a:endParaRPr lang="en-US" altLang="zh-CN"/>
          </a:p>
          <a:p>
            <a:pPr marL="285750" indent="-285750">
              <a:lnSpc>
                <a:spcPts val="2500"/>
              </a:lnSpc>
              <a:buFont typeface="Wingdings" panose="05000000000000000000" pitchFamily="2" charset="2"/>
              <a:buChar char="n"/>
            </a:pPr>
            <a:r>
              <a:rPr lang="zh-CN" altLang="en-US"/>
              <a:t>第二阶段包含</a:t>
            </a:r>
            <a:r>
              <a:rPr lang="en-US" altLang="zh-CN"/>
              <a:t>1</a:t>
            </a:r>
            <a:r>
              <a:rPr lang="zh-CN" altLang="en-US"/>
              <a:t>种提示要素：</a:t>
            </a:r>
          </a:p>
          <a:p>
            <a:pPr marL="742950" lvl="1" indent="-285750">
              <a:lnSpc>
                <a:spcPts val="2500"/>
              </a:lnSpc>
              <a:buFont typeface="Wingdings" panose="05000000000000000000" pitchFamily="2" charset="2"/>
              <a:buChar char="p"/>
            </a:pPr>
            <a:r>
              <a:rPr lang="en-US" altLang="zh-CN" b="1">
                <a:solidFill>
                  <a:srgbClr val="084A8F"/>
                </a:solidFill>
              </a:rPr>
              <a:t>Second Conversation</a:t>
            </a:r>
            <a:r>
              <a:rPr lang="zh-CN" altLang="en-US" b="1">
                <a:solidFill>
                  <a:srgbClr val="084A8F"/>
                </a:solidFill>
              </a:rPr>
              <a:t>：</a:t>
            </a:r>
            <a:r>
              <a:rPr lang="zh-CN" altLang="en-US"/>
              <a:t>再次提示一些任务重点，以减少</a:t>
            </a:r>
            <a:r>
              <a:rPr lang="en-US" altLang="zh-CN"/>
              <a:t>LLMs</a:t>
            </a:r>
            <a:r>
              <a:rPr lang="zh-CN" altLang="en-US"/>
              <a:t>在第一次输出中的不确定性。</a:t>
            </a:r>
            <a:endParaRPr lang="en-US" altLang="zh-CN"/>
          </a:p>
        </p:txBody>
      </p:sp>
    </p:spTree>
    <p:extLst>
      <p:ext uri="{BB962C8B-B14F-4D97-AF65-F5344CB8AC3E}">
        <p14:creationId xmlns:p14="http://schemas.microsoft.com/office/powerpoint/2010/main" val="2737861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7A057A8-B21E-4844-7FF2-F83F93415D01}"/>
              </a:ext>
            </a:extLst>
          </p:cNvPr>
          <p:cNvPicPr>
            <a:picLocks noChangeAspect="1"/>
          </p:cNvPicPr>
          <p:nvPr/>
        </p:nvPicPr>
        <p:blipFill>
          <a:blip r:embed="rId2"/>
          <a:stretch>
            <a:fillRect/>
          </a:stretch>
        </p:blipFill>
        <p:spPr>
          <a:xfrm>
            <a:off x="6559420" y="1409260"/>
            <a:ext cx="5625694" cy="5024970"/>
          </a:xfrm>
          <a:prstGeom prst="rect">
            <a:avLst/>
          </a:prstGeom>
        </p:spPr>
      </p:pic>
      <p:sp>
        <p:nvSpPr>
          <p:cNvPr id="2" name="标题 1">
            <a:extLst>
              <a:ext uri="{FF2B5EF4-FFF2-40B4-BE49-F238E27FC236}">
                <a16:creationId xmlns:a16="http://schemas.microsoft.com/office/drawing/2014/main" id="{55D1C24B-A3B0-FF5C-9E8C-94AAB1C2E283}"/>
              </a:ext>
            </a:extLst>
          </p:cNvPr>
          <p:cNvSpPr>
            <a:spLocks noGrp="1"/>
          </p:cNvSpPr>
          <p:nvPr>
            <p:ph type="title"/>
          </p:nvPr>
        </p:nvSpPr>
        <p:spPr>
          <a:xfrm>
            <a:off x="670718" y="-221090"/>
            <a:ext cx="10850563" cy="1028699"/>
          </a:xfrm>
        </p:spPr>
        <p:txBody>
          <a:bodyPr/>
          <a:lstStyle/>
          <a:p>
            <a:r>
              <a:rPr kumimoji="1" lang="zh-CN" altLang="en-US"/>
              <a:t>二、课题研究</a:t>
            </a:r>
            <a:r>
              <a:rPr lang="zh-CN" altLang="en-US" sz="2800">
                <a:latin typeface="+mn-lt"/>
                <a:ea typeface="+mn-ea"/>
                <a:sym typeface="+mn-lt"/>
              </a:rPr>
              <a:t>内容</a:t>
            </a:r>
            <a:endParaRPr kumimoji="1" lang="zh-CN" altLang="en-US" dirty="0"/>
          </a:p>
        </p:txBody>
      </p:sp>
      <p:sp>
        <p:nvSpPr>
          <p:cNvPr id="15" name="文本框 14">
            <a:extLst>
              <a:ext uri="{FF2B5EF4-FFF2-40B4-BE49-F238E27FC236}">
                <a16:creationId xmlns:a16="http://schemas.microsoft.com/office/drawing/2014/main" id="{3472E753-D4BC-462C-B729-DD08651ECE02}"/>
              </a:ext>
            </a:extLst>
          </p:cNvPr>
          <p:cNvSpPr txBox="1"/>
          <p:nvPr/>
        </p:nvSpPr>
        <p:spPr>
          <a:xfrm>
            <a:off x="461769" y="1039928"/>
            <a:ext cx="2636252" cy="369332"/>
          </a:xfrm>
          <a:prstGeom prst="rect">
            <a:avLst/>
          </a:prstGeom>
          <a:noFill/>
        </p:spPr>
        <p:txBody>
          <a:bodyPr wrap="square">
            <a:spAutoFit/>
          </a:bodyPr>
          <a:lstStyle/>
          <a:p>
            <a:r>
              <a:rPr lang="zh-CN" altLang="en-US" b="1">
                <a:solidFill>
                  <a:schemeClr val="accent2">
                    <a:lumMod val="75000"/>
                  </a:schemeClr>
                </a:solidFill>
              </a:rPr>
              <a:t>数据集</a:t>
            </a:r>
          </a:p>
        </p:txBody>
      </p:sp>
      <p:sp>
        <p:nvSpPr>
          <p:cNvPr id="8" name="文本框 7">
            <a:extLst>
              <a:ext uri="{FF2B5EF4-FFF2-40B4-BE49-F238E27FC236}">
                <a16:creationId xmlns:a16="http://schemas.microsoft.com/office/drawing/2014/main" id="{202D0E48-EA09-7C67-B20E-3542048645B8}"/>
              </a:ext>
            </a:extLst>
          </p:cNvPr>
          <p:cNvSpPr txBox="1"/>
          <p:nvPr/>
        </p:nvSpPr>
        <p:spPr>
          <a:xfrm>
            <a:off x="163189" y="1308548"/>
            <a:ext cx="6396231" cy="2120452"/>
          </a:xfrm>
          <a:prstGeom prst="rect">
            <a:avLst/>
          </a:prstGeom>
          <a:noFill/>
        </p:spPr>
        <p:txBody>
          <a:bodyPr wrap="square">
            <a:spAutoFit/>
          </a:bodyPr>
          <a:lstStyle/>
          <a:p>
            <a:pPr marL="285750" indent="-285750" algn="just">
              <a:lnSpc>
                <a:spcPct val="150000"/>
              </a:lnSpc>
              <a:buFont typeface="Wingdings" panose="05000000000000000000" pitchFamily="2" charset="2"/>
              <a:buChar char="u"/>
            </a:pPr>
            <a:r>
              <a:rPr lang="zh-CN" altLang="en-US"/>
              <a:t>为了测试</a:t>
            </a:r>
            <a:r>
              <a:rPr lang="en-US" altLang="zh-CN"/>
              <a:t>LLMs</a:t>
            </a:r>
            <a:r>
              <a:rPr lang="zh-CN" altLang="en-US"/>
              <a:t>提取天文知识实体的</a:t>
            </a:r>
            <a:r>
              <a:rPr lang="zh-CN" altLang="en-US" b="1">
                <a:solidFill>
                  <a:srgbClr val="084A8F"/>
                </a:solidFill>
              </a:rPr>
              <a:t>泛化能力</a:t>
            </a:r>
            <a:r>
              <a:rPr lang="zh-CN" altLang="en-US"/>
              <a:t>，挑选了包含</a:t>
            </a:r>
            <a:r>
              <a:rPr lang="en-US" altLang="zh-CN" b="1">
                <a:solidFill>
                  <a:srgbClr val="C00000"/>
                </a:solidFill>
              </a:rPr>
              <a:t>446</a:t>
            </a:r>
            <a:r>
              <a:rPr lang="zh-CN" altLang="en-US" b="1">
                <a:solidFill>
                  <a:srgbClr val="C00000"/>
                </a:solidFill>
              </a:rPr>
              <a:t>项天体标识符和</a:t>
            </a:r>
            <a:r>
              <a:rPr lang="en-US" altLang="zh-CN" b="1">
                <a:solidFill>
                  <a:srgbClr val="C00000"/>
                </a:solidFill>
              </a:rPr>
              <a:t>224</a:t>
            </a:r>
            <a:r>
              <a:rPr lang="zh-CN" altLang="en-US" b="1">
                <a:solidFill>
                  <a:srgbClr val="C00000"/>
                </a:solidFill>
              </a:rPr>
              <a:t>项望远镜名称</a:t>
            </a:r>
            <a:r>
              <a:rPr lang="zh-CN" altLang="en-US"/>
              <a:t>的实验文献；</a:t>
            </a:r>
            <a:endParaRPr lang="en-US" altLang="zh-CN"/>
          </a:p>
          <a:p>
            <a:pPr marL="285750" indent="-285750" algn="just">
              <a:lnSpc>
                <a:spcPct val="150000"/>
              </a:lnSpc>
              <a:buFont typeface="Wingdings" panose="05000000000000000000" pitchFamily="2" charset="2"/>
              <a:buChar char="u"/>
            </a:pPr>
            <a:r>
              <a:rPr lang="zh-CN" altLang="en-US"/>
              <a:t>涵盖恒星、星系、行星等领域，以及光学、射电、</a:t>
            </a:r>
            <a:r>
              <a:rPr lang="en-US" altLang="zh-CN"/>
              <a:t>X</a:t>
            </a:r>
            <a:r>
              <a:rPr lang="zh-CN" altLang="en-US"/>
              <a:t>射线等观测波段；</a:t>
            </a:r>
            <a:endParaRPr lang="en-US" altLang="zh-CN"/>
          </a:p>
          <a:p>
            <a:pPr marL="285750" indent="-285750" algn="just">
              <a:lnSpc>
                <a:spcPct val="150000"/>
              </a:lnSpc>
              <a:buFont typeface="Wingdings" panose="05000000000000000000" pitchFamily="2" charset="2"/>
              <a:buChar char="u"/>
            </a:pPr>
            <a:r>
              <a:rPr lang="zh-CN" altLang="en-US"/>
              <a:t>对其中的天体标识符和望远镜名称进行</a:t>
            </a:r>
            <a:r>
              <a:rPr lang="zh-CN" altLang="en-US" b="1">
                <a:solidFill>
                  <a:srgbClr val="084A8F"/>
                </a:solidFill>
              </a:rPr>
              <a:t>标注</a:t>
            </a:r>
            <a:r>
              <a:rPr lang="zh-CN" altLang="en-US"/>
              <a:t>。</a:t>
            </a:r>
          </a:p>
        </p:txBody>
      </p:sp>
      <p:sp>
        <p:nvSpPr>
          <p:cNvPr id="19" name="文本框 18">
            <a:extLst>
              <a:ext uri="{FF2B5EF4-FFF2-40B4-BE49-F238E27FC236}">
                <a16:creationId xmlns:a16="http://schemas.microsoft.com/office/drawing/2014/main" id="{E27F9524-F52A-E694-1C11-389866E935B8}"/>
              </a:ext>
            </a:extLst>
          </p:cNvPr>
          <p:cNvSpPr txBox="1"/>
          <p:nvPr/>
        </p:nvSpPr>
        <p:spPr>
          <a:xfrm>
            <a:off x="331143" y="3596951"/>
            <a:ext cx="6228277" cy="3365024"/>
          </a:xfrm>
          <a:prstGeom prst="rect">
            <a:avLst/>
          </a:prstGeom>
          <a:noFill/>
        </p:spPr>
        <p:txBody>
          <a:bodyPr wrap="square">
            <a:spAutoFit/>
          </a:bodyPr>
          <a:lstStyle/>
          <a:p>
            <a:pPr>
              <a:lnSpc>
                <a:spcPct val="150000"/>
              </a:lnSpc>
            </a:pPr>
            <a:r>
              <a:rPr lang="zh-CN" altLang="en-US" b="1">
                <a:solidFill>
                  <a:srgbClr val="FF0000"/>
                </a:solidFill>
              </a:rPr>
              <a:t>不同</a:t>
            </a:r>
            <a:r>
              <a:rPr lang="en-US" altLang="zh-CN" b="1">
                <a:solidFill>
                  <a:srgbClr val="FF0000"/>
                </a:solidFill>
              </a:rPr>
              <a:t>LLMs</a:t>
            </a:r>
            <a:r>
              <a:rPr lang="zh-CN" altLang="en-US" b="1">
                <a:solidFill>
                  <a:srgbClr val="FF0000"/>
                </a:solidFill>
              </a:rPr>
              <a:t>具有不同的上下文处理能力，</a:t>
            </a:r>
            <a:r>
              <a:rPr lang="zh-CN" altLang="en-US"/>
              <a:t>为了满足</a:t>
            </a:r>
            <a:r>
              <a:rPr lang="en-US" altLang="zh-CN"/>
              <a:t>LLMs</a:t>
            </a:r>
            <a:r>
              <a:rPr lang="zh-CN" altLang="en-US"/>
              <a:t>的严格的</a:t>
            </a:r>
            <a:r>
              <a:rPr lang="en-US" altLang="zh-CN"/>
              <a:t>token</a:t>
            </a:r>
            <a:r>
              <a:rPr lang="zh-CN" altLang="en-US"/>
              <a:t>限制（</a:t>
            </a:r>
            <a:r>
              <a:rPr lang="en-US" altLang="zh-CN"/>
              <a:t>100 tokens </a:t>
            </a:r>
            <a:r>
              <a:rPr lang="zh-CN" altLang="en-US"/>
              <a:t>≈ </a:t>
            </a:r>
            <a:r>
              <a:rPr lang="en-US" altLang="zh-CN"/>
              <a:t>75 words</a:t>
            </a:r>
            <a:r>
              <a:rPr lang="zh-CN" altLang="en-US"/>
              <a:t>）：</a:t>
            </a:r>
            <a:endParaRPr lang="en-US" altLang="zh-CN" b="1">
              <a:solidFill>
                <a:srgbClr val="FF0000"/>
              </a:solidFill>
            </a:endParaRPr>
          </a:p>
          <a:p>
            <a:pPr marL="285750" indent="-285750">
              <a:lnSpc>
                <a:spcPct val="150000"/>
              </a:lnSpc>
              <a:buFont typeface="Wingdings" panose="05000000000000000000" pitchFamily="2" charset="2"/>
              <a:buChar char="p"/>
            </a:pPr>
            <a:r>
              <a:rPr lang="en-US" altLang="zh-CN"/>
              <a:t>Llama-2-70B</a:t>
            </a:r>
            <a:r>
              <a:rPr lang="zh-CN" altLang="en-US"/>
              <a:t>：</a:t>
            </a:r>
            <a:r>
              <a:rPr lang="en-US" altLang="zh-CN"/>
              <a:t>4096 token </a:t>
            </a:r>
            <a:r>
              <a:rPr lang="zh-CN" altLang="en-US"/>
              <a:t>≈ </a:t>
            </a:r>
            <a:r>
              <a:rPr lang="en-US" altLang="zh-CN"/>
              <a:t>3000 words</a:t>
            </a:r>
          </a:p>
          <a:p>
            <a:pPr marL="285750" indent="-285750">
              <a:lnSpc>
                <a:spcPct val="150000"/>
              </a:lnSpc>
              <a:buFont typeface="Wingdings" panose="05000000000000000000" pitchFamily="2" charset="2"/>
              <a:buChar char="p"/>
            </a:pPr>
            <a:r>
              <a:rPr lang="en-US" altLang="zh-CN"/>
              <a:t>GPT-3.5-4k</a:t>
            </a:r>
            <a:r>
              <a:rPr lang="zh-CN" altLang="en-US"/>
              <a:t>：</a:t>
            </a:r>
            <a:r>
              <a:rPr lang="en-US" altLang="zh-CN"/>
              <a:t>4096 token </a:t>
            </a:r>
            <a:r>
              <a:rPr lang="zh-CN" altLang="en-US"/>
              <a:t>≈ </a:t>
            </a:r>
            <a:r>
              <a:rPr lang="en-US" altLang="zh-CN"/>
              <a:t>3000 words</a:t>
            </a:r>
          </a:p>
          <a:p>
            <a:pPr marL="285750" indent="-285750">
              <a:lnSpc>
                <a:spcPct val="150000"/>
              </a:lnSpc>
              <a:buFont typeface="Wingdings" panose="05000000000000000000" pitchFamily="2" charset="2"/>
              <a:buChar char="p"/>
            </a:pPr>
            <a:r>
              <a:rPr lang="en-US" altLang="zh-CN"/>
              <a:t>GPT-4-128k</a:t>
            </a:r>
            <a:r>
              <a:rPr lang="zh-CN" altLang="en-US"/>
              <a:t>：</a:t>
            </a:r>
            <a:r>
              <a:rPr lang="en-US" altLang="zh-CN"/>
              <a:t>around 128000 token </a:t>
            </a:r>
            <a:r>
              <a:rPr lang="zh-CN" altLang="en-US"/>
              <a:t>≈ </a:t>
            </a:r>
            <a:r>
              <a:rPr lang="en-US" altLang="zh-CN"/>
              <a:t>96000 words</a:t>
            </a:r>
          </a:p>
          <a:p>
            <a:pPr marL="285750" indent="-285750">
              <a:lnSpc>
                <a:spcPct val="150000"/>
              </a:lnSpc>
              <a:buFont typeface="Wingdings" panose="05000000000000000000" pitchFamily="2" charset="2"/>
              <a:buChar char="p"/>
            </a:pPr>
            <a:r>
              <a:rPr lang="en-US" altLang="zh-CN"/>
              <a:t>Claude-2-100k</a:t>
            </a:r>
            <a:r>
              <a:rPr lang="zh-CN" altLang="en-US"/>
              <a:t>：</a:t>
            </a:r>
            <a:r>
              <a:rPr lang="en-US" altLang="zh-CN"/>
              <a:t>around 100000 token </a:t>
            </a:r>
            <a:r>
              <a:rPr lang="zh-CN" altLang="en-US"/>
              <a:t>≈ </a:t>
            </a:r>
            <a:r>
              <a:rPr lang="en-US" altLang="zh-CN"/>
              <a:t>75000 words</a:t>
            </a:r>
          </a:p>
          <a:p>
            <a:pPr>
              <a:lnSpc>
                <a:spcPct val="150000"/>
              </a:lnSpc>
            </a:pPr>
            <a:r>
              <a:rPr lang="zh-CN" altLang="en-US"/>
              <a:t>构建了文献的</a:t>
            </a:r>
            <a:r>
              <a:rPr lang="zh-CN" altLang="en-US" b="1">
                <a:solidFill>
                  <a:srgbClr val="C00000"/>
                </a:solidFill>
              </a:rPr>
              <a:t>全文文本</a:t>
            </a:r>
            <a:r>
              <a:rPr lang="zh-CN" altLang="en-US"/>
              <a:t>和它们的</a:t>
            </a:r>
            <a:r>
              <a:rPr lang="zh-CN" altLang="en-US" b="1">
                <a:solidFill>
                  <a:srgbClr val="C00000"/>
                </a:solidFill>
              </a:rPr>
              <a:t>段落文本集合</a:t>
            </a:r>
            <a:r>
              <a:rPr lang="zh-CN" altLang="en-US"/>
              <a:t>两种数据集。</a:t>
            </a:r>
          </a:p>
          <a:p>
            <a:pPr>
              <a:lnSpc>
                <a:spcPct val="150000"/>
              </a:lnSpc>
            </a:pPr>
            <a:endParaRPr lang="en-US" altLang="zh-CN"/>
          </a:p>
        </p:txBody>
      </p:sp>
    </p:spTree>
    <p:extLst>
      <p:ext uri="{BB962C8B-B14F-4D97-AF65-F5344CB8AC3E}">
        <p14:creationId xmlns:p14="http://schemas.microsoft.com/office/powerpoint/2010/main" val="3511866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D1C24B-A3B0-FF5C-9E8C-94AAB1C2E283}"/>
              </a:ext>
            </a:extLst>
          </p:cNvPr>
          <p:cNvSpPr>
            <a:spLocks noGrp="1"/>
          </p:cNvSpPr>
          <p:nvPr>
            <p:ph type="title"/>
          </p:nvPr>
        </p:nvSpPr>
        <p:spPr>
          <a:xfrm>
            <a:off x="670718" y="-221090"/>
            <a:ext cx="10850563" cy="1028699"/>
          </a:xfrm>
        </p:spPr>
        <p:txBody>
          <a:bodyPr/>
          <a:lstStyle/>
          <a:p>
            <a:r>
              <a:rPr kumimoji="1" lang="zh-CN" altLang="en-US"/>
              <a:t>二、课题研究</a:t>
            </a:r>
            <a:r>
              <a:rPr lang="zh-CN" altLang="en-US" sz="2800">
                <a:latin typeface="+mn-lt"/>
                <a:ea typeface="+mn-ea"/>
                <a:sym typeface="+mn-lt"/>
              </a:rPr>
              <a:t>内容</a:t>
            </a:r>
            <a:endParaRPr kumimoji="1" lang="zh-CN" altLang="en-US" dirty="0"/>
          </a:p>
        </p:txBody>
      </p:sp>
      <p:sp>
        <p:nvSpPr>
          <p:cNvPr id="15" name="文本框 14">
            <a:extLst>
              <a:ext uri="{FF2B5EF4-FFF2-40B4-BE49-F238E27FC236}">
                <a16:creationId xmlns:a16="http://schemas.microsoft.com/office/drawing/2014/main" id="{3472E753-D4BC-462C-B729-DD08651ECE02}"/>
              </a:ext>
            </a:extLst>
          </p:cNvPr>
          <p:cNvSpPr txBox="1"/>
          <p:nvPr/>
        </p:nvSpPr>
        <p:spPr>
          <a:xfrm>
            <a:off x="522515" y="1092554"/>
            <a:ext cx="2636252" cy="369332"/>
          </a:xfrm>
          <a:prstGeom prst="rect">
            <a:avLst/>
          </a:prstGeom>
          <a:noFill/>
        </p:spPr>
        <p:txBody>
          <a:bodyPr wrap="square">
            <a:spAutoFit/>
          </a:bodyPr>
          <a:lstStyle/>
          <a:p>
            <a:r>
              <a:rPr lang="zh-CN" altLang="en-US" b="1">
                <a:solidFill>
                  <a:schemeClr val="accent2">
                    <a:lumMod val="75000"/>
                  </a:schemeClr>
                </a:solidFill>
              </a:rPr>
              <a:t>实验设置</a:t>
            </a:r>
          </a:p>
        </p:txBody>
      </p:sp>
      <p:sp>
        <p:nvSpPr>
          <p:cNvPr id="10" name="文本框 9">
            <a:extLst>
              <a:ext uri="{FF2B5EF4-FFF2-40B4-BE49-F238E27FC236}">
                <a16:creationId xmlns:a16="http://schemas.microsoft.com/office/drawing/2014/main" id="{4A383523-74C4-EDA3-5ECB-A5315B91C526}"/>
              </a:ext>
            </a:extLst>
          </p:cNvPr>
          <p:cNvSpPr txBox="1"/>
          <p:nvPr/>
        </p:nvSpPr>
        <p:spPr>
          <a:xfrm>
            <a:off x="7184570" y="1682307"/>
            <a:ext cx="4562671" cy="873957"/>
          </a:xfrm>
          <a:prstGeom prst="rect">
            <a:avLst/>
          </a:prstGeom>
          <a:noFill/>
        </p:spPr>
        <p:txBody>
          <a:bodyPr wrap="square">
            <a:spAutoFit/>
          </a:bodyPr>
          <a:lstStyle/>
          <a:p>
            <a:pPr>
              <a:lnSpc>
                <a:spcPct val="150000"/>
              </a:lnSpc>
            </a:pPr>
            <a:r>
              <a:rPr lang="zh-CN" altLang="en-US"/>
              <a:t>为了充分验证</a:t>
            </a:r>
            <a:r>
              <a:rPr lang="en-US" altLang="zh-CN"/>
              <a:t>Prompt-KEE</a:t>
            </a:r>
            <a:r>
              <a:rPr lang="zh-CN" altLang="en-US"/>
              <a:t>提示策略的</a:t>
            </a:r>
            <a:r>
              <a:rPr lang="zh-CN" altLang="en-US" b="1">
                <a:solidFill>
                  <a:srgbClr val="084A8F"/>
                </a:solidFill>
              </a:rPr>
              <a:t>有效性</a:t>
            </a:r>
            <a:r>
              <a:rPr lang="zh-CN" altLang="en-US"/>
              <a:t>以及</a:t>
            </a:r>
            <a:r>
              <a:rPr lang="en-US" altLang="zh-CN"/>
              <a:t>LLMs</a:t>
            </a:r>
            <a:r>
              <a:rPr lang="zh-CN" altLang="en-US"/>
              <a:t>抽取天文知识实体的</a:t>
            </a:r>
            <a:r>
              <a:rPr lang="zh-CN" altLang="en-US" b="1">
                <a:solidFill>
                  <a:srgbClr val="084A8F"/>
                </a:solidFill>
              </a:rPr>
              <a:t>潜力</a:t>
            </a:r>
            <a:r>
              <a:rPr lang="zh-CN" altLang="en-US"/>
              <a:t>：</a:t>
            </a:r>
          </a:p>
        </p:txBody>
      </p:sp>
      <p:sp>
        <p:nvSpPr>
          <p:cNvPr id="12" name="文本框 11">
            <a:extLst>
              <a:ext uri="{FF2B5EF4-FFF2-40B4-BE49-F238E27FC236}">
                <a16:creationId xmlns:a16="http://schemas.microsoft.com/office/drawing/2014/main" id="{808528A6-ACDD-001A-9385-4E9E899E9DE2}"/>
              </a:ext>
            </a:extLst>
          </p:cNvPr>
          <p:cNvSpPr txBox="1"/>
          <p:nvPr/>
        </p:nvSpPr>
        <p:spPr>
          <a:xfrm>
            <a:off x="7277239" y="2816615"/>
            <a:ext cx="4244042" cy="3366947"/>
          </a:xfrm>
          <a:prstGeom prst="rect">
            <a:avLst/>
          </a:prstGeom>
          <a:noFill/>
        </p:spPr>
        <p:txBody>
          <a:bodyPr wrap="square">
            <a:spAutoFit/>
          </a:bodyPr>
          <a:lstStyle/>
          <a:p>
            <a:pPr algn="just">
              <a:lnSpc>
                <a:spcPct val="150000"/>
              </a:lnSpc>
            </a:pPr>
            <a:r>
              <a:rPr lang="zh-CN" altLang="en-US"/>
              <a:t>构建</a:t>
            </a:r>
            <a:r>
              <a:rPr lang="en-US" altLang="zh-CN" b="1">
                <a:solidFill>
                  <a:srgbClr val="C00000"/>
                </a:solidFill>
              </a:rPr>
              <a:t>8</a:t>
            </a:r>
            <a:r>
              <a:rPr lang="zh-CN" altLang="en-US" b="1">
                <a:solidFill>
                  <a:srgbClr val="C00000"/>
                </a:solidFill>
              </a:rPr>
              <a:t>种组合提示</a:t>
            </a:r>
            <a:r>
              <a:rPr lang="zh-CN" altLang="en-US"/>
              <a:t>：</a:t>
            </a:r>
            <a:endParaRPr lang="en-US" altLang="zh-CN"/>
          </a:p>
          <a:p>
            <a:pPr marL="285750" indent="-285750" algn="just">
              <a:lnSpc>
                <a:spcPct val="150000"/>
              </a:lnSpc>
              <a:buFont typeface="Wingdings" panose="05000000000000000000" pitchFamily="2" charset="2"/>
              <a:buChar char="u"/>
            </a:pPr>
            <a:r>
              <a:rPr lang="en-US" altLang="zh-CN"/>
              <a:t>Des_Only</a:t>
            </a:r>
          </a:p>
          <a:p>
            <a:pPr marL="285750" indent="-285750" algn="just">
              <a:lnSpc>
                <a:spcPct val="150000"/>
              </a:lnSpc>
              <a:buFont typeface="Wingdings" panose="05000000000000000000" pitchFamily="2" charset="2"/>
              <a:buChar char="u"/>
            </a:pPr>
            <a:r>
              <a:rPr lang="en-US" altLang="zh-CN"/>
              <a:t>Des_Def</a:t>
            </a:r>
          </a:p>
          <a:p>
            <a:pPr marL="285750" indent="-285750" algn="just">
              <a:lnSpc>
                <a:spcPct val="150000"/>
              </a:lnSpc>
              <a:buFont typeface="Wingdings" panose="05000000000000000000" pitchFamily="2" charset="2"/>
              <a:buChar char="u"/>
            </a:pPr>
            <a:r>
              <a:rPr lang="en-US" altLang="zh-CN"/>
              <a:t>Des_Emp</a:t>
            </a:r>
          </a:p>
          <a:p>
            <a:pPr marL="285750" indent="-285750" algn="just">
              <a:lnSpc>
                <a:spcPct val="150000"/>
              </a:lnSpc>
              <a:buFont typeface="Wingdings" panose="05000000000000000000" pitchFamily="2" charset="2"/>
              <a:buChar char="u"/>
            </a:pPr>
            <a:r>
              <a:rPr lang="en-US" altLang="zh-CN"/>
              <a:t>Des_Exa</a:t>
            </a:r>
          </a:p>
          <a:p>
            <a:pPr marL="285750" indent="-285750" algn="just">
              <a:lnSpc>
                <a:spcPct val="150000"/>
              </a:lnSpc>
              <a:buFont typeface="Wingdings" panose="05000000000000000000" pitchFamily="2" charset="2"/>
              <a:buChar char="u"/>
            </a:pPr>
            <a:r>
              <a:rPr lang="en-US" altLang="zh-CN"/>
              <a:t>Des_Def_Emp</a:t>
            </a:r>
          </a:p>
          <a:p>
            <a:pPr marL="285750" indent="-285750" algn="just">
              <a:lnSpc>
                <a:spcPct val="150000"/>
              </a:lnSpc>
              <a:buFont typeface="Wingdings" panose="05000000000000000000" pitchFamily="2" charset="2"/>
              <a:buChar char="u"/>
            </a:pPr>
            <a:r>
              <a:rPr lang="en-US" altLang="zh-CN"/>
              <a:t>Des_Def_Emp_Exa</a:t>
            </a:r>
          </a:p>
          <a:p>
            <a:pPr marL="285750" indent="-285750" algn="just">
              <a:lnSpc>
                <a:spcPct val="150000"/>
              </a:lnSpc>
              <a:buFont typeface="Wingdings" panose="05000000000000000000" pitchFamily="2" charset="2"/>
              <a:buChar char="u"/>
            </a:pPr>
            <a:r>
              <a:rPr lang="en-US" altLang="zh-CN"/>
              <a:t>Des_Def_Emp_Con</a:t>
            </a:r>
            <a:r>
              <a:rPr lang="zh-CN" altLang="en-US"/>
              <a:t>和</a:t>
            </a:r>
            <a:r>
              <a:rPr lang="en-US" altLang="zh-CN"/>
              <a:t>All</a:t>
            </a:r>
          </a:p>
        </p:txBody>
      </p:sp>
      <p:pic>
        <p:nvPicPr>
          <p:cNvPr id="174" name="图片 173">
            <a:extLst>
              <a:ext uri="{FF2B5EF4-FFF2-40B4-BE49-F238E27FC236}">
                <a16:creationId xmlns:a16="http://schemas.microsoft.com/office/drawing/2014/main" id="{519DC59F-D4CB-B408-2431-44EEB33BE6D4}"/>
              </a:ext>
            </a:extLst>
          </p:cNvPr>
          <p:cNvPicPr>
            <a:picLocks noChangeAspect="1"/>
          </p:cNvPicPr>
          <p:nvPr/>
        </p:nvPicPr>
        <p:blipFill>
          <a:blip r:embed="rId2"/>
          <a:stretch>
            <a:fillRect/>
          </a:stretch>
        </p:blipFill>
        <p:spPr>
          <a:xfrm>
            <a:off x="522515" y="1601277"/>
            <a:ext cx="6380510" cy="4862952"/>
          </a:xfrm>
          <a:prstGeom prst="rect">
            <a:avLst/>
          </a:prstGeom>
        </p:spPr>
      </p:pic>
    </p:spTree>
    <p:extLst>
      <p:ext uri="{BB962C8B-B14F-4D97-AF65-F5344CB8AC3E}">
        <p14:creationId xmlns:p14="http://schemas.microsoft.com/office/powerpoint/2010/main" val="2759303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D1C24B-A3B0-FF5C-9E8C-94AAB1C2E283}"/>
              </a:ext>
            </a:extLst>
          </p:cNvPr>
          <p:cNvSpPr>
            <a:spLocks noGrp="1"/>
          </p:cNvSpPr>
          <p:nvPr>
            <p:ph type="title"/>
          </p:nvPr>
        </p:nvSpPr>
        <p:spPr>
          <a:xfrm>
            <a:off x="670718" y="-221090"/>
            <a:ext cx="10850563" cy="1028699"/>
          </a:xfrm>
        </p:spPr>
        <p:txBody>
          <a:bodyPr/>
          <a:lstStyle/>
          <a:p>
            <a:r>
              <a:rPr kumimoji="1" lang="zh-CN" altLang="en-US"/>
              <a:t>二、课题研究</a:t>
            </a:r>
            <a:r>
              <a:rPr lang="zh-CN" altLang="en-US" sz="2800">
                <a:latin typeface="+mn-lt"/>
                <a:ea typeface="+mn-ea"/>
                <a:sym typeface="+mn-lt"/>
              </a:rPr>
              <a:t>内容</a:t>
            </a:r>
            <a:endParaRPr kumimoji="1" lang="zh-CN" altLang="en-US" dirty="0"/>
          </a:p>
        </p:txBody>
      </p:sp>
      <p:sp>
        <p:nvSpPr>
          <p:cNvPr id="15" name="文本框 14">
            <a:extLst>
              <a:ext uri="{FF2B5EF4-FFF2-40B4-BE49-F238E27FC236}">
                <a16:creationId xmlns:a16="http://schemas.microsoft.com/office/drawing/2014/main" id="{3472E753-D4BC-462C-B729-DD08651ECE02}"/>
              </a:ext>
            </a:extLst>
          </p:cNvPr>
          <p:cNvSpPr txBox="1"/>
          <p:nvPr/>
        </p:nvSpPr>
        <p:spPr>
          <a:xfrm>
            <a:off x="670718" y="1046136"/>
            <a:ext cx="2636252" cy="369332"/>
          </a:xfrm>
          <a:prstGeom prst="rect">
            <a:avLst/>
          </a:prstGeom>
          <a:noFill/>
        </p:spPr>
        <p:txBody>
          <a:bodyPr wrap="square">
            <a:spAutoFit/>
          </a:bodyPr>
          <a:lstStyle/>
          <a:p>
            <a:r>
              <a:rPr lang="zh-CN" altLang="en-US" b="1">
                <a:solidFill>
                  <a:schemeClr val="accent2">
                    <a:lumMod val="75000"/>
                  </a:schemeClr>
                </a:solidFill>
              </a:rPr>
              <a:t>实验设置</a:t>
            </a:r>
          </a:p>
        </p:txBody>
      </p:sp>
      <p:sp>
        <p:nvSpPr>
          <p:cNvPr id="12" name="文本框 11">
            <a:extLst>
              <a:ext uri="{FF2B5EF4-FFF2-40B4-BE49-F238E27FC236}">
                <a16:creationId xmlns:a16="http://schemas.microsoft.com/office/drawing/2014/main" id="{808528A6-ACDD-001A-9385-4E9E899E9DE2}"/>
              </a:ext>
            </a:extLst>
          </p:cNvPr>
          <p:cNvSpPr txBox="1"/>
          <p:nvPr/>
        </p:nvSpPr>
        <p:spPr>
          <a:xfrm>
            <a:off x="6618773" y="2386086"/>
            <a:ext cx="5371063" cy="2085827"/>
          </a:xfrm>
          <a:prstGeom prst="rect">
            <a:avLst/>
          </a:prstGeom>
          <a:noFill/>
        </p:spPr>
        <p:txBody>
          <a:bodyPr wrap="square">
            <a:spAutoFit/>
          </a:bodyPr>
          <a:lstStyle/>
          <a:p>
            <a:pPr algn="just">
              <a:lnSpc>
                <a:spcPct val="150000"/>
              </a:lnSpc>
            </a:pPr>
            <a:endParaRPr lang="en-US" altLang="zh-CN"/>
          </a:p>
          <a:p>
            <a:pPr marL="285750" indent="-285750" algn="just">
              <a:lnSpc>
                <a:spcPct val="200000"/>
              </a:lnSpc>
              <a:buFont typeface="Wingdings" panose="05000000000000000000" pitchFamily="2" charset="2"/>
              <a:buChar char="p"/>
            </a:pPr>
            <a:r>
              <a:rPr lang="en-US" altLang="zh-CN" b="1">
                <a:solidFill>
                  <a:srgbClr val="084A8F"/>
                </a:solidFill>
              </a:rPr>
              <a:t>GPT-4</a:t>
            </a:r>
            <a:r>
              <a:rPr lang="zh-CN" altLang="en-US"/>
              <a:t>和</a:t>
            </a:r>
            <a:r>
              <a:rPr lang="en-US" altLang="zh-CN" b="1">
                <a:solidFill>
                  <a:srgbClr val="084A8F"/>
                </a:solidFill>
              </a:rPr>
              <a:t>Claude 2</a:t>
            </a:r>
            <a:r>
              <a:rPr lang="zh-CN" altLang="en-US"/>
              <a:t>在文献</a:t>
            </a:r>
            <a:r>
              <a:rPr lang="zh-CN" altLang="en-US" b="1">
                <a:solidFill>
                  <a:srgbClr val="084A8F"/>
                </a:solidFill>
              </a:rPr>
              <a:t>全文文本</a:t>
            </a:r>
            <a:r>
              <a:rPr lang="zh-CN" altLang="en-US"/>
              <a:t>中进行测试；</a:t>
            </a:r>
            <a:endParaRPr lang="en-US" altLang="zh-CN"/>
          </a:p>
          <a:p>
            <a:pPr marL="285750" indent="-285750" algn="just">
              <a:lnSpc>
                <a:spcPct val="200000"/>
              </a:lnSpc>
              <a:buFont typeface="Wingdings" panose="05000000000000000000" pitchFamily="2" charset="2"/>
              <a:buChar char="p"/>
            </a:pPr>
            <a:r>
              <a:rPr lang="en-US" altLang="zh-CN" b="1">
                <a:solidFill>
                  <a:srgbClr val="084A8F"/>
                </a:solidFill>
              </a:rPr>
              <a:t>Llama-2-70B</a:t>
            </a:r>
            <a:r>
              <a:rPr lang="en-US" altLang="zh-CN"/>
              <a:t>,</a:t>
            </a:r>
            <a:r>
              <a:rPr lang="en-US" altLang="zh-CN" b="1"/>
              <a:t> </a:t>
            </a:r>
            <a:r>
              <a:rPr lang="en-US" altLang="zh-CN" b="1">
                <a:solidFill>
                  <a:srgbClr val="084A8F"/>
                </a:solidFill>
              </a:rPr>
              <a:t>GPT-3.5</a:t>
            </a:r>
            <a:r>
              <a:rPr lang="en-US" altLang="zh-CN"/>
              <a:t>,</a:t>
            </a:r>
            <a:r>
              <a:rPr lang="en-US" altLang="zh-CN" b="1">
                <a:solidFill>
                  <a:srgbClr val="084A8F"/>
                </a:solidFill>
              </a:rPr>
              <a:t> GPT-4</a:t>
            </a:r>
            <a:r>
              <a:rPr lang="zh-CN" altLang="en-US"/>
              <a:t>和</a:t>
            </a:r>
            <a:r>
              <a:rPr lang="en-US" altLang="zh-CN" b="1">
                <a:solidFill>
                  <a:srgbClr val="084A8F"/>
                </a:solidFill>
              </a:rPr>
              <a:t>Claude 2 </a:t>
            </a:r>
            <a:r>
              <a:rPr lang="zh-CN" altLang="en-US"/>
              <a:t>四种</a:t>
            </a:r>
            <a:r>
              <a:rPr lang="en-US" altLang="zh-CN"/>
              <a:t>LLMs</a:t>
            </a:r>
            <a:r>
              <a:rPr lang="zh-CN" altLang="en-US"/>
              <a:t>在文献的</a:t>
            </a:r>
            <a:r>
              <a:rPr lang="zh-CN" altLang="en-US" b="1">
                <a:solidFill>
                  <a:srgbClr val="084A8F"/>
                </a:solidFill>
              </a:rPr>
              <a:t>段落文本集合</a:t>
            </a:r>
            <a:r>
              <a:rPr lang="zh-CN" altLang="en-US"/>
              <a:t>中测试；</a:t>
            </a:r>
            <a:endParaRPr lang="en-US" altLang="zh-CN"/>
          </a:p>
        </p:txBody>
      </p:sp>
      <p:pic>
        <p:nvPicPr>
          <p:cNvPr id="3" name="图片 2">
            <a:extLst>
              <a:ext uri="{FF2B5EF4-FFF2-40B4-BE49-F238E27FC236}">
                <a16:creationId xmlns:a16="http://schemas.microsoft.com/office/drawing/2014/main" id="{8E93FDB8-794F-5F09-78D8-ADCC7A334C28}"/>
              </a:ext>
            </a:extLst>
          </p:cNvPr>
          <p:cNvPicPr>
            <a:picLocks noChangeAspect="1"/>
          </p:cNvPicPr>
          <p:nvPr/>
        </p:nvPicPr>
        <p:blipFill>
          <a:blip r:embed="rId2"/>
          <a:stretch>
            <a:fillRect/>
          </a:stretch>
        </p:blipFill>
        <p:spPr>
          <a:xfrm>
            <a:off x="587829" y="1415468"/>
            <a:ext cx="5945204" cy="5255370"/>
          </a:xfrm>
          <a:prstGeom prst="rect">
            <a:avLst/>
          </a:prstGeom>
        </p:spPr>
      </p:pic>
    </p:spTree>
    <p:extLst>
      <p:ext uri="{BB962C8B-B14F-4D97-AF65-F5344CB8AC3E}">
        <p14:creationId xmlns:p14="http://schemas.microsoft.com/office/powerpoint/2010/main" val="141617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D1C24B-A3B0-FF5C-9E8C-94AAB1C2E283}"/>
              </a:ext>
            </a:extLst>
          </p:cNvPr>
          <p:cNvSpPr>
            <a:spLocks noGrp="1"/>
          </p:cNvSpPr>
          <p:nvPr>
            <p:ph type="title"/>
          </p:nvPr>
        </p:nvSpPr>
        <p:spPr>
          <a:xfrm>
            <a:off x="670718" y="-221090"/>
            <a:ext cx="10850563" cy="1028699"/>
          </a:xfrm>
        </p:spPr>
        <p:txBody>
          <a:bodyPr/>
          <a:lstStyle/>
          <a:p>
            <a:r>
              <a:rPr kumimoji="1" lang="zh-CN" altLang="en-US"/>
              <a:t>二、课题研究</a:t>
            </a:r>
            <a:r>
              <a:rPr lang="zh-CN" altLang="en-US" sz="2800">
                <a:latin typeface="+mn-lt"/>
                <a:ea typeface="+mn-ea"/>
                <a:sym typeface="+mn-lt"/>
              </a:rPr>
              <a:t>内容</a:t>
            </a:r>
            <a:endParaRPr kumimoji="1" lang="zh-CN" altLang="en-US" dirty="0"/>
          </a:p>
        </p:txBody>
      </p:sp>
      <p:sp>
        <p:nvSpPr>
          <p:cNvPr id="15" name="文本框 14">
            <a:extLst>
              <a:ext uri="{FF2B5EF4-FFF2-40B4-BE49-F238E27FC236}">
                <a16:creationId xmlns:a16="http://schemas.microsoft.com/office/drawing/2014/main" id="{3472E753-D4BC-462C-B729-DD08651ECE02}"/>
              </a:ext>
            </a:extLst>
          </p:cNvPr>
          <p:cNvSpPr txBox="1"/>
          <p:nvPr/>
        </p:nvSpPr>
        <p:spPr>
          <a:xfrm>
            <a:off x="670718" y="1046136"/>
            <a:ext cx="2636252" cy="369332"/>
          </a:xfrm>
          <a:prstGeom prst="rect">
            <a:avLst/>
          </a:prstGeom>
          <a:noFill/>
        </p:spPr>
        <p:txBody>
          <a:bodyPr wrap="square">
            <a:spAutoFit/>
          </a:bodyPr>
          <a:lstStyle/>
          <a:p>
            <a:r>
              <a:rPr lang="zh-CN" altLang="en-US" b="1">
                <a:solidFill>
                  <a:schemeClr val="accent2">
                    <a:lumMod val="75000"/>
                  </a:schemeClr>
                </a:solidFill>
              </a:rPr>
              <a:t>评价指标</a:t>
            </a:r>
          </a:p>
        </p:txBody>
      </p:sp>
      <p:sp>
        <p:nvSpPr>
          <p:cNvPr id="6" name="矩形: 圆角 5">
            <a:extLst>
              <a:ext uri="{FF2B5EF4-FFF2-40B4-BE49-F238E27FC236}">
                <a16:creationId xmlns:a16="http://schemas.microsoft.com/office/drawing/2014/main" id="{6B8AF807-7D2C-C09A-15E5-9187D36730FD}"/>
              </a:ext>
            </a:extLst>
          </p:cNvPr>
          <p:cNvSpPr/>
          <p:nvPr/>
        </p:nvSpPr>
        <p:spPr>
          <a:xfrm>
            <a:off x="434009" y="1961322"/>
            <a:ext cx="3531704" cy="4108174"/>
          </a:xfrm>
          <a:prstGeom prst="roundRect">
            <a:avLst>
              <a:gd name="adj" fmla="val 3159"/>
            </a:avLst>
          </a:prstGeom>
          <a:solidFill>
            <a:srgbClr val="E9F7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a:extLst>
              <a:ext uri="{FF2B5EF4-FFF2-40B4-BE49-F238E27FC236}">
                <a16:creationId xmlns:a16="http://schemas.microsoft.com/office/drawing/2014/main" id="{ACCBBA61-456E-9E44-7D96-9FBE76591912}"/>
              </a:ext>
            </a:extLst>
          </p:cNvPr>
          <p:cNvSpPr/>
          <p:nvPr/>
        </p:nvSpPr>
        <p:spPr>
          <a:xfrm>
            <a:off x="4330147" y="1961322"/>
            <a:ext cx="3531704" cy="4108174"/>
          </a:xfrm>
          <a:prstGeom prst="roundRect">
            <a:avLst>
              <a:gd name="adj" fmla="val 3159"/>
            </a:avLst>
          </a:prstGeom>
          <a:solidFill>
            <a:srgbClr val="E9F1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E2356216-1498-FC9C-4659-E6E063DEA37B}"/>
              </a:ext>
            </a:extLst>
          </p:cNvPr>
          <p:cNvSpPr/>
          <p:nvPr/>
        </p:nvSpPr>
        <p:spPr>
          <a:xfrm>
            <a:off x="8226285" y="1961322"/>
            <a:ext cx="3531704" cy="4108174"/>
          </a:xfrm>
          <a:prstGeom prst="roundRect">
            <a:avLst>
              <a:gd name="adj" fmla="val 3159"/>
            </a:avLst>
          </a:prstGeom>
          <a:solidFill>
            <a:srgbClr val="E8E9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6B134E09-95A5-09AF-6481-F73BCBC4F74E}"/>
              </a:ext>
            </a:extLst>
          </p:cNvPr>
          <p:cNvSpPr txBox="1"/>
          <p:nvPr/>
        </p:nvSpPr>
        <p:spPr>
          <a:xfrm>
            <a:off x="536713" y="2101334"/>
            <a:ext cx="3313044" cy="2535951"/>
          </a:xfrm>
          <a:prstGeom prst="rect">
            <a:avLst/>
          </a:prstGeom>
          <a:noFill/>
        </p:spPr>
        <p:txBody>
          <a:bodyPr wrap="square">
            <a:spAutoFit/>
          </a:bodyPr>
          <a:lstStyle/>
          <a:p>
            <a:pPr>
              <a:lnSpc>
                <a:spcPct val="150000"/>
              </a:lnSpc>
            </a:pPr>
            <a:r>
              <a:rPr lang="zh-CN" altLang="en-US" b="1">
                <a:solidFill>
                  <a:srgbClr val="FF7E79"/>
                </a:solidFill>
              </a:rPr>
              <a:t>精确率：</a:t>
            </a:r>
            <a:endParaRPr lang="en-US" altLang="zh-CN" b="1">
              <a:solidFill>
                <a:srgbClr val="FF7E79"/>
              </a:solidFill>
            </a:endParaRPr>
          </a:p>
          <a:p>
            <a:pPr>
              <a:lnSpc>
                <a:spcPct val="150000"/>
              </a:lnSpc>
            </a:pPr>
            <a:r>
              <a:rPr lang="zh-CN" altLang="en-US"/>
              <a:t>用来评估抽取正确实体的准确度。在知识实体抽取任务中，精确率定义为模型准确识别的实体（</a:t>
            </a:r>
            <a:r>
              <a:rPr lang="en-US" altLang="zh-CN"/>
              <a:t>TP</a:t>
            </a:r>
            <a:r>
              <a:rPr lang="zh-CN" altLang="en-US"/>
              <a:t>）占提取实体总数（</a:t>
            </a:r>
            <a:r>
              <a:rPr lang="en-US" altLang="zh-CN"/>
              <a:t>TP+FP</a:t>
            </a:r>
            <a:r>
              <a:rPr lang="zh-CN" altLang="en-US"/>
              <a:t>）的比例。 </a:t>
            </a:r>
          </a:p>
        </p:txBody>
      </p:sp>
      <p:pic>
        <p:nvPicPr>
          <p:cNvPr id="13" name="图片 12">
            <a:extLst>
              <a:ext uri="{FF2B5EF4-FFF2-40B4-BE49-F238E27FC236}">
                <a16:creationId xmlns:a16="http://schemas.microsoft.com/office/drawing/2014/main" id="{1346789F-9EE4-81CE-4D35-F035BC1ECEBC}"/>
              </a:ext>
            </a:extLst>
          </p:cNvPr>
          <p:cNvPicPr>
            <a:picLocks noChangeAspect="1"/>
          </p:cNvPicPr>
          <p:nvPr/>
        </p:nvPicPr>
        <p:blipFill rotWithShape="1">
          <a:blip r:embed="rId2"/>
          <a:srcRect t="6098"/>
          <a:stretch/>
        </p:blipFill>
        <p:spPr>
          <a:xfrm>
            <a:off x="695754" y="4867074"/>
            <a:ext cx="2994962" cy="797307"/>
          </a:xfrm>
          <a:prstGeom prst="rect">
            <a:avLst/>
          </a:prstGeom>
        </p:spPr>
      </p:pic>
      <p:sp>
        <p:nvSpPr>
          <p:cNvPr id="14" name="文本框 13">
            <a:extLst>
              <a:ext uri="{FF2B5EF4-FFF2-40B4-BE49-F238E27FC236}">
                <a16:creationId xmlns:a16="http://schemas.microsoft.com/office/drawing/2014/main" id="{A8049268-AF21-FB09-89F5-911CAEF6C20C}"/>
              </a:ext>
            </a:extLst>
          </p:cNvPr>
          <p:cNvSpPr txBox="1"/>
          <p:nvPr/>
        </p:nvSpPr>
        <p:spPr>
          <a:xfrm>
            <a:off x="4439477" y="2101333"/>
            <a:ext cx="3313044" cy="2535951"/>
          </a:xfrm>
          <a:prstGeom prst="rect">
            <a:avLst/>
          </a:prstGeom>
          <a:noFill/>
        </p:spPr>
        <p:txBody>
          <a:bodyPr wrap="square">
            <a:spAutoFit/>
          </a:bodyPr>
          <a:lstStyle/>
          <a:p>
            <a:pPr>
              <a:lnSpc>
                <a:spcPct val="150000"/>
              </a:lnSpc>
            </a:pPr>
            <a:r>
              <a:rPr lang="zh-CN" altLang="en-US" b="1">
                <a:solidFill>
                  <a:srgbClr val="FF7E79"/>
                </a:solidFill>
              </a:rPr>
              <a:t>召回率：</a:t>
            </a:r>
            <a:endParaRPr lang="en-US" altLang="zh-CN" b="1">
              <a:solidFill>
                <a:srgbClr val="FF7E79"/>
              </a:solidFill>
            </a:endParaRPr>
          </a:p>
          <a:p>
            <a:pPr>
              <a:lnSpc>
                <a:spcPct val="150000"/>
              </a:lnSpc>
            </a:pPr>
            <a:r>
              <a:rPr lang="zh-CN" altLang="en-US"/>
              <a:t>用来衡量模型能够抽取所有正确实体的能力。模型成功提取的实体（</a:t>
            </a:r>
            <a:r>
              <a:rPr lang="en-US" altLang="zh-CN"/>
              <a:t>TP</a:t>
            </a:r>
            <a:r>
              <a:rPr lang="zh-CN" altLang="en-US"/>
              <a:t>）与实际存在于文本中应被提取的实体总数（</a:t>
            </a:r>
            <a:r>
              <a:rPr lang="en-US" altLang="zh-CN"/>
              <a:t>TP + FN</a:t>
            </a:r>
            <a:r>
              <a:rPr lang="zh-CN" altLang="en-US"/>
              <a:t>）之间的比例。 </a:t>
            </a:r>
          </a:p>
        </p:txBody>
      </p:sp>
      <p:pic>
        <p:nvPicPr>
          <p:cNvPr id="17" name="图片 16">
            <a:extLst>
              <a:ext uri="{FF2B5EF4-FFF2-40B4-BE49-F238E27FC236}">
                <a16:creationId xmlns:a16="http://schemas.microsoft.com/office/drawing/2014/main" id="{0F79A382-732C-EBB2-8EA2-8AF3B841E0C8}"/>
              </a:ext>
            </a:extLst>
          </p:cNvPr>
          <p:cNvPicPr>
            <a:picLocks noChangeAspect="1"/>
          </p:cNvPicPr>
          <p:nvPr/>
        </p:nvPicPr>
        <p:blipFill rotWithShape="1">
          <a:blip r:embed="rId3"/>
          <a:srcRect t="10951"/>
          <a:stretch/>
        </p:blipFill>
        <p:spPr>
          <a:xfrm>
            <a:off x="4691061" y="4867074"/>
            <a:ext cx="2809875" cy="797307"/>
          </a:xfrm>
          <a:prstGeom prst="rect">
            <a:avLst/>
          </a:prstGeom>
        </p:spPr>
      </p:pic>
      <p:sp>
        <p:nvSpPr>
          <p:cNvPr id="18" name="文本框 17">
            <a:extLst>
              <a:ext uri="{FF2B5EF4-FFF2-40B4-BE49-F238E27FC236}">
                <a16:creationId xmlns:a16="http://schemas.microsoft.com/office/drawing/2014/main" id="{185AE206-0D8F-9253-7A18-171D9B5DD84F}"/>
              </a:ext>
            </a:extLst>
          </p:cNvPr>
          <p:cNvSpPr txBox="1"/>
          <p:nvPr/>
        </p:nvSpPr>
        <p:spPr>
          <a:xfrm>
            <a:off x="8335615" y="2101333"/>
            <a:ext cx="3313044" cy="2120452"/>
          </a:xfrm>
          <a:prstGeom prst="rect">
            <a:avLst/>
          </a:prstGeom>
          <a:noFill/>
        </p:spPr>
        <p:txBody>
          <a:bodyPr wrap="square">
            <a:spAutoFit/>
          </a:bodyPr>
          <a:lstStyle/>
          <a:p>
            <a:pPr>
              <a:lnSpc>
                <a:spcPct val="150000"/>
              </a:lnSpc>
            </a:pPr>
            <a:r>
              <a:rPr lang="en-US" altLang="zh-CN" b="1">
                <a:solidFill>
                  <a:srgbClr val="FF7E79"/>
                </a:solidFill>
              </a:rPr>
              <a:t>F1 Score</a:t>
            </a:r>
            <a:r>
              <a:rPr lang="zh-CN" altLang="en-US" b="1">
                <a:solidFill>
                  <a:srgbClr val="FF7E79"/>
                </a:solidFill>
              </a:rPr>
              <a:t>：</a:t>
            </a:r>
            <a:endParaRPr lang="en-US" altLang="zh-CN" b="1">
              <a:solidFill>
                <a:srgbClr val="FF7E79"/>
              </a:solidFill>
            </a:endParaRPr>
          </a:p>
          <a:p>
            <a:pPr>
              <a:lnSpc>
                <a:spcPct val="150000"/>
              </a:lnSpc>
            </a:pPr>
            <a:r>
              <a:rPr lang="zh-CN" altLang="en-US"/>
              <a:t>是</a:t>
            </a:r>
            <a:r>
              <a:rPr lang="zh-CN" altLang="en-US" b="1">
                <a:solidFill>
                  <a:schemeClr val="accent1"/>
                </a:solidFill>
              </a:rPr>
              <a:t>精确率</a:t>
            </a:r>
            <a:r>
              <a:rPr lang="zh-CN" altLang="en-US"/>
              <a:t>和</a:t>
            </a:r>
            <a:r>
              <a:rPr lang="zh-CN" altLang="en-US" b="1">
                <a:solidFill>
                  <a:schemeClr val="accent1"/>
                </a:solidFill>
              </a:rPr>
              <a:t>召回率</a:t>
            </a:r>
            <a:r>
              <a:rPr lang="zh-CN" altLang="en-US"/>
              <a:t>的调和平均值。它同时考虑了模型正确识别实体的能力和模型识别到所有相关实体的能力。</a:t>
            </a:r>
          </a:p>
        </p:txBody>
      </p:sp>
      <p:pic>
        <p:nvPicPr>
          <p:cNvPr id="20" name="图片 19">
            <a:extLst>
              <a:ext uri="{FF2B5EF4-FFF2-40B4-BE49-F238E27FC236}">
                <a16:creationId xmlns:a16="http://schemas.microsoft.com/office/drawing/2014/main" id="{09843EEE-3635-56AC-8B8E-717FAF11DAD0}"/>
              </a:ext>
            </a:extLst>
          </p:cNvPr>
          <p:cNvPicPr>
            <a:picLocks noChangeAspect="1"/>
          </p:cNvPicPr>
          <p:nvPr/>
        </p:nvPicPr>
        <p:blipFill>
          <a:blip r:embed="rId4"/>
          <a:stretch>
            <a:fillRect/>
          </a:stretch>
        </p:blipFill>
        <p:spPr>
          <a:xfrm>
            <a:off x="8304141" y="4867074"/>
            <a:ext cx="3375991" cy="797307"/>
          </a:xfrm>
          <a:prstGeom prst="rect">
            <a:avLst/>
          </a:prstGeom>
        </p:spPr>
      </p:pic>
    </p:spTree>
    <p:extLst>
      <p:ext uri="{BB962C8B-B14F-4D97-AF65-F5344CB8AC3E}">
        <p14:creationId xmlns:p14="http://schemas.microsoft.com/office/powerpoint/2010/main" val="1211915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D1C24B-A3B0-FF5C-9E8C-94AAB1C2E283}"/>
              </a:ext>
            </a:extLst>
          </p:cNvPr>
          <p:cNvSpPr>
            <a:spLocks noGrp="1"/>
          </p:cNvSpPr>
          <p:nvPr>
            <p:ph type="title"/>
          </p:nvPr>
        </p:nvSpPr>
        <p:spPr>
          <a:xfrm>
            <a:off x="670718" y="-221090"/>
            <a:ext cx="10850563" cy="1028699"/>
          </a:xfrm>
        </p:spPr>
        <p:txBody>
          <a:bodyPr/>
          <a:lstStyle/>
          <a:p>
            <a:r>
              <a:rPr kumimoji="1" lang="zh-CN" altLang="en-US"/>
              <a:t>二、课题研究</a:t>
            </a:r>
            <a:r>
              <a:rPr lang="zh-CN" altLang="en-US" sz="2800">
                <a:latin typeface="+mn-lt"/>
                <a:ea typeface="+mn-ea"/>
                <a:sym typeface="+mn-lt"/>
              </a:rPr>
              <a:t>内容</a:t>
            </a:r>
            <a:endParaRPr kumimoji="1" lang="zh-CN" altLang="en-US" dirty="0"/>
          </a:p>
        </p:txBody>
      </p:sp>
      <p:sp>
        <p:nvSpPr>
          <p:cNvPr id="15" name="文本框 14">
            <a:extLst>
              <a:ext uri="{FF2B5EF4-FFF2-40B4-BE49-F238E27FC236}">
                <a16:creationId xmlns:a16="http://schemas.microsoft.com/office/drawing/2014/main" id="{3472E753-D4BC-462C-B729-DD08651ECE02}"/>
              </a:ext>
            </a:extLst>
          </p:cNvPr>
          <p:cNvSpPr txBox="1"/>
          <p:nvPr/>
        </p:nvSpPr>
        <p:spPr>
          <a:xfrm>
            <a:off x="288141" y="1126300"/>
            <a:ext cx="1220903" cy="646331"/>
          </a:xfrm>
          <a:prstGeom prst="rect">
            <a:avLst/>
          </a:prstGeom>
          <a:noFill/>
        </p:spPr>
        <p:txBody>
          <a:bodyPr wrap="square">
            <a:spAutoFit/>
          </a:bodyPr>
          <a:lstStyle/>
          <a:p>
            <a:r>
              <a:rPr lang="zh-CN" altLang="en-US" b="1">
                <a:solidFill>
                  <a:schemeClr val="accent2">
                    <a:lumMod val="75000"/>
                  </a:schemeClr>
                </a:solidFill>
              </a:rPr>
              <a:t>全文文本实验结果</a:t>
            </a:r>
          </a:p>
        </p:txBody>
      </p:sp>
      <p:pic>
        <p:nvPicPr>
          <p:cNvPr id="5" name="图片 4">
            <a:extLst>
              <a:ext uri="{FF2B5EF4-FFF2-40B4-BE49-F238E27FC236}">
                <a16:creationId xmlns:a16="http://schemas.microsoft.com/office/drawing/2014/main" id="{F7FBBFFD-418F-DA30-38EE-52BBF1152D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29030" y="1785883"/>
            <a:ext cx="5012482" cy="5012482"/>
          </a:xfrm>
          <a:prstGeom prst="rect">
            <a:avLst/>
          </a:prstGeom>
        </p:spPr>
      </p:pic>
      <p:sp>
        <p:nvSpPr>
          <p:cNvPr id="6" name="文本框 5">
            <a:extLst>
              <a:ext uri="{FF2B5EF4-FFF2-40B4-BE49-F238E27FC236}">
                <a16:creationId xmlns:a16="http://schemas.microsoft.com/office/drawing/2014/main" id="{9BCDB0AB-A131-A993-C025-D484AC5BA20D}"/>
              </a:ext>
            </a:extLst>
          </p:cNvPr>
          <p:cNvSpPr txBox="1"/>
          <p:nvPr/>
        </p:nvSpPr>
        <p:spPr>
          <a:xfrm>
            <a:off x="5619384" y="1590891"/>
            <a:ext cx="6131766" cy="2951449"/>
          </a:xfrm>
          <a:prstGeom prst="rect">
            <a:avLst/>
          </a:prstGeom>
          <a:noFill/>
        </p:spPr>
        <p:txBody>
          <a:bodyPr wrap="square">
            <a:spAutoFit/>
          </a:bodyPr>
          <a:lstStyle/>
          <a:p>
            <a:pPr marL="285750" indent="-285750">
              <a:lnSpc>
                <a:spcPct val="150000"/>
              </a:lnSpc>
              <a:buFont typeface="Wingdings" panose="05000000000000000000" pitchFamily="2" charset="2"/>
              <a:buChar char="p"/>
            </a:pPr>
            <a:r>
              <a:rPr lang="en-US" altLang="zh-CN"/>
              <a:t>GPT-4 </a:t>
            </a:r>
            <a:r>
              <a:rPr lang="zh-CN" altLang="en-US"/>
              <a:t>在三项评价指标上</a:t>
            </a:r>
            <a:r>
              <a:rPr lang="zh-CN" altLang="en-US" b="1">
                <a:solidFill>
                  <a:srgbClr val="FF0000"/>
                </a:solidFill>
              </a:rPr>
              <a:t>始终优于</a:t>
            </a:r>
            <a:r>
              <a:rPr lang="en-US" altLang="zh-CN"/>
              <a:t>Claude 2</a:t>
            </a:r>
            <a:r>
              <a:rPr lang="zh-CN" altLang="en-US"/>
              <a:t>；</a:t>
            </a:r>
          </a:p>
          <a:p>
            <a:pPr marL="285750" indent="-285750">
              <a:lnSpc>
                <a:spcPct val="150000"/>
              </a:lnSpc>
              <a:buFont typeface="Wingdings" panose="05000000000000000000" pitchFamily="2" charset="2"/>
              <a:buChar char="p"/>
            </a:pPr>
            <a:r>
              <a:rPr lang="zh-CN" altLang="en-US"/>
              <a:t>五种提示要素总体上都能给大语言模型的抽取任务带来提升作用，其中“</a:t>
            </a:r>
            <a:r>
              <a:rPr lang="en-US" altLang="zh-CN" b="1">
                <a:solidFill>
                  <a:srgbClr val="FF0000"/>
                </a:solidFill>
              </a:rPr>
              <a:t>Task Emphasis</a:t>
            </a:r>
            <a:r>
              <a:rPr lang="zh-CN" altLang="en-US"/>
              <a:t>”带来的提升效果最为明显；</a:t>
            </a:r>
            <a:endParaRPr lang="en-US" altLang="zh-CN"/>
          </a:p>
          <a:p>
            <a:pPr marL="285750" indent="-285750">
              <a:lnSpc>
                <a:spcPct val="150000"/>
              </a:lnSpc>
              <a:buFont typeface="Wingdings" panose="05000000000000000000" pitchFamily="2" charset="2"/>
              <a:buChar char="p"/>
            </a:pPr>
            <a:r>
              <a:rPr lang="zh-CN" altLang="en-US" b="1">
                <a:solidFill>
                  <a:srgbClr val="FF0000"/>
                </a:solidFill>
              </a:rPr>
              <a:t>多样化的组合提示</a:t>
            </a:r>
            <a:r>
              <a:rPr lang="zh-CN" altLang="en-US"/>
              <a:t>也能提升</a:t>
            </a:r>
            <a:r>
              <a:rPr lang="en-US" altLang="zh-CN"/>
              <a:t>GPT-4 </a:t>
            </a:r>
            <a:r>
              <a:rPr lang="zh-CN" altLang="en-US"/>
              <a:t>和</a:t>
            </a:r>
            <a:r>
              <a:rPr lang="en-US" altLang="zh-CN"/>
              <a:t>Claude 2 </a:t>
            </a:r>
            <a:r>
              <a:rPr lang="zh-CN" altLang="en-US"/>
              <a:t>的效果；</a:t>
            </a:r>
            <a:endParaRPr lang="en-US" altLang="zh-CN"/>
          </a:p>
          <a:p>
            <a:pPr marL="285750" indent="-285750">
              <a:lnSpc>
                <a:spcPct val="150000"/>
              </a:lnSpc>
              <a:buFont typeface="Wingdings" panose="05000000000000000000" pitchFamily="2" charset="2"/>
              <a:buChar char="p"/>
            </a:pPr>
            <a:r>
              <a:rPr lang="zh-CN" altLang="en-US"/>
              <a:t>识别望远镜的性能</a:t>
            </a:r>
            <a:r>
              <a:rPr lang="zh-CN" altLang="en-US" b="1">
                <a:solidFill>
                  <a:srgbClr val="FF0000"/>
                </a:solidFill>
              </a:rPr>
              <a:t>高于</a:t>
            </a:r>
            <a:r>
              <a:rPr lang="zh-CN" altLang="en-US"/>
              <a:t>识别天体标识符的性能；</a:t>
            </a:r>
            <a:endParaRPr lang="en-US" altLang="zh-CN"/>
          </a:p>
          <a:p>
            <a:pPr marL="285750" indent="-285750">
              <a:lnSpc>
                <a:spcPct val="150000"/>
              </a:lnSpc>
              <a:buFont typeface="Wingdings" panose="05000000000000000000" pitchFamily="2" charset="2"/>
              <a:buChar char="p"/>
            </a:pPr>
            <a:r>
              <a:rPr lang="zh-CN" altLang="en-US"/>
              <a:t>使用组合提示的情况下，召回率的提升幅度</a:t>
            </a:r>
            <a:r>
              <a:rPr lang="zh-CN" altLang="en-US" b="1">
                <a:solidFill>
                  <a:srgbClr val="FF0000"/>
                </a:solidFill>
              </a:rPr>
              <a:t>高于</a:t>
            </a:r>
            <a:r>
              <a:rPr lang="zh-CN" altLang="en-US"/>
              <a:t>精确率；</a:t>
            </a:r>
            <a:endParaRPr lang="en-US" altLang="zh-CN"/>
          </a:p>
        </p:txBody>
      </p:sp>
      <p:pic>
        <p:nvPicPr>
          <p:cNvPr id="7" name="图片 6">
            <a:extLst>
              <a:ext uri="{FF2B5EF4-FFF2-40B4-BE49-F238E27FC236}">
                <a16:creationId xmlns:a16="http://schemas.microsoft.com/office/drawing/2014/main" id="{F98636E1-77C3-89C5-E781-81C9F3426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7913" y="4845266"/>
            <a:ext cx="2711589" cy="1549480"/>
          </a:xfrm>
          <a:prstGeom prst="rect">
            <a:avLst/>
          </a:prstGeom>
          <a:ln>
            <a:solidFill>
              <a:schemeClr val="accent1"/>
            </a:solidFill>
          </a:ln>
        </p:spPr>
      </p:pic>
      <p:cxnSp>
        <p:nvCxnSpPr>
          <p:cNvPr id="9" name="直接连接符 8">
            <a:extLst>
              <a:ext uri="{FF2B5EF4-FFF2-40B4-BE49-F238E27FC236}">
                <a16:creationId xmlns:a16="http://schemas.microsoft.com/office/drawing/2014/main" id="{D1DA2BA8-95EA-A0A1-57B5-ADC9C0CBB414}"/>
              </a:ext>
            </a:extLst>
          </p:cNvPr>
          <p:cNvCxnSpPr>
            <a:cxnSpLocks/>
          </p:cNvCxnSpPr>
          <p:nvPr/>
        </p:nvCxnSpPr>
        <p:spPr>
          <a:xfrm flipV="1">
            <a:off x="5486400" y="4889272"/>
            <a:ext cx="841513" cy="908554"/>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43D8A5FB-26FC-8432-CE88-E8305BB87EA5}"/>
              </a:ext>
            </a:extLst>
          </p:cNvPr>
          <p:cNvCxnSpPr>
            <a:cxnSpLocks/>
          </p:cNvCxnSpPr>
          <p:nvPr/>
        </p:nvCxnSpPr>
        <p:spPr>
          <a:xfrm>
            <a:off x="5486400" y="6188765"/>
            <a:ext cx="841513" cy="145774"/>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243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D1C24B-A3B0-FF5C-9E8C-94AAB1C2E283}"/>
              </a:ext>
            </a:extLst>
          </p:cNvPr>
          <p:cNvSpPr>
            <a:spLocks noGrp="1"/>
          </p:cNvSpPr>
          <p:nvPr>
            <p:ph type="title"/>
          </p:nvPr>
        </p:nvSpPr>
        <p:spPr>
          <a:xfrm>
            <a:off x="670718" y="-221090"/>
            <a:ext cx="10850563" cy="1028699"/>
          </a:xfrm>
        </p:spPr>
        <p:txBody>
          <a:bodyPr/>
          <a:lstStyle/>
          <a:p>
            <a:r>
              <a:rPr kumimoji="1" lang="zh-CN" altLang="en-US"/>
              <a:t>二、课题研究</a:t>
            </a:r>
            <a:r>
              <a:rPr lang="zh-CN" altLang="en-US" sz="2800">
                <a:latin typeface="+mn-lt"/>
                <a:ea typeface="+mn-ea"/>
                <a:sym typeface="+mn-lt"/>
              </a:rPr>
              <a:t>内容</a:t>
            </a:r>
            <a:endParaRPr kumimoji="1" lang="zh-CN" altLang="en-US" dirty="0"/>
          </a:p>
        </p:txBody>
      </p:sp>
      <p:pic>
        <p:nvPicPr>
          <p:cNvPr id="3" name="Picture 3">
            <a:extLst>
              <a:ext uri="{FF2B5EF4-FFF2-40B4-BE49-F238E27FC236}">
                <a16:creationId xmlns:a16="http://schemas.microsoft.com/office/drawing/2014/main" id="{A7BA3C18-5F89-0B02-0ECB-7B5F89A0B2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670717" y="1772631"/>
            <a:ext cx="5021185" cy="496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9BCDB0AB-A131-A993-C025-D484AC5BA20D}"/>
              </a:ext>
            </a:extLst>
          </p:cNvPr>
          <p:cNvSpPr txBox="1"/>
          <p:nvPr/>
        </p:nvSpPr>
        <p:spPr>
          <a:xfrm>
            <a:off x="5817704" y="1950830"/>
            <a:ext cx="6215269" cy="2535951"/>
          </a:xfrm>
          <a:prstGeom prst="rect">
            <a:avLst/>
          </a:prstGeom>
          <a:noFill/>
        </p:spPr>
        <p:txBody>
          <a:bodyPr wrap="square">
            <a:spAutoFit/>
          </a:bodyPr>
          <a:lstStyle/>
          <a:p>
            <a:pPr marL="285750" indent="-285750">
              <a:lnSpc>
                <a:spcPct val="150000"/>
              </a:lnSpc>
              <a:buFont typeface="Wingdings" panose="05000000000000000000" pitchFamily="2" charset="2"/>
              <a:buChar char="p"/>
            </a:pPr>
            <a:r>
              <a:rPr lang="en-US" altLang="zh-CN"/>
              <a:t>Llama-2-70B </a:t>
            </a:r>
            <a:r>
              <a:rPr lang="zh-CN" altLang="en-US"/>
              <a:t>在</a:t>
            </a:r>
            <a:r>
              <a:rPr lang="zh-CN" altLang="en-US" b="1">
                <a:solidFill>
                  <a:srgbClr val="FF0000"/>
                </a:solidFill>
              </a:rPr>
              <a:t>召回率</a:t>
            </a:r>
            <a:r>
              <a:rPr lang="zh-CN" altLang="en-US"/>
              <a:t>方面表现较好，尤其是在识别望远镜名称方面；而在</a:t>
            </a:r>
            <a:r>
              <a:rPr lang="zh-CN" altLang="en-US" b="1">
                <a:solidFill>
                  <a:srgbClr val="FF0000"/>
                </a:solidFill>
              </a:rPr>
              <a:t>精确率</a:t>
            </a:r>
            <a:r>
              <a:rPr lang="zh-CN" altLang="en-US"/>
              <a:t>方面表现较差；</a:t>
            </a:r>
          </a:p>
          <a:p>
            <a:pPr marL="285750" indent="-285750">
              <a:lnSpc>
                <a:spcPct val="150000"/>
              </a:lnSpc>
              <a:buFont typeface="Wingdings" panose="05000000000000000000" pitchFamily="2" charset="2"/>
              <a:buChar char="p"/>
            </a:pPr>
            <a:r>
              <a:rPr lang="en-US" altLang="zh-CN"/>
              <a:t>Llama-2-70B </a:t>
            </a:r>
            <a:r>
              <a:rPr lang="zh-CN" altLang="en-US"/>
              <a:t>在使用包含“</a:t>
            </a:r>
            <a:r>
              <a:rPr lang="en-US" altLang="zh-CN"/>
              <a:t>Task Example</a:t>
            </a:r>
            <a:r>
              <a:rPr lang="zh-CN" altLang="en-US"/>
              <a:t>”时表现出</a:t>
            </a:r>
            <a:r>
              <a:rPr lang="zh-CN" altLang="en-US" b="1">
                <a:solidFill>
                  <a:srgbClr val="FF0000"/>
                </a:solidFill>
              </a:rPr>
              <a:t>不确定性</a:t>
            </a:r>
            <a:r>
              <a:rPr lang="zh-CN" altLang="en-US"/>
              <a:t>；</a:t>
            </a:r>
            <a:endParaRPr lang="en-US" altLang="zh-CN"/>
          </a:p>
          <a:p>
            <a:pPr marL="285750" indent="-285750">
              <a:lnSpc>
                <a:spcPct val="150000"/>
              </a:lnSpc>
              <a:buFont typeface="Wingdings" panose="05000000000000000000" pitchFamily="2" charset="2"/>
              <a:buChar char="p"/>
            </a:pPr>
            <a:r>
              <a:rPr lang="en-US" altLang="zh-CN"/>
              <a:t>GPT-3.5 </a:t>
            </a:r>
            <a:r>
              <a:rPr lang="zh-CN" altLang="en-US"/>
              <a:t>的精确率和</a:t>
            </a:r>
            <a:r>
              <a:rPr lang="en-US" altLang="zh-CN"/>
              <a:t>F1 Score</a:t>
            </a:r>
            <a:r>
              <a:rPr lang="zh-CN" altLang="en-US" b="1">
                <a:solidFill>
                  <a:srgbClr val="FF0000"/>
                </a:solidFill>
              </a:rPr>
              <a:t>优于</a:t>
            </a:r>
            <a:r>
              <a:rPr lang="en-US" altLang="zh-CN"/>
              <a:t>Llama-2-70B</a:t>
            </a:r>
            <a:r>
              <a:rPr lang="zh-CN" altLang="en-US"/>
              <a:t>；</a:t>
            </a:r>
            <a:endParaRPr lang="en-US" altLang="zh-CN"/>
          </a:p>
          <a:p>
            <a:pPr marL="285750" indent="-285750">
              <a:lnSpc>
                <a:spcPct val="150000"/>
              </a:lnSpc>
              <a:buFont typeface="Wingdings" panose="05000000000000000000" pitchFamily="2" charset="2"/>
              <a:buChar char="p"/>
            </a:pPr>
            <a:r>
              <a:rPr lang="en-US" altLang="zh-CN"/>
              <a:t>Claude 2 </a:t>
            </a:r>
            <a:r>
              <a:rPr lang="zh-CN" altLang="en-US"/>
              <a:t>在总体性能上几乎与</a:t>
            </a:r>
            <a:r>
              <a:rPr lang="en-US" altLang="zh-CN"/>
              <a:t>GPT-4</a:t>
            </a:r>
            <a:r>
              <a:rPr lang="zh-CN" altLang="en-US"/>
              <a:t>持平。</a:t>
            </a:r>
            <a:endParaRPr lang="en-US" altLang="zh-CN"/>
          </a:p>
        </p:txBody>
      </p:sp>
      <p:sp>
        <p:nvSpPr>
          <p:cNvPr id="4" name="文本框 3">
            <a:extLst>
              <a:ext uri="{FF2B5EF4-FFF2-40B4-BE49-F238E27FC236}">
                <a16:creationId xmlns:a16="http://schemas.microsoft.com/office/drawing/2014/main" id="{54A123A9-C29F-D2DB-7B1B-4ACC4D9AD763}"/>
              </a:ext>
            </a:extLst>
          </p:cNvPr>
          <p:cNvSpPr txBox="1"/>
          <p:nvPr/>
        </p:nvSpPr>
        <p:spPr>
          <a:xfrm>
            <a:off x="288141" y="1126300"/>
            <a:ext cx="1220903" cy="646331"/>
          </a:xfrm>
          <a:prstGeom prst="rect">
            <a:avLst/>
          </a:prstGeom>
          <a:noFill/>
        </p:spPr>
        <p:txBody>
          <a:bodyPr wrap="square">
            <a:spAutoFit/>
          </a:bodyPr>
          <a:lstStyle/>
          <a:p>
            <a:r>
              <a:rPr lang="zh-CN" altLang="en-US" b="1">
                <a:solidFill>
                  <a:schemeClr val="accent2">
                    <a:lumMod val="75000"/>
                  </a:schemeClr>
                </a:solidFill>
              </a:rPr>
              <a:t>段落文本实验结果</a:t>
            </a:r>
          </a:p>
        </p:txBody>
      </p:sp>
      <p:pic>
        <p:nvPicPr>
          <p:cNvPr id="8" name="图片 7">
            <a:extLst>
              <a:ext uri="{FF2B5EF4-FFF2-40B4-BE49-F238E27FC236}">
                <a16:creationId xmlns:a16="http://schemas.microsoft.com/office/drawing/2014/main" id="{C43A40FC-0A2A-ED5D-6FFD-D3DE10F59191}"/>
              </a:ext>
            </a:extLst>
          </p:cNvPr>
          <p:cNvPicPr>
            <a:picLocks noChangeAspect="1"/>
          </p:cNvPicPr>
          <p:nvPr/>
        </p:nvPicPr>
        <p:blipFill>
          <a:blip r:embed="rId3"/>
          <a:stretch>
            <a:fillRect/>
          </a:stretch>
        </p:blipFill>
        <p:spPr>
          <a:xfrm>
            <a:off x="6123332" y="4893469"/>
            <a:ext cx="1943100" cy="1914525"/>
          </a:xfrm>
          <a:prstGeom prst="rect">
            <a:avLst/>
          </a:prstGeom>
          <a:ln>
            <a:solidFill>
              <a:schemeClr val="accent1"/>
            </a:solidFill>
          </a:ln>
        </p:spPr>
      </p:pic>
      <p:cxnSp>
        <p:nvCxnSpPr>
          <p:cNvPr id="9" name="直接连接符 8">
            <a:extLst>
              <a:ext uri="{FF2B5EF4-FFF2-40B4-BE49-F238E27FC236}">
                <a16:creationId xmlns:a16="http://schemas.microsoft.com/office/drawing/2014/main" id="{4BA533FB-102A-69CE-6300-D1BD1A1DDF30}"/>
              </a:ext>
            </a:extLst>
          </p:cNvPr>
          <p:cNvCxnSpPr>
            <a:cxnSpLocks/>
          </p:cNvCxnSpPr>
          <p:nvPr/>
        </p:nvCxnSpPr>
        <p:spPr>
          <a:xfrm flipV="1">
            <a:off x="5618922" y="4893469"/>
            <a:ext cx="477077" cy="473661"/>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DCDEE020-FAAA-9AA9-406A-3FCFA7E75FE6}"/>
              </a:ext>
            </a:extLst>
          </p:cNvPr>
          <p:cNvCxnSpPr>
            <a:cxnSpLocks/>
          </p:cNvCxnSpPr>
          <p:nvPr/>
        </p:nvCxnSpPr>
        <p:spPr>
          <a:xfrm>
            <a:off x="5539409" y="6142383"/>
            <a:ext cx="556590" cy="665611"/>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496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D1C24B-A3B0-FF5C-9E8C-94AAB1C2E283}"/>
              </a:ext>
            </a:extLst>
          </p:cNvPr>
          <p:cNvSpPr>
            <a:spLocks noGrp="1"/>
          </p:cNvSpPr>
          <p:nvPr>
            <p:ph type="title"/>
          </p:nvPr>
        </p:nvSpPr>
        <p:spPr>
          <a:xfrm>
            <a:off x="670718" y="-221090"/>
            <a:ext cx="10850563" cy="1028699"/>
          </a:xfrm>
        </p:spPr>
        <p:txBody>
          <a:bodyPr/>
          <a:lstStyle/>
          <a:p>
            <a:r>
              <a:rPr kumimoji="1" lang="zh-CN" altLang="en-US"/>
              <a:t>二、课题研究</a:t>
            </a:r>
            <a:r>
              <a:rPr lang="zh-CN" altLang="en-US" sz="2800">
                <a:latin typeface="+mn-lt"/>
                <a:ea typeface="+mn-ea"/>
                <a:sym typeface="+mn-lt"/>
              </a:rPr>
              <a:t>内容</a:t>
            </a:r>
            <a:endParaRPr kumimoji="1" lang="zh-CN" altLang="en-US" dirty="0"/>
          </a:p>
        </p:txBody>
      </p:sp>
      <p:sp>
        <p:nvSpPr>
          <p:cNvPr id="15" name="文本框 14">
            <a:extLst>
              <a:ext uri="{FF2B5EF4-FFF2-40B4-BE49-F238E27FC236}">
                <a16:creationId xmlns:a16="http://schemas.microsoft.com/office/drawing/2014/main" id="{3472E753-D4BC-462C-B729-DD08651ECE02}"/>
              </a:ext>
            </a:extLst>
          </p:cNvPr>
          <p:cNvSpPr txBox="1"/>
          <p:nvPr/>
        </p:nvSpPr>
        <p:spPr>
          <a:xfrm>
            <a:off x="78918" y="1139552"/>
            <a:ext cx="1100138" cy="646331"/>
          </a:xfrm>
          <a:prstGeom prst="rect">
            <a:avLst/>
          </a:prstGeom>
          <a:noFill/>
        </p:spPr>
        <p:txBody>
          <a:bodyPr wrap="square">
            <a:spAutoFit/>
          </a:bodyPr>
          <a:lstStyle/>
          <a:p>
            <a:r>
              <a:rPr lang="zh-CN" altLang="en-US" b="1">
                <a:solidFill>
                  <a:schemeClr val="accent2">
                    <a:lumMod val="75000"/>
                  </a:schemeClr>
                </a:solidFill>
              </a:rPr>
              <a:t>总体实验结果</a:t>
            </a:r>
          </a:p>
        </p:txBody>
      </p:sp>
      <p:pic>
        <p:nvPicPr>
          <p:cNvPr id="5" name="图片 4">
            <a:extLst>
              <a:ext uri="{FF2B5EF4-FFF2-40B4-BE49-F238E27FC236}">
                <a16:creationId xmlns:a16="http://schemas.microsoft.com/office/drawing/2014/main" id="{F7FBBFFD-418F-DA30-38EE-52BBF1152D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9056" y="1139552"/>
            <a:ext cx="3796281" cy="5718448"/>
          </a:xfrm>
          <a:prstGeom prst="rect">
            <a:avLst/>
          </a:prstGeom>
        </p:spPr>
      </p:pic>
      <p:pic>
        <p:nvPicPr>
          <p:cNvPr id="3" name="Picture 3">
            <a:extLst>
              <a:ext uri="{FF2B5EF4-FFF2-40B4-BE49-F238E27FC236}">
                <a16:creationId xmlns:a16="http://schemas.microsoft.com/office/drawing/2014/main" id="{A7BA3C18-5F89-0B02-0ECB-7B5F89A0B2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8769" y="1139552"/>
            <a:ext cx="3812298" cy="5718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9BCDB0AB-A131-A993-C025-D484AC5BA20D}"/>
              </a:ext>
            </a:extLst>
          </p:cNvPr>
          <p:cNvSpPr txBox="1"/>
          <p:nvPr/>
        </p:nvSpPr>
        <p:spPr>
          <a:xfrm>
            <a:off x="8781055" y="2160037"/>
            <a:ext cx="3234517" cy="2951449"/>
          </a:xfrm>
          <a:prstGeom prst="rect">
            <a:avLst/>
          </a:prstGeom>
          <a:noFill/>
        </p:spPr>
        <p:txBody>
          <a:bodyPr wrap="square">
            <a:spAutoFit/>
          </a:bodyPr>
          <a:lstStyle/>
          <a:p>
            <a:pPr marL="285750" indent="-285750">
              <a:lnSpc>
                <a:spcPct val="150000"/>
              </a:lnSpc>
              <a:buFont typeface="Wingdings" panose="05000000000000000000" pitchFamily="2" charset="2"/>
              <a:buChar char="p"/>
            </a:pPr>
            <a:r>
              <a:rPr lang="en-US" altLang="zh-CN"/>
              <a:t>Prompt-KEE</a:t>
            </a:r>
            <a:r>
              <a:rPr lang="zh-CN" altLang="en-US"/>
              <a:t>策略能够</a:t>
            </a:r>
            <a:r>
              <a:rPr lang="zh-CN" altLang="en-US" b="1">
                <a:solidFill>
                  <a:srgbClr val="FF0000"/>
                </a:solidFill>
              </a:rPr>
              <a:t>显著激活</a:t>
            </a:r>
            <a:r>
              <a:rPr lang="zh-CN" altLang="en-US"/>
              <a:t>四种</a:t>
            </a:r>
            <a:r>
              <a:rPr lang="en-US" altLang="zh-CN"/>
              <a:t>LLMs</a:t>
            </a:r>
            <a:r>
              <a:rPr lang="zh-CN" altLang="en-US"/>
              <a:t>识别天体标识符和望远镜名称的能力；</a:t>
            </a:r>
          </a:p>
          <a:p>
            <a:pPr marL="285750" indent="-285750">
              <a:lnSpc>
                <a:spcPct val="150000"/>
              </a:lnSpc>
              <a:buFont typeface="Wingdings" panose="05000000000000000000" pitchFamily="2" charset="2"/>
              <a:buChar char="p"/>
            </a:pPr>
            <a:r>
              <a:rPr lang="zh-CN" altLang="en-US"/>
              <a:t>所有模型总体上随着提示要素的</a:t>
            </a:r>
            <a:r>
              <a:rPr lang="zh-CN" altLang="en-US" b="1">
                <a:solidFill>
                  <a:srgbClr val="FF0000"/>
                </a:solidFill>
              </a:rPr>
              <a:t>多样性</a:t>
            </a:r>
            <a:r>
              <a:rPr lang="zh-CN" altLang="en-US"/>
              <a:t>增加，提取效果越好，尤其是“</a:t>
            </a:r>
            <a:r>
              <a:rPr lang="en-US" altLang="zh-CN"/>
              <a:t>Task Emphasis</a:t>
            </a:r>
            <a:r>
              <a:rPr lang="zh-CN" altLang="en-US"/>
              <a:t>”的加入；</a:t>
            </a:r>
            <a:endParaRPr lang="en-US" altLang="zh-CN"/>
          </a:p>
        </p:txBody>
      </p:sp>
    </p:spTree>
    <p:extLst>
      <p:ext uri="{BB962C8B-B14F-4D97-AF65-F5344CB8AC3E}">
        <p14:creationId xmlns:p14="http://schemas.microsoft.com/office/powerpoint/2010/main" val="682482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D1C24B-A3B0-FF5C-9E8C-94AAB1C2E283}"/>
              </a:ext>
            </a:extLst>
          </p:cNvPr>
          <p:cNvSpPr>
            <a:spLocks noGrp="1"/>
          </p:cNvSpPr>
          <p:nvPr>
            <p:ph type="title"/>
          </p:nvPr>
        </p:nvSpPr>
        <p:spPr>
          <a:xfrm>
            <a:off x="670718" y="-221090"/>
            <a:ext cx="10850563" cy="1028699"/>
          </a:xfrm>
        </p:spPr>
        <p:txBody>
          <a:bodyPr/>
          <a:lstStyle/>
          <a:p>
            <a:r>
              <a:rPr kumimoji="1" lang="zh-CN" altLang="en-US"/>
              <a:t>二、课题研究</a:t>
            </a:r>
            <a:r>
              <a:rPr lang="zh-CN" altLang="en-US" sz="2800">
                <a:latin typeface="+mn-lt"/>
                <a:ea typeface="+mn-ea"/>
                <a:sym typeface="+mn-lt"/>
              </a:rPr>
              <a:t>内容</a:t>
            </a:r>
            <a:endParaRPr kumimoji="1" lang="zh-CN" altLang="en-US" dirty="0"/>
          </a:p>
        </p:txBody>
      </p:sp>
      <p:sp>
        <p:nvSpPr>
          <p:cNvPr id="15" name="文本框 14">
            <a:extLst>
              <a:ext uri="{FF2B5EF4-FFF2-40B4-BE49-F238E27FC236}">
                <a16:creationId xmlns:a16="http://schemas.microsoft.com/office/drawing/2014/main" id="{3472E753-D4BC-462C-B729-DD08651ECE02}"/>
              </a:ext>
            </a:extLst>
          </p:cNvPr>
          <p:cNvSpPr txBox="1"/>
          <p:nvPr/>
        </p:nvSpPr>
        <p:spPr>
          <a:xfrm>
            <a:off x="78918" y="1139552"/>
            <a:ext cx="1100138" cy="646331"/>
          </a:xfrm>
          <a:prstGeom prst="rect">
            <a:avLst/>
          </a:prstGeom>
          <a:noFill/>
        </p:spPr>
        <p:txBody>
          <a:bodyPr wrap="square">
            <a:spAutoFit/>
          </a:bodyPr>
          <a:lstStyle/>
          <a:p>
            <a:r>
              <a:rPr lang="zh-CN" altLang="en-US" b="1">
                <a:solidFill>
                  <a:schemeClr val="accent2">
                    <a:lumMod val="75000"/>
                  </a:schemeClr>
                </a:solidFill>
              </a:rPr>
              <a:t>总体实验结果</a:t>
            </a:r>
          </a:p>
        </p:txBody>
      </p:sp>
      <p:pic>
        <p:nvPicPr>
          <p:cNvPr id="5" name="图片 4">
            <a:extLst>
              <a:ext uri="{FF2B5EF4-FFF2-40B4-BE49-F238E27FC236}">
                <a16:creationId xmlns:a16="http://schemas.microsoft.com/office/drawing/2014/main" id="{F7FBBFFD-418F-DA30-38EE-52BBF1152D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601" y="1139552"/>
            <a:ext cx="3796281" cy="5718448"/>
          </a:xfrm>
          <a:prstGeom prst="rect">
            <a:avLst/>
          </a:prstGeom>
        </p:spPr>
      </p:pic>
      <p:pic>
        <p:nvPicPr>
          <p:cNvPr id="3" name="Picture 3">
            <a:extLst>
              <a:ext uri="{FF2B5EF4-FFF2-40B4-BE49-F238E27FC236}">
                <a16:creationId xmlns:a16="http://schemas.microsoft.com/office/drawing/2014/main" id="{A7BA3C18-5F89-0B02-0ECB-7B5F89A0B2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5882" y="1139552"/>
            <a:ext cx="3812298" cy="5718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a:extLst>
              <a:ext uri="{FF2B5EF4-FFF2-40B4-BE49-F238E27FC236}">
                <a16:creationId xmlns:a16="http://schemas.microsoft.com/office/drawing/2014/main" id="{B349B227-C0D3-F6D0-1FFC-C6C2CCEFA8C7}"/>
              </a:ext>
            </a:extLst>
          </p:cNvPr>
          <p:cNvSpPr txBox="1"/>
          <p:nvPr/>
        </p:nvSpPr>
        <p:spPr>
          <a:xfrm>
            <a:off x="8632708" y="1520221"/>
            <a:ext cx="3489837" cy="4611519"/>
          </a:xfrm>
          <a:prstGeom prst="rect">
            <a:avLst/>
          </a:prstGeom>
          <a:noFill/>
        </p:spPr>
        <p:txBody>
          <a:bodyPr wrap="square">
            <a:spAutoFit/>
          </a:bodyPr>
          <a:lstStyle/>
          <a:p>
            <a:pPr marL="285750" indent="-285750" algn="l">
              <a:lnSpc>
                <a:spcPct val="150000"/>
              </a:lnSpc>
              <a:buFont typeface="Wingdings" panose="05000000000000000000" pitchFamily="2" charset="2"/>
              <a:buChar char="p"/>
            </a:pPr>
            <a:r>
              <a:rPr lang="zh-CN" altLang="en-US" sz="1800" b="0" i="0" u="none" strike="noStrike" baseline="0">
                <a:latin typeface="FandolSong-Regular-Identity-H"/>
              </a:rPr>
              <a:t>四种大语言模型识别望远镜名称的效果总体上</a:t>
            </a:r>
            <a:r>
              <a:rPr lang="zh-CN" altLang="en-US" sz="1800" b="1" i="0" u="none" strike="noStrike" baseline="0">
                <a:solidFill>
                  <a:srgbClr val="FF0000"/>
                </a:solidFill>
                <a:latin typeface="FandolSong-Regular-Identity-H"/>
              </a:rPr>
              <a:t>优于</a:t>
            </a:r>
            <a:r>
              <a:rPr lang="zh-CN" altLang="en-US" sz="1800" b="0" i="0" u="none" strike="noStrike" baseline="0">
                <a:latin typeface="FandolSong-Regular-Identity-H"/>
              </a:rPr>
              <a:t>识别天体标识符的效果，原因如下：</a:t>
            </a:r>
            <a:endParaRPr lang="en-US" altLang="zh-CN" sz="1800" b="0" i="0" u="none" strike="noStrike" baseline="0">
              <a:latin typeface="FandolSong-Regular-Identity-H"/>
            </a:endParaRPr>
          </a:p>
          <a:p>
            <a:pPr marL="285750" indent="-285750">
              <a:lnSpc>
                <a:spcPct val="150000"/>
              </a:lnSpc>
              <a:buFont typeface="Wingdings" panose="05000000000000000000" pitchFamily="2" charset="2"/>
              <a:buChar char="u"/>
            </a:pPr>
            <a:r>
              <a:rPr lang="zh-CN" altLang="en-US"/>
              <a:t>望远镜名称的出现往往伴随</a:t>
            </a:r>
            <a:r>
              <a:rPr lang="en-US" altLang="zh-CN"/>
              <a:t>“telescope”</a:t>
            </a:r>
            <a:r>
              <a:rPr lang="zh-CN" altLang="en-US"/>
              <a:t>、“</a:t>
            </a:r>
            <a:r>
              <a:rPr lang="en-US" altLang="zh-CN"/>
              <a:t>survey”</a:t>
            </a:r>
            <a:r>
              <a:rPr lang="zh-CN" altLang="en-US"/>
              <a:t>等</a:t>
            </a:r>
            <a:r>
              <a:rPr lang="zh-CN" altLang="en-US" b="1">
                <a:solidFill>
                  <a:srgbClr val="FF0000"/>
                </a:solidFill>
                <a:latin typeface="FandolSong-Regular-Identity-H"/>
              </a:rPr>
              <a:t>特定词汇</a:t>
            </a:r>
            <a:r>
              <a:rPr lang="zh-CN" altLang="en-US"/>
              <a:t>，而天体标识符的</a:t>
            </a:r>
            <a:r>
              <a:rPr lang="zh-CN" altLang="en-US" b="1">
                <a:solidFill>
                  <a:srgbClr val="FF0000"/>
                </a:solidFill>
                <a:latin typeface="FandolSong-Regular-Identity-H"/>
              </a:rPr>
              <a:t>特征相对较弱</a:t>
            </a:r>
            <a:r>
              <a:rPr lang="zh-CN" altLang="en-US"/>
              <a:t>；</a:t>
            </a:r>
            <a:endParaRPr lang="en-US" altLang="zh-CN"/>
          </a:p>
          <a:p>
            <a:pPr marL="285750" indent="-285750">
              <a:lnSpc>
                <a:spcPct val="150000"/>
              </a:lnSpc>
              <a:buFont typeface="Wingdings" panose="05000000000000000000" pitchFamily="2" charset="2"/>
              <a:buChar char="u"/>
            </a:pPr>
            <a:r>
              <a:rPr lang="zh-CN" altLang="en-US"/>
              <a:t>望远镜名称</a:t>
            </a:r>
            <a:r>
              <a:rPr lang="zh-CN" altLang="en-US" b="1">
                <a:solidFill>
                  <a:srgbClr val="FF0000"/>
                </a:solidFill>
                <a:latin typeface="FandolSong-Regular-Identity-H"/>
              </a:rPr>
              <a:t>数量相对有限</a:t>
            </a:r>
            <a:r>
              <a:rPr lang="zh-CN" altLang="en-US"/>
              <a:t>，而天体标识符</a:t>
            </a:r>
            <a:r>
              <a:rPr lang="zh-CN" altLang="en-US" b="1">
                <a:solidFill>
                  <a:srgbClr val="FF0000"/>
                </a:solidFill>
                <a:latin typeface="FandolSong-Regular-Identity-H"/>
              </a:rPr>
              <a:t>数量庞大且快速增加</a:t>
            </a:r>
            <a:r>
              <a:rPr lang="zh-CN" altLang="en-US"/>
              <a:t>；</a:t>
            </a:r>
            <a:endParaRPr lang="en-US" altLang="zh-CN"/>
          </a:p>
          <a:p>
            <a:pPr marL="285750" indent="-285750">
              <a:lnSpc>
                <a:spcPct val="150000"/>
              </a:lnSpc>
              <a:buFont typeface="Wingdings" panose="05000000000000000000" pitchFamily="2" charset="2"/>
              <a:buChar char="u"/>
            </a:pPr>
            <a:r>
              <a:rPr lang="zh-CN" altLang="en-US"/>
              <a:t>天体命名方式、规则</a:t>
            </a:r>
            <a:r>
              <a:rPr lang="zh-CN" altLang="en-US" b="1">
                <a:solidFill>
                  <a:srgbClr val="FF0000"/>
                </a:solidFill>
                <a:latin typeface="FandolSong-Regular-Identity-H"/>
              </a:rPr>
              <a:t>更加多样</a:t>
            </a:r>
            <a:r>
              <a:rPr lang="zh-CN" altLang="en-US"/>
              <a:t>；</a:t>
            </a:r>
            <a:endParaRPr lang="en-US" altLang="zh-CN"/>
          </a:p>
        </p:txBody>
      </p:sp>
    </p:spTree>
    <p:extLst>
      <p:ext uri="{BB962C8B-B14F-4D97-AF65-F5344CB8AC3E}">
        <p14:creationId xmlns:p14="http://schemas.microsoft.com/office/powerpoint/2010/main" val="2166603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D1C24B-A3B0-FF5C-9E8C-94AAB1C2E283}"/>
              </a:ext>
            </a:extLst>
          </p:cNvPr>
          <p:cNvSpPr>
            <a:spLocks noGrp="1"/>
          </p:cNvSpPr>
          <p:nvPr>
            <p:ph type="title"/>
          </p:nvPr>
        </p:nvSpPr>
        <p:spPr>
          <a:xfrm>
            <a:off x="670718" y="-221090"/>
            <a:ext cx="10850563" cy="1028699"/>
          </a:xfrm>
        </p:spPr>
        <p:txBody>
          <a:bodyPr/>
          <a:lstStyle/>
          <a:p>
            <a:r>
              <a:rPr kumimoji="1" lang="zh-CN" altLang="en-US"/>
              <a:t>二、课题研究</a:t>
            </a:r>
            <a:r>
              <a:rPr lang="zh-CN" altLang="en-US" sz="2800">
                <a:latin typeface="+mn-lt"/>
                <a:ea typeface="+mn-ea"/>
                <a:sym typeface="+mn-lt"/>
              </a:rPr>
              <a:t>内容</a:t>
            </a:r>
            <a:endParaRPr kumimoji="1" lang="zh-CN" altLang="en-US" dirty="0"/>
          </a:p>
        </p:txBody>
      </p:sp>
      <p:sp>
        <p:nvSpPr>
          <p:cNvPr id="15" name="文本框 14">
            <a:extLst>
              <a:ext uri="{FF2B5EF4-FFF2-40B4-BE49-F238E27FC236}">
                <a16:creationId xmlns:a16="http://schemas.microsoft.com/office/drawing/2014/main" id="{3472E753-D4BC-462C-B729-DD08651ECE02}"/>
              </a:ext>
            </a:extLst>
          </p:cNvPr>
          <p:cNvSpPr txBox="1"/>
          <p:nvPr/>
        </p:nvSpPr>
        <p:spPr>
          <a:xfrm>
            <a:off x="78918" y="1139552"/>
            <a:ext cx="1100138" cy="646331"/>
          </a:xfrm>
          <a:prstGeom prst="rect">
            <a:avLst/>
          </a:prstGeom>
          <a:noFill/>
        </p:spPr>
        <p:txBody>
          <a:bodyPr wrap="square">
            <a:spAutoFit/>
          </a:bodyPr>
          <a:lstStyle/>
          <a:p>
            <a:r>
              <a:rPr lang="zh-CN" altLang="en-US" b="1">
                <a:solidFill>
                  <a:schemeClr val="accent2">
                    <a:lumMod val="75000"/>
                  </a:schemeClr>
                </a:solidFill>
              </a:rPr>
              <a:t>总体实验结果</a:t>
            </a:r>
          </a:p>
        </p:txBody>
      </p:sp>
      <p:pic>
        <p:nvPicPr>
          <p:cNvPr id="5" name="图片 4">
            <a:extLst>
              <a:ext uri="{FF2B5EF4-FFF2-40B4-BE49-F238E27FC236}">
                <a16:creationId xmlns:a16="http://schemas.microsoft.com/office/drawing/2014/main" id="{F7FBBFFD-418F-DA30-38EE-52BBF1152D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09600" y="1282028"/>
            <a:ext cx="5066794" cy="5483207"/>
          </a:xfrm>
          <a:prstGeom prst="rect">
            <a:avLst/>
          </a:prstGeom>
        </p:spPr>
      </p:pic>
      <p:sp>
        <p:nvSpPr>
          <p:cNvPr id="7" name="文本框 6">
            <a:extLst>
              <a:ext uri="{FF2B5EF4-FFF2-40B4-BE49-F238E27FC236}">
                <a16:creationId xmlns:a16="http://schemas.microsoft.com/office/drawing/2014/main" id="{B349B227-C0D3-F6D0-1FFC-C6C2CCEFA8C7}"/>
              </a:ext>
            </a:extLst>
          </p:cNvPr>
          <p:cNvSpPr txBox="1"/>
          <p:nvPr/>
        </p:nvSpPr>
        <p:spPr>
          <a:xfrm>
            <a:off x="6095999" y="1139552"/>
            <a:ext cx="5934076" cy="3787575"/>
          </a:xfrm>
          <a:prstGeom prst="rect">
            <a:avLst/>
          </a:prstGeom>
          <a:noFill/>
        </p:spPr>
        <p:txBody>
          <a:bodyPr wrap="square">
            <a:spAutoFit/>
          </a:bodyPr>
          <a:lstStyle/>
          <a:p>
            <a:pPr marL="285750" indent="-285750" algn="l">
              <a:lnSpc>
                <a:spcPct val="150000"/>
              </a:lnSpc>
              <a:buFont typeface="Wingdings" panose="05000000000000000000" pitchFamily="2" charset="2"/>
              <a:buChar char="p"/>
            </a:pPr>
            <a:r>
              <a:rPr lang="en-US" altLang="zh-CN" sz="1800" b="0" i="0" u="none" strike="noStrike" baseline="0">
                <a:latin typeface="FandolSong-Regular-Identity-H"/>
              </a:rPr>
              <a:t>GPT-4</a:t>
            </a:r>
            <a:r>
              <a:rPr lang="zh-CN" altLang="en-US" sz="1800" b="0" i="0" u="none" strike="noStrike" baseline="0">
                <a:latin typeface="FandolSong-Regular-Identity-H"/>
              </a:rPr>
              <a:t>和</a:t>
            </a:r>
            <a:r>
              <a:rPr lang="en-US" altLang="zh-CN" sz="1800" b="0" i="0" u="none" strike="noStrike" baseline="0">
                <a:latin typeface="FandolSong-Regular-Identity-H"/>
              </a:rPr>
              <a:t>Claude 2</a:t>
            </a:r>
            <a:r>
              <a:rPr lang="zh-CN" altLang="en-US" sz="1800" b="0" i="0" u="none" strike="noStrike" baseline="0">
                <a:latin typeface="FandolSong-Regular-Identity-H"/>
              </a:rPr>
              <a:t>两种模型在文献全文文本数据集中始终</a:t>
            </a:r>
            <a:r>
              <a:rPr lang="zh-CN" altLang="en-US" sz="1800" b="1" i="0" u="none" strike="noStrike" baseline="0">
                <a:solidFill>
                  <a:srgbClr val="FF0000"/>
                </a:solidFill>
                <a:latin typeface="FandolSong-Regular-Identity-H"/>
              </a:rPr>
              <a:t>保持较高的精确率</a:t>
            </a:r>
            <a:r>
              <a:rPr lang="zh-CN" altLang="en-US" sz="1800" b="0" i="0" u="none" strike="noStrike" baseline="0">
                <a:latin typeface="FandolSong-Regular-Identity-H"/>
              </a:rPr>
              <a:t>，而召回率会随着提示的丰富程度</a:t>
            </a:r>
            <a:r>
              <a:rPr lang="zh-CN" altLang="en-US" b="1">
                <a:solidFill>
                  <a:srgbClr val="FF0000"/>
                </a:solidFill>
                <a:latin typeface="FandolSong-Regular-Identity-H"/>
              </a:rPr>
              <a:t>提升幅度较大</a:t>
            </a:r>
            <a:r>
              <a:rPr lang="zh-CN" altLang="en-US" sz="1800" b="0" i="0" u="none" strike="noStrike" baseline="0">
                <a:latin typeface="FandolSong-Regular-Identity-H"/>
              </a:rPr>
              <a:t>；在段落文本集合数据集中两种模型</a:t>
            </a:r>
            <a:r>
              <a:rPr lang="zh-CN" altLang="en-US" b="1">
                <a:solidFill>
                  <a:srgbClr val="FF0000"/>
                </a:solidFill>
                <a:latin typeface="FandolSong-Regular-Identity-H"/>
              </a:rPr>
              <a:t>均保持较高的精确率和召回率</a:t>
            </a:r>
            <a:r>
              <a:rPr lang="zh-CN" altLang="en-US" sz="1800" b="0" i="0" u="none" strike="noStrike" baseline="0">
                <a:latin typeface="FandolSong-Regular-Identity-H"/>
              </a:rPr>
              <a:t>。原因如下：</a:t>
            </a:r>
            <a:endParaRPr lang="en-US" altLang="zh-CN" sz="1800" b="0" i="0" u="none" strike="noStrike" baseline="0">
              <a:latin typeface="FandolSong-Regular-Identity-H"/>
            </a:endParaRPr>
          </a:p>
          <a:p>
            <a:pPr marL="742950" lvl="1" indent="-285750">
              <a:lnSpc>
                <a:spcPct val="150000"/>
              </a:lnSpc>
              <a:buFont typeface="Wingdings" panose="05000000000000000000" pitchFamily="2" charset="2"/>
              <a:buChar char="u"/>
            </a:pPr>
            <a:r>
              <a:rPr lang="zh-CN" altLang="en-US" b="1" i="0" u="none" strike="noStrike" baseline="0">
                <a:latin typeface="FandolSong-Regular-Identity-H"/>
              </a:rPr>
              <a:t>上下文信息的差异</a:t>
            </a:r>
            <a:endParaRPr lang="en-US" altLang="zh-CN" b="0" i="0" u="none" strike="noStrike" baseline="0">
              <a:latin typeface="FandolSong-Regular-Identity-H"/>
            </a:endParaRPr>
          </a:p>
          <a:p>
            <a:pPr lvl="1">
              <a:lnSpc>
                <a:spcPct val="150000"/>
              </a:lnSpc>
            </a:pPr>
            <a:r>
              <a:rPr lang="zh-CN" altLang="en-US">
                <a:latin typeface="FandolSong-Regular-Identity-H"/>
              </a:rPr>
              <a:t>文献全文文本比段落文本提供</a:t>
            </a:r>
            <a:r>
              <a:rPr lang="zh-CN" altLang="en-US" b="1">
                <a:solidFill>
                  <a:srgbClr val="FF0000"/>
                </a:solidFill>
                <a:latin typeface="FandolSong-Regular-Identity-H"/>
              </a:rPr>
              <a:t>更多</a:t>
            </a:r>
            <a:r>
              <a:rPr lang="zh-CN" altLang="en-US">
                <a:latin typeface="FandolSong-Regular-Identity-H"/>
              </a:rPr>
              <a:t>的上下文信息；</a:t>
            </a:r>
            <a:endParaRPr lang="en-US" altLang="zh-CN" b="0" i="0" u="none" strike="noStrike" baseline="0">
              <a:latin typeface="FandolSong-Regular-Identity-H"/>
            </a:endParaRPr>
          </a:p>
          <a:p>
            <a:pPr marL="742950" lvl="1" indent="-285750">
              <a:lnSpc>
                <a:spcPct val="150000"/>
              </a:lnSpc>
              <a:buFont typeface="Wingdings" panose="05000000000000000000" pitchFamily="2" charset="2"/>
              <a:buChar char="u"/>
            </a:pPr>
            <a:r>
              <a:rPr lang="zh-CN" altLang="en-US" b="1" i="0" u="none" strike="noStrike" baseline="0">
                <a:latin typeface="FandolSong-Regular-Identity-H"/>
              </a:rPr>
              <a:t>实体分布差异</a:t>
            </a:r>
            <a:endParaRPr lang="en-US" altLang="zh-CN" b="0" i="0" u="none" strike="noStrike" baseline="0">
              <a:latin typeface="FandolSong-Regular-Identity-H"/>
            </a:endParaRPr>
          </a:p>
          <a:p>
            <a:pPr lvl="1">
              <a:lnSpc>
                <a:spcPct val="150000"/>
              </a:lnSpc>
            </a:pPr>
            <a:r>
              <a:rPr lang="zh-CN" altLang="en-US">
                <a:latin typeface="FandolSong-Regular-Identity-H"/>
              </a:rPr>
              <a:t>文献全文文本中的知识实体分布通常</a:t>
            </a:r>
            <a:r>
              <a:rPr lang="zh-CN" altLang="en-US" b="1">
                <a:solidFill>
                  <a:srgbClr val="FF0000"/>
                </a:solidFill>
                <a:latin typeface="FandolSong-Regular-Identity-H"/>
              </a:rPr>
              <a:t>较为稀疏</a:t>
            </a:r>
            <a:r>
              <a:rPr lang="zh-CN" altLang="en-US">
                <a:latin typeface="FandolSong-Regular-Identity-H"/>
              </a:rPr>
              <a:t>，而在段落文本中相对</a:t>
            </a:r>
            <a:r>
              <a:rPr lang="zh-CN" altLang="en-US" b="1">
                <a:solidFill>
                  <a:srgbClr val="FF0000"/>
                </a:solidFill>
                <a:latin typeface="FandolSong-Regular-Identity-H"/>
              </a:rPr>
              <a:t>更为集中</a:t>
            </a:r>
            <a:r>
              <a:rPr lang="zh-CN" altLang="en-US">
                <a:latin typeface="FandolSong-Regular-Identity-H"/>
              </a:rPr>
              <a:t>；</a:t>
            </a:r>
            <a:endParaRPr lang="en-US" altLang="zh-CN" b="0" i="0" u="none" strike="noStrike" baseline="0">
              <a:latin typeface="FandolSong-Regular-Identity-H"/>
            </a:endParaRPr>
          </a:p>
        </p:txBody>
      </p:sp>
      <p:pic>
        <p:nvPicPr>
          <p:cNvPr id="6" name="图片 5">
            <a:extLst>
              <a:ext uri="{FF2B5EF4-FFF2-40B4-BE49-F238E27FC236}">
                <a16:creationId xmlns:a16="http://schemas.microsoft.com/office/drawing/2014/main" id="{712B13A6-F186-240F-17C5-7A063B5C13D8}"/>
              </a:ext>
            </a:extLst>
          </p:cNvPr>
          <p:cNvPicPr>
            <a:picLocks noChangeAspect="1"/>
          </p:cNvPicPr>
          <p:nvPr/>
        </p:nvPicPr>
        <p:blipFill>
          <a:blip r:embed="rId3"/>
          <a:stretch>
            <a:fillRect/>
          </a:stretch>
        </p:blipFill>
        <p:spPr>
          <a:xfrm>
            <a:off x="6570594" y="5108131"/>
            <a:ext cx="2990850" cy="1640144"/>
          </a:xfrm>
          <a:prstGeom prst="rect">
            <a:avLst/>
          </a:prstGeom>
          <a:ln>
            <a:solidFill>
              <a:schemeClr val="accent1"/>
            </a:solidFill>
          </a:ln>
        </p:spPr>
      </p:pic>
      <p:cxnSp>
        <p:nvCxnSpPr>
          <p:cNvPr id="8" name="直接连接符 7">
            <a:extLst>
              <a:ext uri="{FF2B5EF4-FFF2-40B4-BE49-F238E27FC236}">
                <a16:creationId xmlns:a16="http://schemas.microsoft.com/office/drawing/2014/main" id="{8EA0991F-2C7A-A658-5532-87AA932EBC24}"/>
              </a:ext>
            </a:extLst>
          </p:cNvPr>
          <p:cNvCxnSpPr>
            <a:cxnSpLocks/>
          </p:cNvCxnSpPr>
          <p:nvPr/>
        </p:nvCxnSpPr>
        <p:spPr>
          <a:xfrm flipV="1">
            <a:off x="6096000" y="5108131"/>
            <a:ext cx="474594" cy="225869"/>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0E665010-CEA0-D60E-B7F5-C8F77EE7F775}"/>
              </a:ext>
            </a:extLst>
          </p:cNvPr>
          <p:cNvCxnSpPr>
            <a:cxnSpLocks/>
          </p:cNvCxnSpPr>
          <p:nvPr/>
        </p:nvCxnSpPr>
        <p:spPr>
          <a:xfrm>
            <a:off x="6096000" y="6155635"/>
            <a:ext cx="474594" cy="59264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582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2b751056-6b97-492c-b763-340acee7e99d"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a:off x="150792" y="1779399"/>
            <a:ext cx="11493521" cy="4005017"/>
            <a:chOff x="592832" y="1779399"/>
            <a:chExt cx="11046666" cy="4005017"/>
          </a:xfrm>
        </p:grpSpPr>
        <p:sp>
          <p:nvSpPr>
            <p:cNvPr id="7" name="iṡľïḑè"/>
            <p:cNvSpPr txBox="1"/>
            <p:nvPr/>
          </p:nvSpPr>
          <p:spPr bwMode="auto">
            <a:xfrm>
              <a:off x="3941203" y="1779399"/>
              <a:ext cx="7698295" cy="4003616"/>
            </a:xfrm>
            <a:prstGeom prst="rect">
              <a:avLst/>
            </a:prstGeom>
            <a:noFill/>
          </p:spPr>
          <p:txBody>
            <a:bodyPr wrap="square" tIns="0" anchor="t">
              <a:noAutofit/>
            </a:bodyPr>
            <a:lstStyle>
              <a:defPPr>
                <a:defRPr lang="zh-CN"/>
              </a:defPPr>
              <a:lvl1pPr>
                <a:defRPr sz="1600" b="1">
                  <a:latin typeface="Arial" panose="020B0604020202020204" pitchFamily="34" charset="0"/>
                  <a:ea typeface="微软雅黑" panose="020B0503020204020204" pitchFamily="34" charset="-122"/>
                  <a:cs typeface="+mn-ea"/>
                </a:defRPr>
              </a:lvl1pPr>
              <a:lvl2pPr marL="742950" indent="-285750">
                <a:defRPr sz="3200" b="1">
                  <a:solidFill>
                    <a:srgbClr val="4D4D4D"/>
                  </a:solidFill>
                  <a:latin typeface="Arial" panose="020B0604020202020204" pitchFamily="34" charset="0"/>
                  <a:ea typeface="黑体" panose="02010609060101010101" pitchFamily="49" charset="-122"/>
                </a:defRPr>
              </a:lvl2pPr>
              <a:lvl3pPr marL="1143000" indent="-228600">
                <a:defRPr sz="3200" b="1">
                  <a:solidFill>
                    <a:srgbClr val="4D4D4D"/>
                  </a:solidFill>
                  <a:latin typeface="Arial" panose="020B0604020202020204" pitchFamily="34" charset="0"/>
                  <a:ea typeface="黑体" panose="02010609060101010101" pitchFamily="49" charset="-122"/>
                </a:defRPr>
              </a:lvl3pPr>
              <a:lvl4pPr marL="1600200" indent="-228600">
                <a:defRPr sz="3200" b="1">
                  <a:solidFill>
                    <a:srgbClr val="4D4D4D"/>
                  </a:solidFill>
                  <a:latin typeface="Arial" panose="020B0604020202020204" pitchFamily="34" charset="0"/>
                  <a:ea typeface="黑体" panose="02010609060101010101" pitchFamily="49" charset="-122"/>
                </a:defRPr>
              </a:lvl4pPr>
              <a:lvl5pPr marL="2057400" indent="-228600">
                <a:defRPr sz="3200" b="1">
                  <a:solidFill>
                    <a:srgbClr val="4D4D4D"/>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sz="3200" b="1">
                  <a:solidFill>
                    <a:srgbClr val="4D4D4D"/>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sz="3200" b="1">
                  <a:solidFill>
                    <a:srgbClr val="4D4D4D"/>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sz="3200" b="1">
                  <a:solidFill>
                    <a:srgbClr val="4D4D4D"/>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sz="3200" b="1">
                  <a:solidFill>
                    <a:srgbClr val="4D4D4D"/>
                  </a:solidFill>
                  <a:latin typeface="Arial" panose="020B0604020202020204" pitchFamily="34" charset="0"/>
                  <a:ea typeface="黑体" panose="02010609060101010101" pitchFamily="49" charset="-122"/>
                </a:defRPr>
              </a:lvl9pPr>
            </a:lstStyle>
            <a:p>
              <a:pPr>
                <a:lnSpc>
                  <a:spcPct val="200000"/>
                </a:lnSpc>
              </a:pPr>
              <a:r>
                <a:rPr lang="zh-CN" altLang="en-US" sz="2400">
                  <a:latin typeface="+mn-lt"/>
                  <a:ea typeface="+mn-ea"/>
                  <a:sym typeface="+mn-lt"/>
                </a:rPr>
                <a:t>一、课题研究背景及意义</a:t>
              </a:r>
              <a:endParaRPr lang="en-US" altLang="zh-CN" sz="2400">
                <a:latin typeface="+mn-lt"/>
                <a:ea typeface="+mn-ea"/>
                <a:sym typeface="+mn-lt"/>
              </a:endParaRPr>
            </a:p>
            <a:p>
              <a:pPr>
                <a:lnSpc>
                  <a:spcPct val="200000"/>
                </a:lnSpc>
              </a:pPr>
              <a:r>
                <a:rPr lang="zh-CN" altLang="en-US" sz="2400">
                  <a:latin typeface="+mn-lt"/>
                  <a:ea typeface="+mn-ea"/>
                  <a:sym typeface="+mn-lt"/>
                </a:rPr>
                <a:t>二、课题研究内容</a:t>
              </a:r>
              <a:endParaRPr lang="en-US" altLang="zh-CN" sz="2400">
                <a:latin typeface="+mn-lt"/>
                <a:ea typeface="+mn-ea"/>
                <a:sym typeface="+mn-lt"/>
              </a:endParaRPr>
            </a:p>
            <a:p>
              <a:pPr>
                <a:lnSpc>
                  <a:spcPct val="200000"/>
                </a:lnSpc>
              </a:pPr>
              <a:r>
                <a:rPr lang="zh-CN" altLang="en-US" sz="2400">
                  <a:latin typeface="+mn-lt"/>
                  <a:ea typeface="+mn-ea"/>
                  <a:sym typeface="+mn-lt"/>
                </a:rPr>
                <a:t>三、目前成果与参与项目情况</a:t>
              </a:r>
              <a:endParaRPr lang="en-US" altLang="zh-CN" sz="2400">
                <a:sym typeface="+mn-lt"/>
              </a:endParaRPr>
            </a:p>
            <a:p>
              <a:pPr>
                <a:lnSpc>
                  <a:spcPct val="200000"/>
                </a:lnSpc>
              </a:pPr>
              <a:r>
                <a:rPr lang="zh-CN" altLang="en-US" sz="2400">
                  <a:sym typeface="+mn-lt"/>
                </a:rPr>
                <a:t>四、下一步研究工作设想</a:t>
              </a:r>
            </a:p>
          </p:txBody>
        </p:sp>
        <p:cxnSp>
          <p:nvCxnSpPr>
            <p:cNvPr id="8" name="直接连接符 7"/>
            <p:cNvCxnSpPr/>
            <p:nvPr/>
          </p:nvCxnSpPr>
          <p:spPr>
            <a:xfrm>
              <a:off x="3696888" y="1780800"/>
              <a:ext cx="0" cy="4003616"/>
            </a:xfrm>
            <a:prstGeom prst="line">
              <a:avLst/>
            </a:prstGeom>
            <a:solidFill>
              <a:srgbClr val="FFCC00"/>
            </a:solidFill>
            <a:ln w="3175" cap="flat" cmpd="sng" algn="ctr">
              <a:solidFill>
                <a:schemeClr val="bg1">
                  <a:lumMod val="75000"/>
                </a:schemeClr>
              </a:solidFill>
              <a:prstDash val="solid"/>
              <a:round/>
              <a:headEnd type="none" w="med" len="med"/>
              <a:tailEnd type="none" w="med" len="med"/>
            </a:ln>
            <a:effectLst/>
          </p:spPr>
        </p:cxnSp>
        <p:sp>
          <p:nvSpPr>
            <p:cNvPr id="9" name="išľïḋé"/>
            <p:cNvSpPr txBox="1"/>
            <p:nvPr/>
          </p:nvSpPr>
          <p:spPr>
            <a:xfrm>
              <a:off x="592832" y="2288635"/>
              <a:ext cx="2521108" cy="646331"/>
            </a:xfrm>
            <a:prstGeom prst="rect">
              <a:avLst/>
            </a:prstGeom>
            <a:solidFill>
              <a:schemeClr val="bg1"/>
            </a:solidFill>
          </p:spPr>
          <p:txBody>
            <a:bodyPr wrap="square" rtlCol="0">
              <a:spAutoFit/>
            </a:bodyPr>
            <a:lstStyle/>
            <a:p>
              <a:pPr algn="r"/>
              <a:r>
                <a:rPr lang="zh-CN" altLang="en-US" sz="3600" b="1" dirty="0">
                  <a:solidFill>
                    <a:schemeClr val="accent1"/>
                  </a:solidFill>
                  <a:cs typeface="+mn-ea"/>
                  <a:sym typeface="+mn-lt"/>
                </a:rPr>
                <a:t>汇报大纲</a:t>
              </a:r>
              <a:endParaRPr lang="tr-TR" sz="3600" b="1" dirty="0">
                <a:solidFill>
                  <a:schemeClr val="accent1"/>
                </a:solidFill>
                <a:cs typeface="+mn-ea"/>
                <a:sym typeface="+mn-lt"/>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D1C24B-A3B0-FF5C-9E8C-94AAB1C2E283}"/>
              </a:ext>
            </a:extLst>
          </p:cNvPr>
          <p:cNvSpPr>
            <a:spLocks noGrp="1"/>
          </p:cNvSpPr>
          <p:nvPr>
            <p:ph type="title"/>
          </p:nvPr>
        </p:nvSpPr>
        <p:spPr>
          <a:xfrm>
            <a:off x="670718" y="-221090"/>
            <a:ext cx="10850563" cy="1028699"/>
          </a:xfrm>
        </p:spPr>
        <p:txBody>
          <a:bodyPr/>
          <a:lstStyle/>
          <a:p>
            <a:r>
              <a:rPr kumimoji="1" lang="zh-CN" altLang="en-US"/>
              <a:t>二、课题研究</a:t>
            </a:r>
            <a:r>
              <a:rPr lang="zh-CN" altLang="en-US" sz="2800">
                <a:latin typeface="+mn-lt"/>
                <a:ea typeface="+mn-ea"/>
                <a:sym typeface="+mn-lt"/>
              </a:rPr>
              <a:t>内容</a:t>
            </a:r>
            <a:endParaRPr kumimoji="1" lang="zh-CN" altLang="en-US" dirty="0"/>
          </a:p>
        </p:txBody>
      </p:sp>
      <p:sp>
        <p:nvSpPr>
          <p:cNvPr id="15" name="文本框 14">
            <a:extLst>
              <a:ext uri="{FF2B5EF4-FFF2-40B4-BE49-F238E27FC236}">
                <a16:creationId xmlns:a16="http://schemas.microsoft.com/office/drawing/2014/main" id="{3472E753-D4BC-462C-B729-DD08651ECE02}"/>
              </a:ext>
            </a:extLst>
          </p:cNvPr>
          <p:cNvSpPr txBox="1"/>
          <p:nvPr/>
        </p:nvSpPr>
        <p:spPr>
          <a:xfrm>
            <a:off x="527665" y="1081060"/>
            <a:ext cx="3423624" cy="369332"/>
          </a:xfrm>
          <a:prstGeom prst="rect">
            <a:avLst/>
          </a:prstGeom>
          <a:noFill/>
        </p:spPr>
        <p:txBody>
          <a:bodyPr wrap="square">
            <a:spAutoFit/>
          </a:bodyPr>
          <a:lstStyle/>
          <a:p>
            <a:r>
              <a:rPr lang="zh-CN" altLang="en-US" b="1">
                <a:solidFill>
                  <a:schemeClr val="accent2">
                    <a:lumMod val="75000"/>
                  </a:schemeClr>
                </a:solidFill>
              </a:rPr>
              <a:t>与传统方法的对比实验结果</a:t>
            </a:r>
          </a:p>
        </p:txBody>
      </p:sp>
      <p:pic>
        <p:nvPicPr>
          <p:cNvPr id="5" name="图片 4">
            <a:extLst>
              <a:ext uri="{FF2B5EF4-FFF2-40B4-BE49-F238E27FC236}">
                <a16:creationId xmlns:a16="http://schemas.microsoft.com/office/drawing/2014/main" id="{6F958165-F1B8-D972-F1E6-6B6DC2E860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811" y="2462508"/>
            <a:ext cx="5870669" cy="3210504"/>
          </a:xfrm>
          <a:prstGeom prst="rect">
            <a:avLst/>
          </a:prstGeom>
        </p:spPr>
      </p:pic>
      <p:pic>
        <p:nvPicPr>
          <p:cNvPr id="7" name="图片 6">
            <a:extLst>
              <a:ext uri="{FF2B5EF4-FFF2-40B4-BE49-F238E27FC236}">
                <a16:creationId xmlns:a16="http://schemas.microsoft.com/office/drawing/2014/main" id="{5FE87E1C-581A-CDD9-6DDC-370C21C9CA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9521" y="2462508"/>
            <a:ext cx="5870669" cy="3210504"/>
          </a:xfrm>
          <a:prstGeom prst="rect">
            <a:avLst/>
          </a:prstGeom>
        </p:spPr>
      </p:pic>
      <p:sp>
        <p:nvSpPr>
          <p:cNvPr id="9" name="文本框 8">
            <a:extLst>
              <a:ext uri="{FF2B5EF4-FFF2-40B4-BE49-F238E27FC236}">
                <a16:creationId xmlns:a16="http://schemas.microsoft.com/office/drawing/2014/main" id="{CCFA3A24-12EE-3E52-0B1E-6D1D756A05B7}"/>
              </a:ext>
            </a:extLst>
          </p:cNvPr>
          <p:cNvSpPr txBox="1"/>
          <p:nvPr/>
        </p:nvSpPr>
        <p:spPr>
          <a:xfrm>
            <a:off x="1730520" y="5855244"/>
            <a:ext cx="9114351" cy="369332"/>
          </a:xfrm>
          <a:prstGeom prst="rect">
            <a:avLst/>
          </a:prstGeom>
          <a:noFill/>
        </p:spPr>
        <p:txBody>
          <a:bodyPr wrap="square">
            <a:spAutoFit/>
          </a:bodyPr>
          <a:lstStyle/>
          <a:p>
            <a:r>
              <a:rPr lang="zh-CN" altLang="en-US"/>
              <a:t>除</a:t>
            </a:r>
            <a:r>
              <a:rPr lang="en-US" altLang="zh-CN"/>
              <a:t>Llama-2-70B</a:t>
            </a:r>
            <a:r>
              <a:rPr lang="zh-CN" altLang="en-US"/>
              <a:t>总体性能弱于</a:t>
            </a:r>
            <a:r>
              <a:rPr lang="en-US" altLang="zh-CN"/>
              <a:t>SciBERT</a:t>
            </a:r>
            <a:r>
              <a:rPr lang="zh-CN" altLang="en-US"/>
              <a:t>模型外，其它</a:t>
            </a:r>
            <a:r>
              <a:rPr lang="en-US" altLang="zh-CN"/>
              <a:t>LLMs</a:t>
            </a:r>
            <a:r>
              <a:rPr lang="zh-CN" altLang="en-US"/>
              <a:t>的总体性能</a:t>
            </a:r>
            <a:r>
              <a:rPr lang="zh-CN" altLang="en-US" b="1">
                <a:solidFill>
                  <a:srgbClr val="FF0000"/>
                </a:solidFill>
              </a:rPr>
              <a:t>显著优于</a:t>
            </a:r>
            <a:r>
              <a:rPr lang="zh-CN" altLang="en-US"/>
              <a:t>传统方法。</a:t>
            </a:r>
            <a:endParaRPr lang="en-US" altLang="zh-CN"/>
          </a:p>
        </p:txBody>
      </p:sp>
      <p:sp>
        <p:nvSpPr>
          <p:cNvPr id="4" name="文本框 3">
            <a:extLst>
              <a:ext uri="{FF2B5EF4-FFF2-40B4-BE49-F238E27FC236}">
                <a16:creationId xmlns:a16="http://schemas.microsoft.com/office/drawing/2014/main" id="{219C255C-C289-1C84-F394-809541663208}"/>
              </a:ext>
            </a:extLst>
          </p:cNvPr>
          <p:cNvSpPr txBox="1"/>
          <p:nvPr/>
        </p:nvSpPr>
        <p:spPr>
          <a:xfrm>
            <a:off x="670719" y="1633945"/>
            <a:ext cx="8837176" cy="646331"/>
          </a:xfrm>
          <a:prstGeom prst="rect">
            <a:avLst/>
          </a:prstGeom>
          <a:noFill/>
        </p:spPr>
        <p:txBody>
          <a:bodyPr wrap="square">
            <a:spAutoFit/>
          </a:bodyPr>
          <a:lstStyle/>
          <a:p>
            <a:r>
              <a:rPr lang="zh-CN" altLang="en-US"/>
              <a:t>为了评估</a:t>
            </a:r>
            <a:r>
              <a:rPr lang="en-US" altLang="zh-CN"/>
              <a:t>LLMs</a:t>
            </a:r>
            <a:r>
              <a:rPr lang="zh-CN" altLang="en-US"/>
              <a:t>的优势，将</a:t>
            </a:r>
            <a:r>
              <a:rPr lang="en-US" altLang="zh-CN"/>
              <a:t>LLMs</a:t>
            </a:r>
            <a:r>
              <a:rPr lang="zh-CN" altLang="en-US"/>
              <a:t>与基于规则（</a:t>
            </a:r>
            <a:r>
              <a:rPr lang="en-US" altLang="zh-CN" b="1">
                <a:solidFill>
                  <a:srgbClr val="FF0000"/>
                </a:solidFill>
              </a:rPr>
              <a:t>Rule</a:t>
            </a:r>
            <a:r>
              <a:rPr lang="zh-CN" altLang="en-US"/>
              <a:t>）、基于最大熵模型（</a:t>
            </a:r>
            <a:r>
              <a:rPr lang="en-US" altLang="zh-CN" b="1">
                <a:solidFill>
                  <a:srgbClr val="FF0000"/>
                </a:solidFill>
              </a:rPr>
              <a:t>MaxEnt</a:t>
            </a:r>
            <a:r>
              <a:rPr lang="zh-CN" altLang="en-US"/>
              <a:t>）、基于</a:t>
            </a:r>
            <a:r>
              <a:rPr lang="en-US" altLang="zh-CN" b="1">
                <a:solidFill>
                  <a:srgbClr val="FF0000"/>
                </a:solidFill>
              </a:rPr>
              <a:t>SciBERT</a:t>
            </a:r>
            <a:r>
              <a:rPr lang="zh-CN" altLang="en-US"/>
              <a:t>的方法进行对比：</a:t>
            </a:r>
          </a:p>
        </p:txBody>
      </p:sp>
    </p:spTree>
    <p:extLst>
      <p:ext uri="{BB962C8B-B14F-4D97-AF65-F5344CB8AC3E}">
        <p14:creationId xmlns:p14="http://schemas.microsoft.com/office/powerpoint/2010/main" val="853789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D1C24B-A3B0-FF5C-9E8C-94AAB1C2E283}"/>
              </a:ext>
            </a:extLst>
          </p:cNvPr>
          <p:cNvSpPr>
            <a:spLocks noGrp="1"/>
          </p:cNvSpPr>
          <p:nvPr>
            <p:ph type="title"/>
          </p:nvPr>
        </p:nvSpPr>
        <p:spPr>
          <a:xfrm>
            <a:off x="670718" y="-221090"/>
            <a:ext cx="10850563" cy="1028699"/>
          </a:xfrm>
        </p:spPr>
        <p:txBody>
          <a:bodyPr/>
          <a:lstStyle/>
          <a:p>
            <a:r>
              <a:rPr kumimoji="1" lang="zh-CN" altLang="en-US"/>
              <a:t>二、课题研究</a:t>
            </a:r>
            <a:r>
              <a:rPr lang="zh-CN" altLang="en-US" sz="2800">
                <a:latin typeface="+mn-lt"/>
                <a:ea typeface="+mn-ea"/>
                <a:sym typeface="+mn-lt"/>
              </a:rPr>
              <a:t>内容</a:t>
            </a:r>
            <a:endParaRPr kumimoji="1" lang="zh-CN" altLang="en-US" dirty="0"/>
          </a:p>
        </p:txBody>
      </p:sp>
      <p:sp>
        <p:nvSpPr>
          <p:cNvPr id="3" name="文本框 2">
            <a:extLst>
              <a:ext uri="{FF2B5EF4-FFF2-40B4-BE49-F238E27FC236}">
                <a16:creationId xmlns:a16="http://schemas.microsoft.com/office/drawing/2014/main" id="{16486D8C-806F-464A-DB02-043335887309}"/>
              </a:ext>
            </a:extLst>
          </p:cNvPr>
          <p:cNvSpPr txBox="1"/>
          <p:nvPr/>
        </p:nvSpPr>
        <p:spPr>
          <a:xfrm>
            <a:off x="564987" y="1025625"/>
            <a:ext cx="3423624" cy="369332"/>
          </a:xfrm>
          <a:prstGeom prst="rect">
            <a:avLst/>
          </a:prstGeom>
          <a:noFill/>
        </p:spPr>
        <p:txBody>
          <a:bodyPr wrap="square">
            <a:spAutoFit/>
          </a:bodyPr>
          <a:lstStyle/>
          <a:p>
            <a:r>
              <a:rPr lang="zh-CN" altLang="en-US" b="1">
                <a:solidFill>
                  <a:schemeClr val="accent2">
                    <a:lumMod val="75000"/>
                  </a:schemeClr>
                </a:solidFill>
              </a:rPr>
              <a:t>与传统方法的对比实验结果</a:t>
            </a:r>
          </a:p>
        </p:txBody>
      </p:sp>
      <p:pic>
        <p:nvPicPr>
          <p:cNvPr id="7" name="图片 6">
            <a:extLst>
              <a:ext uri="{FF2B5EF4-FFF2-40B4-BE49-F238E27FC236}">
                <a16:creationId xmlns:a16="http://schemas.microsoft.com/office/drawing/2014/main" id="{8BA0A7AC-8214-3C14-C858-8BFEFC5FDFF0}"/>
              </a:ext>
            </a:extLst>
          </p:cNvPr>
          <p:cNvPicPr>
            <a:picLocks noChangeAspect="1"/>
          </p:cNvPicPr>
          <p:nvPr/>
        </p:nvPicPr>
        <p:blipFill rotWithShape="1">
          <a:blip r:embed="rId2"/>
          <a:srcRect t="981"/>
          <a:stretch/>
        </p:blipFill>
        <p:spPr>
          <a:xfrm>
            <a:off x="233738" y="1394957"/>
            <a:ext cx="4533991" cy="5409440"/>
          </a:xfrm>
          <a:prstGeom prst="rect">
            <a:avLst/>
          </a:prstGeom>
        </p:spPr>
      </p:pic>
      <p:pic>
        <p:nvPicPr>
          <p:cNvPr id="10" name="图片 9">
            <a:extLst>
              <a:ext uri="{FF2B5EF4-FFF2-40B4-BE49-F238E27FC236}">
                <a16:creationId xmlns:a16="http://schemas.microsoft.com/office/drawing/2014/main" id="{3D8B47A7-D743-BCE6-610D-E6E96CC61EFC}"/>
              </a:ext>
            </a:extLst>
          </p:cNvPr>
          <p:cNvPicPr>
            <a:picLocks noChangeAspect="1"/>
          </p:cNvPicPr>
          <p:nvPr/>
        </p:nvPicPr>
        <p:blipFill>
          <a:blip r:embed="rId3"/>
          <a:stretch>
            <a:fillRect/>
          </a:stretch>
        </p:blipFill>
        <p:spPr>
          <a:xfrm>
            <a:off x="4767729" y="1331895"/>
            <a:ext cx="4527049" cy="5472502"/>
          </a:xfrm>
          <a:prstGeom prst="rect">
            <a:avLst/>
          </a:prstGeom>
        </p:spPr>
      </p:pic>
      <p:sp>
        <p:nvSpPr>
          <p:cNvPr id="11" name="文本框 10">
            <a:extLst>
              <a:ext uri="{FF2B5EF4-FFF2-40B4-BE49-F238E27FC236}">
                <a16:creationId xmlns:a16="http://schemas.microsoft.com/office/drawing/2014/main" id="{74892F8B-4BC3-4BA3-7C69-D70C4DE05C99}"/>
              </a:ext>
            </a:extLst>
          </p:cNvPr>
          <p:cNvSpPr txBox="1"/>
          <p:nvPr/>
        </p:nvSpPr>
        <p:spPr>
          <a:xfrm>
            <a:off x="9320164" y="2128600"/>
            <a:ext cx="2638098" cy="3000821"/>
          </a:xfrm>
          <a:prstGeom prst="rect">
            <a:avLst/>
          </a:prstGeom>
          <a:noFill/>
        </p:spPr>
        <p:txBody>
          <a:bodyPr wrap="square">
            <a:spAutoFit/>
          </a:bodyPr>
          <a:lstStyle/>
          <a:p>
            <a:pPr>
              <a:lnSpc>
                <a:spcPct val="150000"/>
              </a:lnSpc>
            </a:pPr>
            <a:r>
              <a:rPr lang="zh-CN" altLang="en-US"/>
              <a:t>通过这些具体的抽取结果可以发现，</a:t>
            </a:r>
            <a:r>
              <a:rPr lang="en-US" altLang="zh-CN"/>
              <a:t>LLMs</a:t>
            </a:r>
            <a:r>
              <a:rPr lang="zh-CN" altLang="en-US"/>
              <a:t>具有</a:t>
            </a:r>
            <a:r>
              <a:rPr lang="zh-CN" altLang="en-US" b="1">
                <a:solidFill>
                  <a:srgbClr val="FF0000"/>
                </a:solidFill>
              </a:rPr>
              <a:t>显著优势</a:t>
            </a:r>
            <a:r>
              <a:rPr lang="en-US" altLang="zh-CN" b="1"/>
              <a:t>:</a:t>
            </a:r>
            <a:endParaRPr lang="en-US" altLang="zh-CN"/>
          </a:p>
          <a:p>
            <a:pPr marL="285750" indent="-285750">
              <a:buFont typeface="Wingdings" panose="05000000000000000000" pitchFamily="2" charset="2"/>
              <a:buChar char="p"/>
            </a:pPr>
            <a:endParaRPr lang="en-US" altLang="zh-CN"/>
          </a:p>
          <a:p>
            <a:pPr marL="285750" indent="-285750">
              <a:buFont typeface="Wingdings" panose="05000000000000000000" pitchFamily="2" charset="2"/>
              <a:buChar char="p"/>
            </a:pPr>
            <a:r>
              <a:rPr lang="zh-CN" altLang="en-US"/>
              <a:t>处理实体边界的能力</a:t>
            </a:r>
            <a:endParaRPr lang="en-US" altLang="zh-CN"/>
          </a:p>
          <a:p>
            <a:pPr marL="285750" indent="-285750">
              <a:buFont typeface="Wingdings" panose="05000000000000000000" pitchFamily="2" charset="2"/>
              <a:buChar char="p"/>
            </a:pPr>
            <a:endParaRPr lang="en-US" altLang="zh-CN"/>
          </a:p>
          <a:p>
            <a:pPr marL="285750" indent="-285750">
              <a:buFont typeface="Wingdings" panose="05000000000000000000" pitchFamily="2" charset="2"/>
              <a:buChar char="p"/>
            </a:pPr>
            <a:r>
              <a:rPr lang="zh-CN" altLang="en-US"/>
              <a:t>泛化能力</a:t>
            </a:r>
            <a:endParaRPr lang="en-US" altLang="zh-CN"/>
          </a:p>
          <a:p>
            <a:pPr marL="285750" indent="-285750">
              <a:buFont typeface="Wingdings" panose="05000000000000000000" pitchFamily="2" charset="2"/>
              <a:buChar char="p"/>
            </a:pPr>
            <a:endParaRPr lang="en-US" altLang="zh-CN"/>
          </a:p>
          <a:p>
            <a:pPr marL="285750" indent="-285750">
              <a:buFont typeface="Wingdings" panose="05000000000000000000" pitchFamily="2" charset="2"/>
              <a:buChar char="p"/>
            </a:pPr>
            <a:r>
              <a:rPr lang="zh-CN" altLang="en-US"/>
              <a:t>消歧能力</a:t>
            </a:r>
            <a:endParaRPr lang="en-US" altLang="zh-CN"/>
          </a:p>
        </p:txBody>
      </p:sp>
    </p:spTree>
    <p:extLst>
      <p:ext uri="{BB962C8B-B14F-4D97-AF65-F5344CB8AC3E}">
        <p14:creationId xmlns:p14="http://schemas.microsoft.com/office/powerpoint/2010/main" val="4175881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D1C24B-A3B0-FF5C-9E8C-94AAB1C2E283}"/>
              </a:ext>
            </a:extLst>
          </p:cNvPr>
          <p:cNvSpPr>
            <a:spLocks noGrp="1"/>
          </p:cNvSpPr>
          <p:nvPr>
            <p:ph type="title"/>
          </p:nvPr>
        </p:nvSpPr>
        <p:spPr>
          <a:xfrm>
            <a:off x="670718" y="-221090"/>
            <a:ext cx="10850563" cy="1028699"/>
          </a:xfrm>
        </p:spPr>
        <p:txBody>
          <a:bodyPr/>
          <a:lstStyle/>
          <a:p>
            <a:r>
              <a:rPr kumimoji="1" lang="zh-CN" altLang="en-US"/>
              <a:t>二、课题研究</a:t>
            </a:r>
            <a:r>
              <a:rPr lang="zh-CN" altLang="en-US" sz="2800">
                <a:latin typeface="+mn-lt"/>
                <a:ea typeface="+mn-ea"/>
                <a:sym typeface="+mn-lt"/>
              </a:rPr>
              <a:t>内容</a:t>
            </a:r>
            <a:endParaRPr kumimoji="1" lang="zh-CN" altLang="en-US" dirty="0"/>
          </a:p>
        </p:txBody>
      </p:sp>
      <p:sp>
        <p:nvSpPr>
          <p:cNvPr id="3" name="文本框 2">
            <a:extLst>
              <a:ext uri="{FF2B5EF4-FFF2-40B4-BE49-F238E27FC236}">
                <a16:creationId xmlns:a16="http://schemas.microsoft.com/office/drawing/2014/main" id="{16486D8C-806F-464A-DB02-043335887309}"/>
              </a:ext>
            </a:extLst>
          </p:cNvPr>
          <p:cNvSpPr txBox="1"/>
          <p:nvPr/>
        </p:nvSpPr>
        <p:spPr>
          <a:xfrm>
            <a:off x="578238" y="1197903"/>
            <a:ext cx="2801065" cy="369332"/>
          </a:xfrm>
          <a:prstGeom prst="rect">
            <a:avLst/>
          </a:prstGeom>
          <a:noFill/>
        </p:spPr>
        <p:txBody>
          <a:bodyPr wrap="square">
            <a:spAutoFit/>
          </a:bodyPr>
          <a:lstStyle/>
          <a:p>
            <a:r>
              <a:rPr lang="zh-CN" altLang="en-US" b="1">
                <a:solidFill>
                  <a:schemeClr val="accent2">
                    <a:lumMod val="75000"/>
                  </a:schemeClr>
                </a:solidFill>
              </a:rPr>
              <a:t>研究总结及创新点</a:t>
            </a:r>
          </a:p>
        </p:txBody>
      </p:sp>
      <p:sp>
        <p:nvSpPr>
          <p:cNvPr id="5" name="文本框 4">
            <a:extLst>
              <a:ext uri="{FF2B5EF4-FFF2-40B4-BE49-F238E27FC236}">
                <a16:creationId xmlns:a16="http://schemas.microsoft.com/office/drawing/2014/main" id="{46517A32-F098-D4F8-8D20-5F11D44E30A1}"/>
              </a:ext>
            </a:extLst>
          </p:cNvPr>
          <p:cNvSpPr txBox="1"/>
          <p:nvPr/>
        </p:nvSpPr>
        <p:spPr>
          <a:xfrm>
            <a:off x="1166190" y="2168243"/>
            <a:ext cx="7321827" cy="3277820"/>
          </a:xfrm>
          <a:prstGeom prst="rect">
            <a:avLst/>
          </a:prstGeom>
          <a:noFill/>
        </p:spPr>
        <p:txBody>
          <a:bodyPr wrap="square">
            <a:spAutoFit/>
          </a:bodyPr>
          <a:lstStyle/>
          <a:p>
            <a:pPr>
              <a:lnSpc>
                <a:spcPct val="150000"/>
              </a:lnSpc>
            </a:pPr>
            <a:r>
              <a:rPr lang="en-US" altLang="zh-CN"/>
              <a:t>1</a:t>
            </a:r>
            <a:r>
              <a:rPr lang="zh-CN" altLang="en-US"/>
              <a:t>）提出一种名为</a:t>
            </a:r>
            <a:r>
              <a:rPr lang="en-US" altLang="zh-CN" b="1">
                <a:solidFill>
                  <a:srgbClr val="FF0000"/>
                </a:solidFill>
              </a:rPr>
              <a:t>Prompt-KEE</a:t>
            </a:r>
            <a:r>
              <a:rPr lang="zh-CN" altLang="en-US" b="1">
                <a:solidFill>
                  <a:srgbClr val="FF0000"/>
                </a:solidFill>
              </a:rPr>
              <a:t>的提示策略</a:t>
            </a:r>
            <a:r>
              <a:rPr lang="zh-CN" altLang="en-US"/>
              <a:t>，用于指导大语言模型更有效地执行天文知识实体抽取任务；</a:t>
            </a:r>
            <a:endParaRPr lang="en-US" altLang="zh-CN"/>
          </a:p>
          <a:p>
            <a:pPr>
              <a:lnSpc>
                <a:spcPct val="150000"/>
              </a:lnSpc>
            </a:pPr>
            <a:r>
              <a:rPr lang="en-US" altLang="zh-CN"/>
              <a:t>2</a:t>
            </a:r>
            <a:r>
              <a:rPr lang="zh-CN" altLang="en-US"/>
              <a:t>）结合</a:t>
            </a:r>
            <a:r>
              <a:rPr lang="en-US" altLang="zh-CN"/>
              <a:t>Prompt-KEE</a:t>
            </a:r>
            <a:r>
              <a:rPr lang="zh-CN" altLang="en-US"/>
              <a:t>提示策略，探索出</a:t>
            </a:r>
            <a:r>
              <a:rPr lang="zh-CN" altLang="en-US" b="1">
                <a:solidFill>
                  <a:srgbClr val="FF0000"/>
                </a:solidFill>
              </a:rPr>
              <a:t>大语言模型</a:t>
            </a:r>
            <a:r>
              <a:rPr lang="zh-CN" altLang="en-US"/>
              <a:t>在执行</a:t>
            </a:r>
            <a:r>
              <a:rPr lang="zh-CN" altLang="en-US" b="1">
                <a:solidFill>
                  <a:srgbClr val="FF0000"/>
                </a:solidFill>
              </a:rPr>
              <a:t>天文知识实体抽取</a:t>
            </a:r>
            <a:r>
              <a:rPr lang="zh-CN" altLang="en-US"/>
              <a:t>任务时表现出的显著的潜力；</a:t>
            </a:r>
            <a:endParaRPr lang="en-US" altLang="zh-CN"/>
          </a:p>
          <a:p>
            <a:pPr>
              <a:lnSpc>
                <a:spcPct val="150000"/>
              </a:lnSpc>
            </a:pPr>
            <a:r>
              <a:rPr lang="en-US" altLang="zh-CN"/>
              <a:t>3</a:t>
            </a:r>
            <a:r>
              <a:rPr lang="zh-CN" altLang="en-US"/>
              <a:t>）与传统实体抽取方法进行</a:t>
            </a:r>
            <a:r>
              <a:rPr lang="zh-CN" altLang="en-US" b="1">
                <a:solidFill>
                  <a:srgbClr val="FF0000"/>
                </a:solidFill>
              </a:rPr>
              <a:t>对比分析</a:t>
            </a:r>
            <a:r>
              <a:rPr lang="zh-CN" altLang="en-US"/>
              <a:t>，全面地展示了大语言模型在天文知识实体抽取任务中显著的</a:t>
            </a:r>
            <a:r>
              <a:rPr lang="zh-CN" altLang="en-US" b="1">
                <a:solidFill>
                  <a:srgbClr val="FF0000"/>
                </a:solidFill>
              </a:rPr>
              <a:t>处理复杂实体边界能力</a:t>
            </a:r>
            <a:r>
              <a:rPr lang="zh-CN" altLang="en-US"/>
              <a:t>、</a:t>
            </a:r>
            <a:r>
              <a:rPr lang="zh-CN" altLang="en-US" b="1">
                <a:solidFill>
                  <a:srgbClr val="FF0000"/>
                </a:solidFill>
              </a:rPr>
              <a:t>实体消歧能力</a:t>
            </a:r>
            <a:r>
              <a:rPr lang="zh-CN" altLang="en-US"/>
              <a:t>以及</a:t>
            </a:r>
            <a:r>
              <a:rPr lang="zh-CN" altLang="en-US" b="1">
                <a:solidFill>
                  <a:srgbClr val="FF0000"/>
                </a:solidFill>
              </a:rPr>
              <a:t>泛化能力</a:t>
            </a:r>
            <a:r>
              <a:rPr lang="zh-CN" altLang="en-US"/>
              <a:t>等。</a:t>
            </a:r>
            <a:endParaRPr lang="en-US" altLang="zh-CN"/>
          </a:p>
          <a:p>
            <a:endParaRPr lang="zh-CN" altLang="en-US"/>
          </a:p>
        </p:txBody>
      </p:sp>
    </p:spTree>
    <p:extLst>
      <p:ext uri="{BB962C8B-B14F-4D97-AF65-F5344CB8AC3E}">
        <p14:creationId xmlns:p14="http://schemas.microsoft.com/office/powerpoint/2010/main" val="3958981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D1C24B-A3B0-FF5C-9E8C-94AAB1C2E283}"/>
              </a:ext>
            </a:extLst>
          </p:cNvPr>
          <p:cNvSpPr>
            <a:spLocks noGrp="1"/>
          </p:cNvSpPr>
          <p:nvPr>
            <p:ph type="title"/>
          </p:nvPr>
        </p:nvSpPr>
        <p:spPr>
          <a:xfrm>
            <a:off x="670718" y="-221090"/>
            <a:ext cx="10850563" cy="1028699"/>
          </a:xfrm>
        </p:spPr>
        <p:txBody>
          <a:bodyPr/>
          <a:lstStyle/>
          <a:p>
            <a:r>
              <a:rPr kumimoji="1" lang="zh-CN" altLang="en-US"/>
              <a:t>三、目前成果与参与项目情况</a:t>
            </a:r>
            <a:endParaRPr kumimoji="1" lang="zh-CN" altLang="en-US" dirty="0"/>
          </a:p>
        </p:txBody>
      </p:sp>
      <p:sp>
        <p:nvSpPr>
          <p:cNvPr id="9" name="文本框 8">
            <a:extLst>
              <a:ext uri="{FF2B5EF4-FFF2-40B4-BE49-F238E27FC236}">
                <a16:creationId xmlns:a16="http://schemas.microsoft.com/office/drawing/2014/main" id="{33847747-0C00-C029-E4CB-F536E2750DAD}"/>
              </a:ext>
            </a:extLst>
          </p:cNvPr>
          <p:cNvSpPr txBox="1"/>
          <p:nvPr/>
        </p:nvSpPr>
        <p:spPr>
          <a:xfrm>
            <a:off x="841513" y="1444902"/>
            <a:ext cx="10162935" cy="2951449"/>
          </a:xfrm>
          <a:prstGeom prst="rect">
            <a:avLst/>
          </a:prstGeom>
          <a:noFill/>
        </p:spPr>
        <p:txBody>
          <a:bodyPr wrap="square">
            <a:spAutoFit/>
          </a:bodyPr>
          <a:lstStyle/>
          <a:p>
            <a:pPr marL="285750" indent="-285750" algn="just">
              <a:lnSpc>
                <a:spcPct val="150000"/>
              </a:lnSpc>
              <a:buFont typeface="Wingdings" panose="05000000000000000000" pitchFamily="2" charset="2"/>
              <a:buChar char="p"/>
            </a:pPr>
            <a:r>
              <a:rPr lang="zh-CN" altLang="en-US" b="1"/>
              <a:t>论文（</a:t>
            </a:r>
            <a:r>
              <a:rPr lang="en-US" altLang="zh-CN" b="1">
                <a:solidFill>
                  <a:schemeClr val="accent2"/>
                </a:solidFill>
              </a:rPr>
              <a:t>1</a:t>
            </a:r>
            <a:r>
              <a:rPr lang="zh-CN" altLang="en-US" b="1">
                <a:solidFill>
                  <a:schemeClr val="accent2"/>
                </a:solidFill>
              </a:rPr>
              <a:t>篇</a:t>
            </a:r>
            <a:r>
              <a:rPr lang="en-US" altLang="zh-CN" b="1">
                <a:solidFill>
                  <a:schemeClr val="accent2"/>
                </a:solidFill>
              </a:rPr>
              <a:t>SCI</a:t>
            </a:r>
            <a:r>
              <a:rPr lang="zh-CN" altLang="en-US" b="1"/>
              <a:t>）</a:t>
            </a:r>
            <a:r>
              <a:rPr lang="zh-CN" altLang="en-US"/>
              <a:t>：</a:t>
            </a:r>
          </a:p>
          <a:p>
            <a:pPr marL="742950" lvl="1" indent="-285750" algn="just">
              <a:lnSpc>
                <a:spcPct val="150000"/>
              </a:lnSpc>
              <a:buFont typeface="Wingdings" panose="05000000000000000000" pitchFamily="2" charset="2"/>
              <a:buChar char="u"/>
            </a:pPr>
            <a:r>
              <a:rPr lang="en-US" altLang="zh-CN"/>
              <a:t>《Astronomical Knowledge Entity Extraction in Astrophysics Journal Articles via Large Language Models》(</a:t>
            </a:r>
            <a:r>
              <a:rPr lang="zh-CN" altLang="en-US" b="1">
                <a:solidFill>
                  <a:srgbClr val="C00000"/>
                </a:solidFill>
              </a:rPr>
              <a:t>第一作者</a:t>
            </a:r>
            <a:r>
              <a:rPr lang="zh-CN" altLang="en-US"/>
              <a:t>，已接收</a:t>
            </a:r>
            <a:r>
              <a:rPr lang="en-US" altLang="zh-CN"/>
              <a:t>)</a:t>
            </a:r>
          </a:p>
          <a:p>
            <a:pPr marL="285750" indent="-285750" algn="just">
              <a:lnSpc>
                <a:spcPct val="150000"/>
              </a:lnSpc>
              <a:buFont typeface="Wingdings" panose="05000000000000000000" pitchFamily="2" charset="2"/>
              <a:buChar char="p"/>
            </a:pPr>
            <a:r>
              <a:rPr lang="zh-CN" altLang="en-US" b="1"/>
              <a:t>发明专利（</a:t>
            </a:r>
            <a:r>
              <a:rPr lang="en-US" altLang="zh-CN" b="1">
                <a:solidFill>
                  <a:schemeClr val="accent2"/>
                </a:solidFill>
              </a:rPr>
              <a:t>3</a:t>
            </a:r>
            <a:r>
              <a:rPr lang="zh-CN" altLang="en-US" b="1">
                <a:solidFill>
                  <a:schemeClr val="accent2"/>
                </a:solidFill>
              </a:rPr>
              <a:t>项专利，其中</a:t>
            </a:r>
            <a:r>
              <a:rPr lang="en-US" altLang="zh-CN" b="1">
                <a:solidFill>
                  <a:schemeClr val="accent2"/>
                </a:solidFill>
              </a:rPr>
              <a:t>2</a:t>
            </a:r>
            <a:r>
              <a:rPr lang="zh-CN" altLang="en-US" b="1">
                <a:solidFill>
                  <a:schemeClr val="accent2"/>
                </a:solidFill>
              </a:rPr>
              <a:t>项第一发明人</a:t>
            </a:r>
            <a:r>
              <a:rPr lang="zh-CN" altLang="en-US" b="1"/>
              <a:t>） </a:t>
            </a:r>
            <a:r>
              <a:rPr lang="zh-CN" altLang="en-US"/>
              <a:t>：</a:t>
            </a:r>
          </a:p>
          <a:p>
            <a:pPr marL="742950" lvl="1" indent="-285750" algn="just">
              <a:lnSpc>
                <a:spcPct val="150000"/>
              </a:lnSpc>
              <a:buFont typeface="Wingdings" panose="05000000000000000000" pitchFamily="2" charset="2"/>
              <a:buChar char="u"/>
            </a:pPr>
            <a:r>
              <a:rPr lang="en-US" altLang="zh-CN"/>
              <a:t>LAMOST </a:t>
            </a:r>
            <a:r>
              <a:rPr lang="zh-CN" altLang="en-US"/>
              <a:t>文献天体标识信息提取方法、装置、设备及介质（</a:t>
            </a:r>
            <a:r>
              <a:rPr lang="zh-CN" altLang="en-US" b="1">
                <a:solidFill>
                  <a:srgbClr val="C00000"/>
                </a:solidFill>
              </a:rPr>
              <a:t>第一发明人</a:t>
            </a:r>
            <a:r>
              <a:rPr lang="zh-CN" altLang="en-US"/>
              <a:t>，实质审查中）</a:t>
            </a:r>
            <a:endParaRPr lang="en-US" altLang="zh-CN"/>
          </a:p>
          <a:p>
            <a:pPr marL="742950" lvl="1" indent="-285750" algn="just">
              <a:lnSpc>
                <a:spcPct val="150000"/>
              </a:lnSpc>
              <a:buFont typeface="Wingdings" panose="05000000000000000000" pitchFamily="2" charset="2"/>
              <a:buChar char="u"/>
            </a:pPr>
            <a:r>
              <a:rPr lang="zh-CN" altLang="en-US"/>
              <a:t>一种天文星表离群数据的挖掘方法、装置、设备及介质（</a:t>
            </a:r>
            <a:r>
              <a:rPr lang="zh-CN" altLang="en-US" b="1">
                <a:solidFill>
                  <a:srgbClr val="C00000"/>
                </a:solidFill>
              </a:rPr>
              <a:t>第一发明人</a:t>
            </a:r>
            <a:r>
              <a:rPr lang="zh-CN" altLang="en-US"/>
              <a:t>，实质审查中）</a:t>
            </a:r>
            <a:endParaRPr lang="en-US" altLang="zh-CN"/>
          </a:p>
          <a:p>
            <a:pPr marL="742950" lvl="1" indent="-285750" algn="just">
              <a:lnSpc>
                <a:spcPct val="150000"/>
              </a:lnSpc>
              <a:buFont typeface="Wingdings" panose="05000000000000000000" pitchFamily="2" charset="2"/>
              <a:buChar char="u"/>
            </a:pPr>
            <a:r>
              <a:rPr lang="zh-CN" altLang="en-US"/>
              <a:t>基于论文</a:t>
            </a:r>
            <a:r>
              <a:rPr lang="en-US" altLang="zh-CN"/>
              <a:t>PDF</a:t>
            </a:r>
            <a:r>
              <a:rPr lang="zh-CN" altLang="en-US"/>
              <a:t>的天文多模态知识图谱构建方法（第五发明人，已授权）</a:t>
            </a:r>
            <a:endParaRPr lang="en-US" altLang="zh-CN"/>
          </a:p>
        </p:txBody>
      </p:sp>
      <p:sp>
        <p:nvSpPr>
          <p:cNvPr id="13" name="文本框 12">
            <a:extLst>
              <a:ext uri="{FF2B5EF4-FFF2-40B4-BE49-F238E27FC236}">
                <a16:creationId xmlns:a16="http://schemas.microsoft.com/office/drawing/2014/main" id="{BFBF20FB-B3E8-9F6A-4C9E-38A74B825B73}"/>
              </a:ext>
            </a:extLst>
          </p:cNvPr>
          <p:cNvSpPr txBox="1"/>
          <p:nvPr/>
        </p:nvSpPr>
        <p:spPr>
          <a:xfrm>
            <a:off x="841513" y="1100753"/>
            <a:ext cx="2219739" cy="461665"/>
          </a:xfrm>
          <a:prstGeom prst="rect">
            <a:avLst/>
          </a:prstGeom>
          <a:noFill/>
        </p:spPr>
        <p:txBody>
          <a:bodyPr wrap="square">
            <a:spAutoFit/>
          </a:bodyPr>
          <a:lstStyle/>
          <a:p>
            <a:r>
              <a:rPr kumimoji="1" lang="zh-CN" altLang="en-US" sz="2400" b="1">
                <a:solidFill>
                  <a:srgbClr val="084A8F"/>
                </a:solidFill>
              </a:rPr>
              <a:t>成果：</a:t>
            </a:r>
            <a:endParaRPr lang="zh-CN" altLang="en-US" sz="2400" b="1">
              <a:solidFill>
                <a:srgbClr val="084A8F"/>
              </a:solidFill>
            </a:endParaRPr>
          </a:p>
        </p:txBody>
      </p:sp>
      <p:sp>
        <p:nvSpPr>
          <p:cNvPr id="4" name="文本框 3">
            <a:extLst>
              <a:ext uri="{FF2B5EF4-FFF2-40B4-BE49-F238E27FC236}">
                <a16:creationId xmlns:a16="http://schemas.microsoft.com/office/drawing/2014/main" id="{9FAF1F86-73A2-B370-38E5-A07B686EA1C7}"/>
              </a:ext>
            </a:extLst>
          </p:cNvPr>
          <p:cNvSpPr txBox="1"/>
          <p:nvPr/>
        </p:nvSpPr>
        <p:spPr>
          <a:xfrm>
            <a:off x="343965" y="4539153"/>
            <a:ext cx="10850562" cy="1427955"/>
          </a:xfrm>
          <a:prstGeom prst="rect">
            <a:avLst/>
          </a:prstGeom>
          <a:noFill/>
        </p:spPr>
        <p:txBody>
          <a:bodyPr wrap="square">
            <a:spAutoFit/>
          </a:bodyPr>
          <a:lstStyle/>
          <a:p>
            <a:pPr lvl="1" algn="just">
              <a:lnSpc>
                <a:spcPct val="150000"/>
              </a:lnSpc>
            </a:pPr>
            <a:r>
              <a:rPr kumimoji="1" lang="zh-CN" altLang="en-US" sz="2400" b="1">
                <a:solidFill>
                  <a:srgbClr val="084A8F"/>
                </a:solidFill>
              </a:rPr>
              <a:t>参与科研项目</a:t>
            </a:r>
            <a:r>
              <a:rPr kumimoji="1" lang="zh-CN" altLang="en-US" sz="2400" b="1"/>
              <a:t>（</a:t>
            </a:r>
            <a:r>
              <a:rPr lang="en-US" altLang="zh-CN" b="1">
                <a:solidFill>
                  <a:schemeClr val="accent2"/>
                </a:solidFill>
              </a:rPr>
              <a:t>2</a:t>
            </a:r>
            <a:r>
              <a:rPr lang="zh-CN" altLang="en-US" b="1">
                <a:solidFill>
                  <a:schemeClr val="accent2"/>
                </a:solidFill>
              </a:rPr>
              <a:t>项国家级</a:t>
            </a:r>
            <a:r>
              <a:rPr kumimoji="1" lang="zh-CN" altLang="en-US" sz="2400" b="1"/>
              <a:t>）</a:t>
            </a:r>
            <a:r>
              <a:rPr kumimoji="1" lang="zh-CN" altLang="en-US" sz="2400"/>
              <a:t>：</a:t>
            </a:r>
            <a:endParaRPr kumimoji="1" lang="en-US" altLang="zh-CN" sz="2400"/>
          </a:p>
          <a:p>
            <a:pPr marL="1200150" lvl="2" indent="-285750" algn="just">
              <a:lnSpc>
                <a:spcPct val="150000"/>
              </a:lnSpc>
              <a:buFont typeface="Wingdings" panose="05000000000000000000" pitchFamily="2" charset="2"/>
              <a:buChar char="u"/>
            </a:pPr>
            <a:r>
              <a:rPr lang="zh-CN" altLang="en-US"/>
              <a:t>国家自然科学基金项目</a:t>
            </a:r>
            <a:r>
              <a:rPr lang="en-US" altLang="zh-CN"/>
              <a:t>《LAMOST</a:t>
            </a:r>
            <a:r>
              <a:rPr lang="zh-CN" altLang="en-US"/>
              <a:t>数据与异构科研数据融合方法研究</a:t>
            </a:r>
            <a:r>
              <a:rPr lang="en-US" altLang="zh-CN"/>
              <a:t>》</a:t>
            </a:r>
            <a:r>
              <a:rPr lang="zh-CN" altLang="en-US"/>
              <a:t>，国家天文台</a:t>
            </a:r>
            <a:endParaRPr lang="en-US" altLang="zh-CN"/>
          </a:p>
          <a:p>
            <a:pPr marL="1200150" lvl="2" indent="-285750" algn="just">
              <a:lnSpc>
                <a:spcPct val="150000"/>
              </a:lnSpc>
              <a:buFont typeface="Wingdings" panose="05000000000000000000" pitchFamily="2" charset="2"/>
              <a:buChar char="u"/>
            </a:pPr>
            <a:r>
              <a:rPr lang="zh-CN" altLang="en-US"/>
              <a:t>国家重点研发计划青年科学家项目</a:t>
            </a:r>
            <a:r>
              <a:rPr lang="en-US" altLang="zh-CN"/>
              <a:t>《</a:t>
            </a:r>
            <a:r>
              <a:rPr lang="zh-CN" altLang="en-US"/>
              <a:t>多模态天文科学数据知识关联推荐系统</a:t>
            </a:r>
            <a:r>
              <a:rPr lang="en-US" altLang="zh-CN"/>
              <a:t>》</a:t>
            </a:r>
            <a:r>
              <a:rPr lang="zh-CN" altLang="en-US"/>
              <a:t>，之江实验室</a:t>
            </a:r>
          </a:p>
        </p:txBody>
      </p:sp>
    </p:spTree>
    <p:extLst>
      <p:ext uri="{BB962C8B-B14F-4D97-AF65-F5344CB8AC3E}">
        <p14:creationId xmlns:p14="http://schemas.microsoft.com/office/powerpoint/2010/main" val="2514418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D1C24B-A3B0-FF5C-9E8C-94AAB1C2E283}"/>
              </a:ext>
            </a:extLst>
          </p:cNvPr>
          <p:cNvSpPr>
            <a:spLocks noGrp="1"/>
          </p:cNvSpPr>
          <p:nvPr>
            <p:ph type="title"/>
          </p:nvPr>
        </p:nvSpPr>
        <p:spPr>
          <a:xfrm>
            <a:off x="670718" y="-221090"/>
            <a:ext cx="10850563" cy="1028699"/>
          </a:xfrm>
        </p:spPr>
        <p:txBody>
          <a:bodyPr/>
          <a:lstStyle/>
          <a:p>
            <a:r>
              <a:rPr kumimoji="1" lang="zh-CN" altLang="en-US"/>
              <a:t>四、下一步研究工作设想</a:t>
            </a:r>
            <a:endParaRPr kumimoji="1" lang="zh-CN" altLang="en-US" dirty="0"/>
          </a:p>
        </p:txBody>
      </p:sp>
      <p:sp>
        <p:nvSpPr>
          <p:cNvPr id="9" name="文本框 8">
            <a:extLst>
              <a:ext uri="{FF2B5EF4-FFF2-40B4-BE49-F238E27FC236}">
                <a16:creationId xmlns:a16="http://schemas.microsoft.com/office/drawing/2014/main" id="{33847747-0C00-C029-E4CB-F536E2750DAD}"/>
              </a:ext>
            </a:extLst>
          </p:cNvPr>
          <p:cNvSpPr txBox="1"/>
          <p:nvPr/>
        </p:nvSpPr>
        <p:spPr>
          <a:xfrm>
            <a:off x="5212081" y="1463683"/>
            <a:ext cx="6367992" cy="1703030"/>
          </a:xfrm>
          <a:prstGeom prst="rect">
            <a:avLst/>
          </a:prstGeom>
          <a:noFill/>
        </p:spPr>
        <p:txBody>
          <a:bodyPr wrap="square">
            <a:spAutoFit/>
          </a:bodyPr>
          <a:lstStyle/>
          <a:p>
            <a:pPr marL="285750" indent="-285750" algn="just">
              <a:lnSpc>
                <a:spcPct val="150000"/>
              </a:lnSpc>
              <a:buFont typeface="Wingdings" panose="05000000000000000000" pitchFamily="2" charset="2"/>
              <a:buChar char="p"/>
            </a:pPr>
            <a:r>
              <a:rPr lang="zh-CN" altLang="en-US"/>
              <a:t>提取</a:t>
            </a:r>
            <a:r>
              <a:rPr lang="zh-CN" altLang="en-US" b="1">
                <a:solidFill>
                  <a:srgbClr val="C00000"/>
                </a:solidFill>
              </a:rPr>
              <a:t>表格</a:t>
            </a:r>
            <a:r>
              <a:rPr lang="zh-CN" altLang="en-US"/>
              <a:t>、</a:t>
            </a:r>
            <a:r>
              <a:rPr lang="zh-CN" altLang="en-US" b="1">
                <a:solidFill>
                  <a:srgbClr val="C00000"/>
                </a:solidFill>
              </a:rPr>
              <a:t>图像</a:t>
            </a:r>
            <a:r>
              <a:rPr lang="zh-CN" altLang="en-US"/>
              <a:t>中的天文知识实体（</a:t>
            </a:r>
            <a:r>
              <a:rPr lang="en-US" altLang="zh-CN"/>
              <a:t>OCR</a:t>
            </a:r>
            <a:r>
              <a:rPr lang="zh-CN" altLang="en-US"/>
              <a:t>技术）；</a:t>
            </a:r>
            <a:endParaRPr lang="en-US" altLang="zh-CN"/>
          </a:p>
          <a:p>
            <a:pPr marL="285750" indent="-285750" algn="just">
              <a:lnSpc>
                <a:spcPct val="150000"/>
              </a:lnSpc>
              <a:buFont typeface="Wingdings" panose="05000000000000000000" pitchFamily="2" charset="2"/>
              <a:buChar char="p"/>
            </a:pPr>
            <a:r>
              <a:rPr lang="zh-CN" altLang="en-US"/>
              <a:t>对文献内容进行</a:t>
            </a:r>
            <a:r>
              <a:rPr lang="zh-CN" altLang="en-US" b="1">
                <a:solidFill>
                  <a:srgbClr val="C00000"/>
                </a:solidFill>
              </a:rPr>
              <a:t>细粒度分类：</a:t>
            </a:r>
            <a:endParaRPr lang="en-US" altLang="zh-CN"/>
          </a:p>
          <a:p>
            <a:pPr marL="742950" lvl="1" indent="-285750" algn="just">
              <a:lnSpc>
                <a:spcPct val="150000"/>
              </a:lnSpc>
              <a:buFont typeface="Wingdings" panose="05000000000000000000" pitchFamily="2" charset="2"/>
              <a:buChar char="u"/>
            </a:pPr>
            <a:r>
              <a:rPr lang="zh-CN" altLang="en-US"/>
              <a:t>促进天文设施文献产出的</a:t>
            </a:r>
            <a:r>
              <a:rPr lang="zh-CN" altLang="en-US" b="1">
                <a:solidFill>
                  <a:schemeClr val="accent2"/>
                </a:solidFill>
              </a:rPr>
              <a:t>整理归档</a:t>
            </a:r>
            <a:r>
              <a:rPr lang="zh-CN" altLang="en-US"/>
              <a:t>与</a:t>
            </a:r>
            <a:r>
              <a:rPr lang="zh-CN" altLang="en-US" b="1">
                <a:solidFill>
                  <a:schemeClr val="accent2"/>
                </a:solidFill>
              </a:rPr>
              <a:t>自动化评估</a:t>
            </a:r>
            <a:r>
              <a:rPr lang="zh-CN" altLang="en-US"/>
              <a:t>；</a:t>
            </a:r>
            <a:endParaRPr lang="en-US" altLang="zh-CN"/>
          </a:p>
          <a:p>
            <a:pPr marL="742950" lvl="1" indent="-285750" algn="just">
              <a:lnSpc>
                <a:spcPct val="150000"/>
              </a:lnSpc>
              <a:buFont typeface="Wingdings" panose="05000000000000000000" pitchFamily="2" charset="2"/>
              <a:buChar char="u"/>
            </a:pPr>
            <a:r>
              <a:rPr lang="zh-CN" altLang="en-US"/>
              <a:t>优化</a:t>
            </a:r>
            <a:r>
              <a:rPr lang="en-US" altLang="zh-CN"/>
              <a:t>LLMs</a:t>
            </a:r>
            <a:r>
              <a:rPr lang="zh-CN" altLang="en-US"/>
              <a:t>的</a:t>
            </a:r>
            <a:r>
              <a:rPr lang="zh-CN" altLang="en-US" b="1">
                <a:solidFill>
                  <a:schemeClr val="accent2"/>
                </a:solidFill>
              </a:rPr>
              <a:t>资源分配</a:t>
            </a:r>
            <a:r>
              <a:rPr lang="zh-CN" altLang="en-US"/>
              <a:t>；</a:t>
            </a:r>
            <a:endParaRPr lang="en-US" altLang="zh-CN"/>
          </a:p>
        </p:txBody>
      </p:sp>
      <p:pic>
        <p:nvPicPr>
          <p:cNvPr id="3" name="图片 2">
            <a:extLst>
              <a:ext uri="{FF2B5EF4-FFF2-40B4-BE49-F238E27FC236}">
                <a16:creationId xmlns:a16="http://schemas.microsoft.com/office/drawing/2014/main" id="{7DD92F8E-4A6C-B8DB-1215-36475E8529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7335" y="1530649"/>
            <a:ext cx="2208528" cy="2836971"/>
          </a:xfrm>
          <a:prstGeom prst="rect">
            <a:avLst/>
          </a:prstGeom>
        </p:spPr>
      </p:pic>
      <p:pic>
        <p:nvPicPr>
          <p:cNvPr id="5" name="图片 4">
            <a:extLst>
              <a:ext uri="{FF2B5EF4-FFF2-40B4-BE49-F238E27FC236}">
                <a16:creationId xmlns:a16="http://schemas.microsoft.com/office/drawing/2014/main" id="{740B24E0-2129-A3F1-E655-04F988FFF2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694" y="4692904"/>
            <a:ext cx="4504921" cy="1866661"/>
          </a:xfrm>
          <a:prstGeom prst="rect">
            <a:avLst/>
          </a:prstGeom>
          <a:ln w="31750">
            <a:solidFill>
              <a:schemeClr val="accent1"/>
            </a:solidFill>
          </a:ln>
        </p:spPr>
      </p:pic>
      <p:cxnSp>
        <p:nvCxnSpPr>
          <p:cNvPr id="6" name="直接连接符 5">
            <a:extLst>
              <a:ext uri="{FF2B5EF4-FFF2-40B4-BE49-F238E27FC236}">
                <a16:creationId xmlns:a16="http://schemas.microsoft.com/office/drawing/2014/main" id="{5510590A-4BA4-BC73-61E0-E353F2E208C3}"/>
              </a:ext>
            </a:extLst>
          </p:cNvPr>
          <p:cNvCxnSpPr>
            <a:cxnSpLocks/>
          </p:cNvCxnSpPr>
          <p:nvPr/>
        </p:nvCxnSpPr>
        <p:spPr>
          <a:xfrm flipH="1">
            <a:off x="495694" y="2064633"/>
            <a:ext cx="1647957" cy="262827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1D2B4F8D-87B6-3FD4-2794-D8B73879C4A1}"/>
              </a:ext>
            </a:extLst>
          </p:cNvPr>
          <p:cNvCxnSpPr>
            <a:cxnSpLocks/>
          </p:cNvCxnSpPr>
          <p:nvPr/>
        </p:nvCxnSpPr>
        <p:spPr>
          <a:xfrm>
            <a:off x="3803768" y="2064633"/>
            <a:ext cx="1196847" cy="2628271"/>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5" name="图片 14">
            <a:extLst>
              <a:ext uri="{FF2B5EF4-FFF2-40B4-BE49-F238E27FC236}">
                <a16:creationId xmlns:a16="http://schemas.microsoft.com/office/drawing/2014/main" id="{34136052-3296-8AD9-488F-2122AF6995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78"/>
          <a:stretch/>
        </p:blipFill>
        <p:spPr>
          <a:xfrm>
            <a:off x="5430181" y="3661314"/>
            <a:ext cx="6447216" cy="3034102"/>
          </a:xfrm>
          <a:prstGeom prst="rect">
            <a:avLst/>
          </a:prstGeom>
        </p:spPr>
      </p:pic>
    </p:spTree>
    <p:extLst>
      <p:ext uri="{BB962C8B-B14F-4D97-AF65-F5344CB8AC3E}">
        <p14:creationId xmlns:p14="http://schemas.microsoft.com/office/powerpoint/2010/main" val="641007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D1C24B-A3B0-FF5C-9E8C-94AAB1C2E283}"/>
              </a:ext>
            </a:extLst>
          </p:cNvPr>
          <p:cNvSpPr>
            <a:spLocks noGrp="1"/>
          </p:cNvSpPr>
          <p:nvPr>
            <p:ph type="title"/>
          </p:nvPr>
        </p:nvSpPr>
        <p:spPr>
          <a:xfrm>
            <a:off x="670718" y="-221090"/>
            <a:ext cx="10850563" cy="1028699"/>
          </a:xfrm>
        </p:spPr>
        <p:txBody>
          <a:bodyPr/>
          <a:lstStyle/>
          <a:p>
            <a:r>
              <a:rPr kumimoji="1" lang="zh-CN" altLang="en-US"/>
              <a:t>四、下一步研究工作设想</a:t>
            </a:r>
            <a:endParaRPr kumimoji="1" lang="zh-CN" altLang="en-US" dirty="0"/>
          </a:p>
        </p:txBody>
      </p:sp>
      <p:sp>
        <p:nvSpPr>
          <p:cNvPr id="12" name="文本框 11">
            <a:extLst>
              <a:ext uri="{FF2B5EF4-FFF2-40B4-BE49-F238E27FC236}">
                <a16:creationId xmlns:a16="http://schemas.microsoft.com/office/drawing/2014/main" id="{62B6276C-E3E0-A974-9C41-823E2A06CC91}"/>
              </a:ext>
            </a:extLst>
          </p:cNvPr>
          <p:cNvSpPr txBox="1"/>
          <p:nvPr/>
        </p:nvSpPr>
        <p:spPr>
          <a:xfrm>
            <a:off x="6096000" y="1078359"/>
            <a:ext cx="6005804" cy="3780522"/>
          </a:xfrm>
          <a:prstGeom prst="rect">
            <a:avLst/>
          </a:prstGeom>
          <a:noFill/>
        </p:spPr>
        <p:txBody>
          <a:bodyPr wrap="square">
            <a:spAutoFit/>
          </a:bodyPr>
          <a:lstStyle/>
          <a:p>
            <a:pPr marL="285750" indent="-285750">
              <a:lnSpc>
                <a:spcPct val="150000"/>
              </a:lnSpc>
              <a:buFont typeface="Wingdings" panose="05000000000000000000" pitchFamily="2" charset="2"/>
              <a:buChar char="p"/>
            </a:pPr>
            <a:r>
              <a:rPr lang="zh-CN" altLang="en-US" b="1">
                <a:solidFill>
                  <a:srgbClr val="FF0000"/>
                </a:solidFill>
              </a:rPr>
              <a:t>实现天文数据与文献关联融合的应用落地</a:t>
            </a:r>
            <a:endParaRPr lang="en-US" altLang="zh-CN" b="1">
              <a:solidFill>
                <a:srgbClr val="FF0000"/>
              </a:solidFill>
            </a:endParaRPr>
          </a:p>
          <a:p>
            <a:pPr lvl="1">
              <a:lnSpc>
                <a:spcPct val="150000"/>
              </a:lnSpc>
            </a:pPr>
            <a:r>
              <a:rPr lang="zh-CN" altLang="en-US"/>
              <a:t>目前国内</a:t>
            </a:r>
            <a:r>
              <a:rPr lang="zh-CN" altLang="en-US" b="1">
                <a:solidFill>
                  <a:schemeClr val="accent2"/>
                </a:solidFill>
              </a:rPr>
              <a:t>缺乏</a:t>
            </a:r>
            <a:r>
              <a:rPr lang="zh-CN" altLang="en-US"/>
              <a:t>相关研究与应用期待借助人工智能浪潮完成相关的技术积累，并将相关研究成果融入</a:t>
            </a:r>
            <a:r>
              <a:rPr lang="en-US" altLang="zh-CN"/>
              <a:t>NADC</a:t>
            </a:r>
            <a:r>
              <a:rPr lang="zh-CN" altLang="en-US"/>
              <a:t>文献服务平台，实现</a:t>
            </a:r>
            <a:r>
              <a:rPr lang="zh-CN" altLang="en-US" b="1">
                <a:solidFill>
                  <a:schemeClr val="accent2"/>
                </a:solidFill>
              </a:rPr>
              <a:t>应用落地</a:t>
            </a:r>
            <a:r>
              <a:rPr lang="zh-CN" altLang="en-US"/>
              <a:t>，助力天文学研究；</a:t>
            </a:r>
            <a:endParaRPr lang="en-US" altLang="zh-CN"/>
          </a:p>
          <a:p>
            <a:pPr marL="285750" indent="-285750">
              <a:lnSpc>
                <a:spcPct val="150000"/>
              </a:lnSpc>
              <a:buFont typeface="Wingdings" panose="05000000000000000000" pitchFamily="2" charset="2"/>
              <a:buChar char="p"/>
            </a:pPr>
            <a:r>
              <a:rPr lang="zh-CN" altLang="en-US" b="1">
                <a:solidFill>
                  <a:srgbClr val="FF0000"/>
                </a:solidFill>
              </a:rPr>
              <a:t>实现更广泛的数据融合</a:t>
            </a:r>
            <a:endParaRPr lang="en-US" altLang="zh-CN" b="1">
              <a:solidFill>
                <a:srgbClr val="FF0000"/>
              </a:solidFill>
            </a:endParaRPr>
          </a:p>
          <a:p>
            <a:pPr lvl="1">
              <a:lnSpc>
                <a:spcPct val="150000"/>
              </a:lnSpc>
            </a:pPr>
            <a:r>
              <a:rPr lang="zh-CN" altLang="en-US"/>
              <a:t>整合</a:t>
            </a:r>
            <a:r>
              <a:rPr lang="en-US" altLang="zh-CN" b="1">
                <a:solidFill>
                  <a:schemeClr val="accent2"/>
                </a:solidFill>
              </a:rPr>
              <a:t>LAMOST</a:t>
            </a:r>
            <a:r>
              <a:rPr lang="zh-CN" altLang="en-US" b="1">
                <a:solidFill>
                  <a:schemeClr val="accent2"/>
                </a:solidFill>
              </a:rPr>
              <a:t>自有数据</a:t>
            </a:r>
            <a:r>
              <a:rPr lang="zh-CN" altLang="en-US"/>
              <a:t>，以及融合</a:t>
            </a:r>
            <a:r>
              <a:rPr lang="en-US" altLang="zh-CN" b="1">
                <a:solidFill>
                  <a:schemeClr val="accent2"/>
                </a:solidFill>
              </a:rPr>
              <a:t>LAMOST</a:t>
            </a:r>
            <a:r>
              <a:rPr lang="zh-CN" altLang="en-US" b="1">
                <a:solidFill>
                  <a:schemeClr val="accent2"/>
                </a:solidFill>
              </a:rPr>
              <a:t>数据与其它望远镜数据</a:t>
            </a:r>
            <a:r>
              <a:rPr lang="zh-CN" altLang="en-US"/>
              <a:t>，最终形成可以一站式获取</a:t>
            </a:r>
            <a:r>
              <a:rPr lang="en-US" altLang="zh-CN"/>
              <a:t>LAMOST</a:t>
            </a:r>
            <a:r>
              <a:rPr lang="zh-CN" altLang="en-US"/>
              <a:t>各类科学信息的平台，以供各项科学研究使用；</a:t>
            </a:r>
            <a:endParaRPr lang="en-US" altLang="zh-CN"/>
          </a:p>
          <a:p>
            <a:pPr marL="285750" indent="-285750">
              <a:lnSpc>
                <a:spcPct val="150000"/>
              </a:lnSpc>
              <a:buFont typeface="Wingdings" panose="05000000000000000000" pitchFamily="2" charset="2"/>
              <a:buChar char="p"/>
            </a:pPr>
            <a:r>
              <a:rPr lang="zh-CN" altLang="en-US" b="1">
                <a:solidFill>
                  <a:srgbClr val="FF0000"/>
                </a:solidFill>
              </a:rPr>
              <a:t>进行一系列更深度的科学研究</a:t>
            </a:r>
            <a:endParaRPr lang="en-US" altLang="zh-CN" b="1">
              <a:solidFill>
                <a:srgbClr val="FF0000"/>
              </a:solidFill>
            </a:endParaRPr>
          </a:p>
        </p:txBody>
      </p:sp>
      <p:sp>
        <p:nvSpPr>
          <p:cNvPr id="3" name="矩形 2">
            <a:extLst>
              <a:ext uri="{FF2B5EF4-FFF2-40B4-BE49-F238E27FC236}">
                <a16:creationId xmlns:a16="http://schemas.microsoft.com/office/drawing/2014/main" id="{09B32621-9B7C-0015-35B5-FD7BA01F8C97}"/>
              </a:ext>
            </a:extLst>
          </p:cNvPr>
          <p:cNvSpPr/>
          <p:nvPr/>
        </p:nvSpPr>
        <p:spPr>
          <a:xfrm>
            <a:off x="574840" y="5323887"/>
            <a:ext cx="11060433" cy="7595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a:solidFill>
                  <a:schemeClr val="tx1"/>
                </a:solidFill>
              </a:rPr>
              <a:t>以</a:t>
            </a:r>
            <a:r>
              <a:rPr lang="en-US" altLang="zh-CN">
                <a:solidFill>
                  <a:schemeClr val="tx1"/>
                </a:solidFill>
              </a:rPr>
              <a:t>LAMOST</a:t>
            </a:r>
            <a:r>
              <a:rPr lang="zh-CN" altLang="en-US">
                <a:solidFill>
                  <a:schemeClr val="tx1"/>
                </a:solidFill>
              </a:rPr>
              <a:t>的</a:t>
            </a:r>
            <a:r>
              <a:rPr lang="zh-CN" altLang="en-US">
                <a:solidFill>
                  <a:schemeClr val="tx1"/>
                </a:solidFill>
                <a:latin typeface="+mn-ea"/>
              </a:rPr>
              <a:t>研究为起点，最终辐射到国产天文大科学装置（</a:t>
            </a:r>
            <a:r>
              <a:rPr lang="en-US" altLang="zh-CN">
                <a:solidFill>
                  <a:schemeClr val="tx1"/>
                </a:solidFill>
                <a:latin typeface="+mn-ea"/>
              </a:rPr>
              <a:t> FAST</a:t>
            </a:r>
            <a:r>
              <a:rPr lang="zh-CN" altLang="en-US">
                <a:solidFill>
                  <a:schemeClr val="tx1"/>
                </a:solidFill>
                <a:latin typeface="+mn-ea"/>
              </a:rPr>
              <a:t>、</a:t>
            </a:r>
            <a:r>
              <a:rPr lang="en-US" altLang="zh-CN">
                <a:solidFill>
                  <a:schemeClr val="tx1"/>
                </a:solidFill>
                <a:latin typeface="+mn-ea"/>
              </a:rPr>
              <a:t>EP</a:t>
            </a:r>
            <a:r>
              <a:rPr lang="zh-CN" altLang="en-US">
                <a:solidFill>
                  <a:schemeClr val="tx1"/>
                </a:solidFill>
                <a:latin typeface="+mn-ea"/>
              </a:rPr>
              <a:t>、</a:t>
            </a:r>
            <a:r>
              <a:rPr lang="en-US" altLang="zh-CN">
                <a:solidFill>
                  <a:schemeClr val="tx1"/>
                </a:solidFill>
                <a:latin typeface="+mn-ea"/>
              </a:rPr>
              <a:t>CSST</a:t>
            </a:r>
            <a:r>
              <a:rPr lang="zh-CN" altLang="en-US">
                <a:solidFill>
                  <a:schemeClr val="tx1"/>
                </a:solidFill>
                <a:latin typeface="+mn-ea"/>
              </a:rPr>
              <a:t>等）的观测数据与文献产出</a:t>
            </a:r>
          </a:p>
        </p:txBody>
      </p:sp>
      <p:pic>
        <p:nvPicPr>
          <p:cNvPr id="5" name="图片 4">
            <a:extLst>
              <a:ext uri="{FF2B5EF4-FFF2-40B4-BE49-F238E27FC236}">
                <a16:creationId xmlns:a16="http://schemas.microsoft.com/office/drawing/2014/main" id="{1830FE34-032B-D924-93BB-5D2249276A0B}"/>
              </a:ext>
            </a:extLst>
          </p:cNvPr>
          <p:cNvPicPr>
            <a:picLocks noChangeAspect="1"/>
          </p:cNvPicPr>
          <p:nvPr/>
        </p:nvPicPr>
        <p:blipFill>
          <a:blip r:embed="rId2"/>
          <a:stretch>
            <a:fillRect/>
          </a:stretch>
        </p:blipFill>
        <p:spPr>
          <a:xfrm>
            <a:off x="316988" y="1670799"/>
            <a:ext cx="5779011" cy="2280390"/>
          </a:xfrm>
          <a:prstGeom prst="rect">
            <a:avLst/>
          </a:prstGeom>
        </p:spPr>
      </p:pic>
    </p:spTree>
    <p:extLst>
      <p:ext uri="{BB962C8B-B14F-4D97-AF65-F5344CB8AC3E}">
        <p14:creationId xmlns:p14="http://schemas.microsoft.com/office/powerpoint/2010/main" val="3829528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a:xfrm>
            <a:off x="5644395" y="2480462"/>
            <a:ext cx="4604544" cy="1621509"/>
          </a:xfrm>
        </p:spPr>
        <p:txBody>
          <a:bodyPr>
            <a:normAutofit/>
          </a:bodyPr>
          <a:lstStyle/>
          <a:p>
            <a:r>
              <a:rPr lang="zh-CN" altLang="en-US" sz="5400"/>
              <a:t>谢 谢 ！</a:t>
            </a:r>
            <a:endParaRPr lang="zh-CN" altLang="en-US" sz="5400" dirty="0"/>
          </a:p>
        </p:txBody>
      </p:sp>
      <p:pic>
        <p:nvPicPr>
          <p:cNvPr id="3" name="图片 2">
            <a:extLst>
              <a:ext uri="{FF2B5EF4-FFF2-40B4-BE49-F238E27FC236}">
                <a16:creationId xmlns:a16="http://schemas.microsoft.com/office/drawing/2014/main" id="{2B699BF2-B449-8E2E-E1E1-2CEE8917DD8E}"/>
              </a:ext>
            </a:extLst>
          </p:cNvPr>
          <p:cNvPicPr>
            <a:picLocks noChangeAspect="1"/>
          </p:cNvPicPr>
          <p:nvPr/>
        </p:nvPicPr>
        <p:blipFill>
          <a:blip r:embed="rId4"/>
          <a:stretch>
            <a:fillRect/>
          </a:stretch>
        </p:blipFill>
        <p:spPr>
          <a:xfrm>
            <a:off x="9877331" y="4707394"/>
            <a:ext cx="3189354" cy="2150606"/>
          </a:xfrm>
          <a:prstGeom prst="rect">
            <a:avLst/>
          </a:prstGeom>
        </p:spPr>
      </p:pic>
      <p:pic>
        <p:nvPicPr>
          <p:cNvPr id="4" name="图片 3">
            <a:extLst>
              <a:ext uri="{FF2B5EF4-FFF2-40B4-BE49-F238E27FC236}">
                <a16:creationId xmlns:a16="http://schemas.microsoft.com/office/drawing/2014/main" id="{5F2BE8CB-F0A1-8274-D51C-316B17F10C29}"/>
              </a:ext>
            </a:extLst>
          </p:cNvPr>
          <p:cNvPicPr>
            <a:picLocks noChangeAspect="1"/>
          </p:cNvPicPr>
          <p:nvPr>
            <p:custDataLst>
              <p:tags r:id="rId2"/>
            </p:custDataLst>
          </p:nvPr>
        </p:nvPicPr>
        <p:blipFill>
          <a:blip r:embed="rId5"/>
          <a:stretch>
            <a:fillRect/>
          </a:stretch>
        </p:blipFill>
        <p:spPr>
          <a:xfrm>
            <a:off x="7705665" y="3863435"/>
            <a:ext cx="3724422" cy="308007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D1C24B-A3B0-FF5C-9E8C-94AAB1C2E283}"/>
              </a:ext>
            </a:extLst>
          </p:cNvPr>
          <p:cNvSpPr>
            <a:spLocks noGrp="1"/>
          </p:cNvSpPr>
          <p:nvPr>
            <p:ph type="title"/>
          </p:nvPr>
        </p:nvSpPr>
        <p:spPr>
          <a:xfrm>
            <a:off x="670718" y="-221090"/>
            <a:ext cx="10850563" cy="1028699"/>
          </a:xfrm>
        </p:spPr>
        <p:txBody>
          <a:bodyPr/>
          <a:lstStyle/>
          <a:p>
            <a:r>
              <a:rPr kumimoji="1" lang="zh-CN" altLang="en-US"/>
              <a:t>一、课题研究背景</a:t>
            </a:r>
            <a:r>
              <a:rPr lang="zh-CN" altLang="en-US" sz="2800">
                <a:latin typeface="+mn-lt"/>
                <a:ea typeface="+mn-ea"/>
                <a:sym typeface="+mn-lt"/>
              </a:rPr>
              <a:t>及意义</a:t>
            </a:r>
            <a:endParaRPr kumimoji="1" lang="zh-CN" altLang="en-US" dirty="0"/>
          </a:p>
        </p:txBody>
      </p:sp>
      <p:sp>
        <p:nvSpPr>
          <p:cNvPr id="9" name="文本框 8">
            <a:extLst>
              <a:ext uri="{FF2B5EF4-FFF2-40B4-BE49-F238E27FC236}">
                <a16:creationId xmlns:a16="http://schemas.microsoft.com/office/drawing/2014/main" id="{BDD98721-277B-2499-D646-F977624B7231}"/>
              </a:ext>
            </a:extLst>
          </p:cNvPr>
          <p:cNvSpPr txBox="1"/>
          <p:nvPr/>
        </p:nvSpPr>
        <p:spPr>
          <a:xfrm>
            <a:off x="4948933" y="1631288"/>
            <a:ext cx="5076810" cy="1289905"/>
          </a:xfrm>
          <a:prstGeom prst="rect">
            <a:avLst/>
          </a:prstGeom>
          <a:noFill/>
        </p:spPr>
        <p:txBody>
          <a:bodyPr wrap="square">
            <a:spAutoFit/>
          </a:bodyPr>
          <a:lstStyle/>
          <a:p>
            <a:pPr marL="285750" indent="-285750">
              <a:lnSpc>
                <a:spcPct val="150000"/>
              </a:lnSpc>
              <a:buFont typeface="Wingdings" panose="05000000000000000000" pitchFamily="2" charset="2"/>
              <a:buChar char="u"/>
            </a:pPr>
            <a:r>
              <a:rPr lang="en-US" altLang="zh-CN">
                <a:latin typeface="+mn-ea"/>
                <a:cs typeface="Times New Roman" panose="02020603050405020304" pitchFamily="18" charset="0"/>
              </a:rPr>
              <a:t>2001</a:t>
            </a:r>
            <a:r>
              <a:rPr lang="zh-CN" altLang="en-US">
                <a:latin typeface="+mn-ea"/>
                <a:cs typeface="Times New Roman" panose="02020603050405020304" pitchFamily="18" charset="0"/>
              </a:rPr>
              <a:t>年开始建设 </a:t>
            </a:r>
            <a:endParaRPr lang="en-US" altLang="zh-CN">
              <a:latin typeface="+mn-ea"/>
              <a:cs typeface="Times New Roman" panose="02020603050405020304" pitchFamily="18" charset="0"/>
            </a:endParaRPr>
          </a:p>
          <a:p>
            <a:pPr marL="285750" indent="-285750">
              <a:lnSpc>
                <a:spcPct val="150000"/>
              </a:lnSpc>
              <a:buFont typeface="Wingdings" panose="05000000000000000000" pitchFamily="2" charset="2"/>
              <a:buChar char="u"/>
            </a:pPr>
            <a:r>
              <a:rPr lang="en-US" altLang="zh-CN">
                <a:latin typeface="+mn-ea"/>
                <a:cs typeface="Times New Roman" panose="02020603050405020304" pitchFamily="18" charset="0"/>
              </a:rPr>
              <a:t>2009 </a:t>
            </a:r>
            <a:r>
              <a:rPr lang="zh-CN" altLang="en-US">
                <a:latin typeface="+mn-ea"/>
                <a:cs typeface="Times New Roman" panose="02020603050405020304" pitchFamily="18" charset="0"/>
              </a:rPr>
              <a:t>年通过验收</a:t>
            </a:r>
            <a:endParaRPr lang="en-US" altLang="zh-CN">
              <a:latin typeface="+mn-ea"/>
              <a:cs typeface="Times New Roman" panose="02020603050405020304" pitchFamily="18" charset="0"/>
            </a:endParaRPr>
          </a:p>
          <a:p>
            <a:pPr marL="285750" indent="-285750">
              <a:lnSpc>
                <a:spcPct val="150000"/>
              </a:lnSpc>
              <a:buFont typeface="Wingdings" panose="05000000000000000000" pitchFamily="2" charset="2"/>
              <a:buChar char="u"/>
            </a:pPr>
            <a:r>
              <a:rPr lang="en-US" altLang="zh-CN">
                <a:latin typeface="+mn-ea"/>
                <a:cs typeface="Times New Roman" panose="02020603050405020304" pitchFamily="18" charset="0"/>
              </a:rPr>
              <a:t>2011</a:t>
            </a:r>
            <a:r>
              <a:rPr lang="zh-CN" altLang="en-US">
                <a:latin typeface="+mn-ea"/>
                <a:cs typeface="Times New Roman" panose="02020603050405020304" pitchFamily="18" charset="0"/>
              </a:rPr>
              <a:t>年开始为期五年先导巡天</a:t>
            </a:r>
            <a:endParaRPr lang="zh-CN" altLang="en-US" dirty="0">
              <a:latin typeface="+mn-ea"/>
            </a:endParaRPr>
          </a:p>
        </p:txBody>
      </p:sp>
      <p:pic>
        <p:nvPicPr>
          <p:cNvPr id="8" name="图片 7">
            <a:extLst>
              <a:ext uri="{FF2B5EF4-FFF2-40B4-BE49-F238E27FC236}">
                <a16:creationId xmlns:a16="http://schemas.microsoft.com/office/drawing/2014/main" id="{4794A038-34D2-76B1-7335-1720EE039D90}"/>
              </a:ext>
            </a:extLst>
          </p:cNvPr>
          <p:cNvPicPr>
            <a:picLocks noChangeAspect="1"/>
          </p:cNvPicPr>
          <p:nvPr/>
        </p:nvPicPr>
        <p:blipFill rotWithShape="1">
          <a:blip r:embed="rId3"/>
          <a:srcRect l="19052" t="21259" r="914" b="19717"/>
          <a:stretch/>
        </p:blipFill>
        <p:spPr>
          <a:xfrm>
            <a:off x="180903" y="1062808"/>
            <a:ext cx="4215837" cy="1997379"/>
          </a:xfrm>
          <a:prstGeom prst="rect">
            <a:avLst/>
          </a:prstGeom>
        </p:spPr>
      </p:pic>
      <p:sp>
        <p:nvSpPr>
          <p:cNvPr id="3" name="文本框 2">
            <a:extLst>
              <a:ext uri="{FF2B5EF4-FFF2-40B4-BE49-F238E27FC236}">
                <a16:creationId xmlns:a16="http://schemas.microsoft.com/office/drawing/2014/main" id="{63FB1812-5E4D-E55F-06CA-656AAE82F4D4}"/>
              </a:ext>
            </a:extLst>
          </p:cNvPr>
          <p:cNvSpPr txBox="1"/>
          <p:nvPr/>
        </p:nvSpPr>
        <p:spPr>
          <a:xfrm>
            <a:off x="4518535" y="1216398"/>
            <a:ext cx="6582103" cy="461665"/>
          </a:xfrm>
          <a:prstGeom prst="rect">
            <a:avLst/>
          </a:prstGeom>
          <a:noFill/>
        </p:spPr>
        <p:txBody>
          <a:bodyPr wrap="square">
            <a:spAutoFit/>
          </a:bodyPr>
          <a:lstStyle/>
          <a:p>
            <a:r>
              <a:rPr lang="en-US" altLang="zh-CN" sz="2400" b="1">
                <a:latin typeface="微软雅黑" panose="020B0503020204020204" pitchFamily="34" charset="-122"/>
                <a:ea typeface="微软雅黑" panose="020B0503020204020204" pitchFamily="34" charset="-122"/>
                <a:cs typeface="Times New Roman" panose="02020603050405020304" pitchFamily="18" charset="0"/>
              </a:rPr>
              <a:t>LAMOST</a:t>
            </a:r>
            <a:r>
              <a:rPr lang="zh-CN" altLang="en-US" sz="2400" b="1">
                <a:latin typeface="Times New Roman" panose="02020603050405020304" pitchFamily="18" charset="0"/>
                <a:cs typeface="Times New Roman" panose="02020603050405020304" pitchFamily="18" charset="0"/>
              </a:rPr>
              <a:t>：第一个国家天文重大科学工程项目</a:t>
            </a:r>
            <a:endParaRPr lang="zh-CN" altLang="en-US" sz="2400" dirty="0"/>
          </a:p>
        </p:txBody>
      </p:sp>
      <p:sp>
        <p:nvSpPr>
          <p:cNvPr id="6" name="文本框 5">
            <a:extLst>
              <a:ext uri="{FF2B5EF4-FFF2-40B4-BE49-F238E27FC236}">
                <a16:creationId xmlns:a16="http://schemas.microsoft.com/office/drawing/2014/main" id="{5B9DF63F-BB21-534B-6195-3FFC73F3ECA6}"/>
              </a:ext>
            </a:extLst>
          </p:cNvPr>
          <p:cNvSpPr txBox="1"/>
          <p:nvPr/>
        </p:nvSpPr>
        <p:spPr>
          <a:xfrm>
            <a:off x="5274032" y="2983316"/>
            <a:ext cx="3253514" cy="369332"/>
          </a:xfrm>
          <a:prstGeom prst="rect">
            <a:avLst/>
          </a:prstGeom>
          <a:noFill/>
        </p:spPr>
        <p:txBody>
          <a:bodyPr wrap="square">
            <a:spAutoFit/>
          </a:bodyPr>
          <a:lstStyle/>
          <a:p>
            <a:r>
              <a:rPr lang="zh-CN" altLang="en-US"/>
              <a:t>至今已经开展观测</a:t>
            </a:r>
            <a:r>
              <a:rPr lang="zh-CN" altLang="en-US" b="1">
                <a:solidFill>
                  <a:srgbClr val="084A8F"/>
                </a:solidFill>
              </a:rPr>
              <a:t>十三年</a:t>
            </a:r>
            <a:r>
              <a:rPr lang="zh-CN" altLang="en-US"/>
              <a:t>之久</a:t>
            </a:r>
          </a:p>
        </p:txBody>
      </p:sp>
      <p:sp>
        <p:nvSpPr>
          <p:cNvPr id="10" name="文本框 9">
            <a:extLst>
              <a:ext uri="{FF2B5EF4-FFF2-40B4-BE49-F238E27FC236}">
                <a16:creationId xmlns:a16="http://schemas.microsoft.com/office/drawing/2014/main" id="{3030AD6B-EE35-451D-7C0A-BAF6D18578CD}"/>
              </a:ext>
            </a:extLst>
          </p:cNvPr>
          <p:cNvSpPr txBox="1"/>
          <p:nvPr/>
        </p:nvSpPr>
        <p:spPr>
          <a:xfrm>
            <a:off x="4585901" y="3505353"/>
            <a:ext cx="8124039" cy="369332"/>
          </a:xfrm>
          <a:prstGeom prst="rect">
            <a:avLst/>
          </a:prstGeom>
          <a:noFill/>
        </p:spPr>
        <p:txBody>
          <a:bodyPr wrap="square">
            <a:spAutoFit/>
          </a:bodyPr>
          <a:lstStyle/>
          <a:p>
            <a:r>
              <a:rPr lang="en-US" altLang="zh-CN"/>
              <a:t>2024</a:t>
            </a:r>
            <a:r>
              <a:rPr lang="zh-CN" altLang="en-US"/>
              <a:t>年</a:t>
            </a:r>
            <a:r>
              <a:rPr lang="en-US" altLang="zh-CN"/>
              <a:t>3</a:t>
            </a:r>
            <a:r>
              <a:rPr lang="zh-CN" altLang="en-US"/>
              <a:t>月，国家天文台发布了</a:t>
            </a:r>
            <a:r>
              <a:rPr lang="zh-CN" altLang="en-US" b="1">
                <a:solidFill>
                  <a:srgbClr val="084A8F"/>
                </a:solidFill>
              </a:rPr>
              <a:t>最新完整版</a:t>
            </a:r>
            <a:r>
              <a:rPr lang="zh-CN" altLang="en-US"/>
              <a:t>数据集</a:t>
            </a:r>
            <a:r>
              <a:rPr lang="en-US" altLang="zh-CN"/>
              <a:t>LAMOST DR11 v1.0</a:t>
            </a:r>
          </a:p>
        </p:txBody>
      </p:sp>
      <p:sp>
        <p:nvSpPr>
          <p:cNvPr id="15" name="文本框 14">
            <a:extLst>
              <a:ext uri="{FF2B5EF4-FFF2-40B4-BE49-F238E27FC236}">
                <a16:creationId xmlns:a16="http://schemas.microsoft.com/office/drawing/2014/main" id="{0C13798B-5DB0-EBC7-C583-FBA84778709E}"/>
              </a:ext>
            </a:extLst>
          </p:cNvPr>
          <p:cNvSpPr txBox="1"/>
          <p:nvPr/>
        </p:nvSpPr>
        <p:spPr>
          <a:xfrm>
            <a:off x="4585901" y="4027390"/>
            <a:ext cx="7198662" cy="2535951"/>
          </a:xfrm>
          <a:prstGeom prst="rect">
            <a:avLst/>
          </a:prstGeom>
          <a:noFill/>
        </p:spPr>
        <p:txBody>
          <a:bodyPr wrap="square">
            <a:spAutoFit/>
          </a:bodyPr>
          <a:lstStyle/>
          <a:p>
            <a:pPr>
              <a:lnSpc>
                <a:spcPct val="150000"/>
              </a:lnSpc>
            </a:pPr>
            <a:r>
              <a:rPr lang="zh-CN" altLang="en-US" b="1"/>
              <a:t>包含</a:t>
            </a:r>
            <a:r>
              <a:rPr lang="zh-CN" altLang="en-US"/>
              <a:t>：</a:t>
            </a:r>
            <a:endParaRPr lang="en-US" altLang="zh-CN"/>
          </a:p>
          <a:p>
            <a:pPr marL="285750" indent="-285750">
              <a:lnSpc>
                <a:spcPct val="150000"/>
              </a:lnSpc>
              <a:buFont typeface="Wingdings" panose="05000000000000000000" pitchFamily="2" charset="2"/>
              <a:buChar char="p"/>
            </a:pPr>
            <a:r>
              <a:rPr lang="zh-CN" altLang="en-US"/>
              <a:t>光谱</a:t>
            </a:r>
            <a:r>
              <a:rPr lang="en-US" altLang="zh-CN" b="1">
                <a:solidFill>
                  <a:srgbClr val="084A8F"/>
                </a:solidFill>
              </a:rPr>
              <a:t>2512</a:t>
            </a:r>
            <a:r>
              <a:rPr lang="zh-CN" altLang="en-US" b="1">
                <a:solidFill>
                  <a:srgbClr val="084A8F"/>
                </a:solidFill>
              </a:rPr>
              <a:t>万</a:t>
            </a:r>
            <a:r>
              <a:rPr lang="zh-CN" altLang="en-US"/>
              <a:t>余条，是目前国际上其它巡天望远镜发布光谱数之和的</a:t>
            </a:r>
            <a:r>
              <a:rPr lang="en-US" altLang="zh-CN" b="1">
                <a:solidFill>
                  <a:srgbClr val="084A8F"/>
                </a:solidFill>
              </a:rPr>
              <a:t>2.2</a:t>
            </a:r>
            <a:r>
              <a:rPr lang="zh-CN" altLang="en-US" b="1">
                <a:solidFill>
                  <a:srgbClr val="084A8F"/>
                </a:solidFill>
              </a:rPr>
              <a:t>倍</a:t>
            </a:r>
            <a:r>
              <a:rPr lang="zh-CN" altLang="en-US"/>
              <a:t>；恒星光谱参数星表</a:t>
            </a:r>
            <a:r>
              <a:rPr lang="en-US" altLang="zh-CN" b="1">
                <a:solidFill>
                  <a:srgbClr val="084A8F"/>
                </a:solidFill>
              </a:rPr>
              <a:t>1037</a:t>
            </a:r>
            <a:r>
              <a:rPr lang="zh-CN" altLang="en-US" b="1">
                <a:solidFill>
                  <a:srgbClr val="084A8F"/>
                </a:solidFill>
              </a:rPr>
              <a:t>万组</a:t>
            </a:r>
            <a:r>
              <a:rPr lang="zh-CN" altLang="en-US"/>
              <a:t>；发布光谱数和恒星参数星表数量，</a:t>
            </a:r>
            <a:r>
              <a:rPr lang="zh-CN" altLang="en-US" b="1">
                <a:solidFill>
                  <a:srgbClr val="FF0000"/>
                </a:solidFill>
              </a:rPr>
              <a:t>连续十年位居国际第一</a:t>
            </a:r>
            <a:r>
              <a:rPr lang="zh-CN" altLang="en-US"/>
              <a:t>。</a:t>
            </a:r>
            <a:endParaRPr lang="en-US" altLang="zh-CN"/>
          </a:p>
          <a:p>
            <a:pPr marL="285750" indent="-285750" algn="just">
              <a:lnSpc>
                <a:spcPct val="150000"/>
              </a:lnSpc>
              <a:buFont typeface="Wingdings" panose="05000000000000000000" pitchFamily="2" charset="2"/>
              <a:buChar char="p"/>
            </a:pPr>
            <a:r>
              <a:rPr lang="zh-CN" altLang="en-US"/>
              <a:t>截止</a:t>
            </a:r>
            <a:r>
              <a:rPr lang="en-US" altLang="zh-CN"/>
              <a:t>2023</a:t>
            </a:r>
            <a:r>
              <a:rPr lang="zh-CN" altLang="en-US"/>
              <a:t>年</a:t>
            </a:r>
            <a:r>
              <a:rPr lang="en-US" altLang="zh-CN"/>
              <a:t>12</a:t>
            </a:r>
            <a:r>
              <a:rPr lang="zh-CN" altLang="en-US"/>
              <a:t>月，已发表高质量论文</a:t>
            </a:r>
            <a:r>
              <a:rPr lang="en-US" altLang="zh-CN" b="1">
                <a:solidFill>
                  <a:srgbClr val="FF0000"/>
                </a:solidFill>
              </a:rPr>
              <a:t>1400</a:t>
            </a:r>
            <a:r>
              <a:rPr lang="zh-CN" altLang="en-US" b="1">
                <a:solidFill>
                  <a:srgbClr val="FF0000"/>
                </a:solidFill>
              </a:rPr>
              <a:t>余篇</a:t>
            </a:r>
            <a:r>
              <a:rPr lang="zh-CN" altLang="en-US"/>
              <a:t>，引用</a:t>
            </a:r>
            <a:r>
              <a:rPr lang="en-US" altLang="zh-CN" b="1">
                <a:solidFill>
                  <a:srgbClr val="FF0000"/>
                </a:solidFill>
              </a:rPr>
              <a:t>17000</a:t>
            </a:r>
            <a:r>
              <a:rPr lang="zh-CN" altLang="en-US" b="1">
                <a:solidFill>
                  <a:srgbClr val="FF0000"/>
                </a:solidFill>
              </a:rPr>
              <a:t>余次</a:t>
            </a:r>
            <a:r>
              <a:rPr lang="zh-CN" altLang="en-US"/>
              <a:t>；近两年年均发表论文超过</a:t>
            </a:r>
            <a:r>
              <a:rPr lang="en-US" altLang="zh-CN" b="1">
                <a:solidFill>
                  <a:srgbClr val="FF0000"/>
                </a:solidFill>
              </a:rPr>
              <a:t>200</a:t>
            </a:r>
            <a:r>
              <a:rPr lang="zh-CN" altLang="en-US" b="1">
                <a:solidFill>
                  <a:srgbClr val="FF0000"/>
                </a:solidFill>
              </a:rPr>
              <a:t>篇。</a:t>
            </a:r>
            <a:endParaRPr lang="en-US" altLang="zh-CN"/>
          </a:p>
        </p:txBody>
      </p:sp>
      <p:pic>
        <p:nvPicPr>
          <p:cNvPr id="5" name="图片 4">
            <a:extLst>
              <a:ext uri="{FF2B5EF4-FFF2-40B4-BE49-F238E27FC236}">
                <a16:creationId xmlns:a16="http://schemas.microsoft.com/office/drawing/2014/main" id="{090CFFF4-F90A-9E06-F8E6-4B4CF20E6C88}"/>
              </a:ext>
            </a:extLst>
          </p:cNvPr>
          <p:cNvPicPr>
            <a:picLocks noChangeAspect="1"/>
          </p:cNvPicPr>
          <p:nvPr/>
        </p:nvPicPr>
        <p:blipFill>
          <a:blip r:embed="rId4"/>
          <a:stretch>
            <a:fillRect/>
          </a:stretch>
        </p:blipFill>
        <p:spPr>
          <a:xfrm>
            <a:off x="180903" y="3060187"/>
            <a:ext cx="4248468" cy="1341128"/>
          </a:xfrm>
          <a:prstGeom prst="rect">
            <a:avLst/>
          </a:prstGeom>
        </p:spPr>
      </p:pic>
      <p:pic>
        <p:nvPicPr>
          <p:cNvPr id="4" name="图片 3">
            <a:extLst>
              <a:ext uri="{FF2B5EF4-FFF2-40B4-BE49-F238E27FC236}">
                <a16:creationId xmlns:a16="http://schemas.microsoft.com/office/drawing/2014/main" id="{981A5137-0E33-F3A9-A1E7-E47AFD850BAF}"/>
              </a:ext>
            </a:extLst>
          </p:cNvPr>
          <p:cNvPicPr>
            <a:picLocks noChangeAspect="1"/>
          </p:cNvPicPr>
          <p:nvPr/>
        </p:nvPicPr>
        <p:blipFill>
          <a:blip r:embed="rId5"/>
          <a:stretch>
            <a:fillRect/>
          </a:stretch>
        </p:blipFill>
        <p:spPr>
          <a:xfrm>
            <a:off x="251927" y="4401315"/>
            <a:ext cx="4177444" cy="2501356"/>
          </a:xfrm>
          <a:prstGeom prst="rect">
            <a:avLst/>
          </a:prstGeom>
        </p:spPr>
      </p:pic>
    </p:spTree>
    <p:extLst>
      <p:ext uri="{BB962C8B-B14F-4D97-AF65-F5344CB8AC3E}">
        <p14:creationId xmlns:p14="http://schemas.microsoft.com/office/powerpoint/2010/main" val="2983159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FE39E9F4-F99B-CDE4-CE33-A7110DF0CC3B}"/>
              </a:ext>
            </a:extLst>
          </p:cNvPr>
          <p:cNvPicPr>
            <a:picLocks noChangeAspect="1"/>
          </p:cNvPicPr>
          <p:nvPr/>
        </p:nvPicPr>
        <p:blipFill>
          <a:blip r:embed="rId3"/>
          <a:stretch>
            <a:fillRect/>
          </a:stretch>
        </p:blipFill>
        <p:spPr>
          <a:xfrm>
            <a:off x="6377284" y="4457579"/>
            <a:ext cx="5719686" cy="2338716"/>
          </a:xfrm>
          <a:prstGeom prst="rect">
            <a:avLst/>
          </a:prstGeom>
          <a:ln>
            <a:noFill/>
          </a:ln>
        </p:spPr>
      </p:pic>
      <p:sp>
        <p:nvSpPr>
          <p:cNvPr id="2" name="标题 1">
            <a:extLst>
              <a:ext uri="{FF2B5EF4-FFF2-40B4-BE49-F238E27FC236}">
                <a16:creationId xmlns:a16="http://schemas.microsoft.com/office/drawing/2014/main" id="{55D1C24B-A3B0-FF5C-9E8C-94AAB1C2E283}"/>
              </a:ext>
            </a:extLst>
          </p:cNvPr>
          <p:cNvSpPr>
            <a:spLocks noGrp="1"/>
          </p:cNvSpPr>
          <p:nvPr>
            <p:ph type="title"/>
          </p:nvPr>
        </p:nvSpPr>
        <p:spPr>
          <a:xfrm>
            <a:off x="670718" y="-221090"/>
            <a:ext cx="10850563" cy="1028699"/>
          </a:xfrm>
        </p:spPr>
        <p:txBody>
          <a:bodyPr/>
          <a:lstStyle/>
          <a:p>
            <a:r>
              <a:rPr kumimoji="1" lang="zh-CN" altLang="en-US"/>
              <a:t>一、课题研究背景</a:t>
            </a:r>
            <a:r>
              <a:rPr lang="zh-CN" altLang="en-US" sz="2800">
                <a:latin typeface="+mn-lt"/>
                <a:ea typeface="+mn-ea"/>
                <a:sym typeface="+mn-lt"/>
              </a:rPr>
              <a:t>及意义</a:t>
            </a:r>
            <a:endParaRPr kumimoji="1" lang="zh-CN" altLang="en-US" dirty="0"/>
          </a:p>
        </p:txBody>
      </p:sp>
      <p:sp>
        <p:nvSpPr>
          <p:cNvPr id="9" name="文本框 8">
            <a:extLst>
              <a:ext uri="{FF2B5EF4-FFF2-40B4-BE49-F238E27FC236}">
                <a16:creationId xmlns:a16="http://schemas.microsoft.com/office/drawing/2014/main" id="{BDD98721-277B-2499-D646-F977624B7231}"/>
              </a:ext>
            </a:extLst>
          </p:cNvPr>
          <p:cNvSpPr txBox="1"/>
          <p:nvPr/>
        </p:nvSpPr>
        <p:spPr>
          <a:xfrm>
            <a:off x="549524" y="1102894"/>
            <a:ext cx="1807989" cy="369332"/>
          </a:xfrm>
          <a:prstGeom prst="rect">
            <a:avLst/>
          </a:prstGeom>
          <a:noFill/>
        </p:spPr>
        <p:txBody>
          <a:bodyPr wrap="square">
            <a:spAutoFit/>
          </a:bodyPr>
          <a:lstStyle/>
          <a:p>
            <a:r>
              <a:rPr lang="zh-CN" altLang="en-US" b="1">
                <a:solidFill>
                  <a:schemeClr val="accent2">
                    <a:lumMod val="75000"/>
                  </a:schemeClr>
                </a:solidFill>
              </a:rPr>
              <a:t>共通问题</a:t>
            </a:r>
          </a:p>
        </p:txBody>
      </p:sp>
      <p:sp>
        <p:nvSpPr>
          <p:cNvPr id="5" name="文本框 4">
            <a:extLst>
              <a:ext uri="{FF2B5EF4-FFF2-40B4-BE49-F238E27FC236}">
                <a16:creationId xmlns:a16="http://schemas.microsoft.com/office/drawing/2014/main" id="{0E99BCD2-684D-E984-6467-E6E733EEB75E}"/>
              </a:ext>
            </a:extLst>
          </p:cNvPr>
          <p:cNvSpPr txBox="1"/>
          <p:nvPr/>
        </p:nvSpPr>
        <p:spPr>
          <a:xfrm>
            <a:off x="345489" y="1413140"/>
            <a:ext cx="5869783" cy="2949525"/>
          </a:xfrm>
          <a:prstGeom prst="rect">
            <a:avLst/>
          </a:prstGeom>
          <a:noFill/>
        </p:spPr>
        <p:txBody>
          <a:bodyPr wrap="square">
            <a:spAutoFit/>
          </a:bodyPr>
          <a:lstStyle/>
          <a:p>
            <a:pPr>
              <a:lnSpc>
                <a:spcPct val="150000"/>
              </a:lnSpc>
            </a:pPr>
            <a:r>
              <a:rPr lang="zh-CN" altLang="en-US"/>
              <a:t>在对</a:t>
            </a:r>
            <a:r>
              <a:rPr lang="en-US" altLang="zh-CN"/>
              <a:t>LAMOST </a:t>
            </a:r>
            <a:r>
              <a:rPr lang="zh-CN" altLang="en-US"/>
              <a:t>某个天体进行分析研究时，有一些共性的信息需要搜集：</a:t>
            </a:r>
            <a:endParaRPr lang="en-US" altLang="zh-CN"/>
          </a:p>
          <a:p>
            <a:pPr marL="285750" indent="-285750">
              <a:lnSpc>
                <a:spcPct val="150000"/>
              </a:lnSpc>
              <a:buFont typeface="Wingdings" panose="05000000000000000000" pitchFamily="2" charset="2"/>
              <a:buChar char="u"/>
            </a:pPr>
            <a:r>
              <a:rPr lang="zh-CN" altLang="en-US"/>
              <a:t>这个天体天球上的实际位置在哪？</a:t>
            </a:r>
            <a:endParaRPr lang="en-US" altLang="zh-CN"/>
          </a:p>
          <a:p>
            <a:pPr marL="285750" indent="-285750">
              <a:lnSpc>
                <a:spcPct val="150000"/>
              </a:lnSpc>
              <a:buFont typeface="Wingdings" panose="05000000000000000000" pitchFamily="2" charset="2"/>
              <a:buChar char="u"/>
            </a:pPr>
            <a:r>
              <a:rPr lang="zh-CN" altLang="en-US"/>
              <a:t>这个天体有没有</a:t>
            </a:r>
            <a:r>
              <a:rPr lang="en-US" altLang="zh-CN"/>
              <a:t>SDSS </a:t>
            </a:r>
            <a:r>
              <a:rPr lang="zh-CN" altLang="en-US"/>
              <a:t>光谱？</a:t>
            </a:r>
            <a:endParaRPr lang="en-US" altLang="zh-CN"/>
          </a:p>
          <a:p>
            <a:pPr marL="285750" indent="-285750">
              <a:lnSpc>
                <a:spcPct val="150000"/>
              </a:lnSpc>
              <a:buFont typeface="Wingdings" panose="05000000000000000000" pitchFamily="2" charset="2"/>
              <a:buChar char="u"/>
            </a:pPr>
            <a:r>
              <a:rPr lang="zh-CN" altLang="en-US"/>
              <a:t>这个天体在</a:t>
            </a:r>
            <a:r>
              <a:rPr lang="en-US" altLang="zh-CN"/>
              <a:t>Gaia</a:t>
            </a:r>
            <a:r>
              <a:rPr lang="zh-CN" altLang="en-US"/>
              <a:t>、</a:t>
            </a:r>
            <a:r>
              <a:rPr lang="en-US" altLang="zh-CN"/>
              <a:t>Pan-STARRS </a:t>
            </a:r>
            <a:r>
              <a:rPr lang="zh-CN" altLang="en-US"/>
              <a:t>中的对应体是哪些？</a:t>
            </a:r>
            <a:endParaRPr lang="en-US" altLang="zh-CN"/>
          </a:p>
          <a:p>
            <a:pPr marL="285750" indent="-285750">
              <a:lnSpc>
                <a:spcPct val="150000"/>
              </a:lnSpc>
              <a:buFont typeface="Wingdings" panose="05000000000000000000" pitchFamily="2" charset="2"/>
              <a:buChar char="u"/>
            </a:pPr>
            <a:r>
              <a:rPr lang="zh-CN" altLang="en-US" b="1">
                <a:solidFill>
                  <a:srgbClr val="FF0000"/>
                </a:solidFill>
              </a:rPr>
              <a:t>有哪些文献已经对这个天体进行了研究？</a:t>
            </a:r>
            <a:endParaRPr lang="en-US" altLang="zh-CN" b="1">
              <a:solidFill>
                <a:srgbClr val="FF0000"/>
              </a:solidFill>
            </a:endParaRPr>
          </a:p>
          <a:p>
            <a:pPr marL="285750" indent="-285750">
              <a:lnSpc>
                <a:spcPct val="150000"/>
              </a:lnSpc>
              <a:buFont typeface="Wingdings" panose="05000000000000000000" pitchFamily="2" charset="2"/>
              <a:buChar char="u"/>
            </a:pPr>
            <a:r>
              <a:rPr lang="en-US" altLang="zh-CN" b="1"/>
              <a:t>……</a:t>
            </a:r>
            <a:endParaRPr lang="zh-CN" altLang="en-US" b="1"/>
          </a:p>
        </p:txBody>
      </p:sp>
      <p:cxnSp>
        <p:nvCxnSpPr>
          <p:cNvPr id="7" name="直线连接符 36">
            <a:extLst>
              <a:ext uri="{FF2B5EF4-FFF2-40B4-BE49-F238E27FC236}">
                <a16:creationId xmlns:a16="http://schemas.microsoft.com/office/drawing/2014/main" id="{1B2031A9-6865-B2D7-C132-464B29051C00}"/>
              </a:ext>
            </a:extLst>
          </p:cNvPr>
          <p:cNvCxnSpPr/>
          <p:nvPr/>
        </p:nvCxnSpPr>
        <p:spPr>
          <a:xfrm>
            <a:off x="6215272" y="1233278"/>
            <a:ext cx="0" cy="5484617"/>
          </a:xfrm>
          <a:prstGeom prst="line">
            <a:avLst/>
          </a:prstGeom>
          <a:ln w="22225">
            <a:gradFill>
              <a:gsLst>
                <a:gs pos="0">
                  <a:schemeClr val="accent1">
                    <a:lumMod val="5000"/>
                    <a:lumOff val="95000"/>
                  </a:schemeClr>
                </a:gs>
                <a:gs pos="49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prstDash val="dashDot"/>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40D1EE23-1349-4F06-B21E-A77163CFCA79}"/>
              </a:ext>
            </a:extLst>
          </p:cNvPr>
          <p:cNvSpPr/>
          <p:nvPr/>
        </p:nvSpPr>
        <p:spPr>
          <a:xfrm>
            <a:off x="482514" y="5547497"/>
            <a:ext cx="5339787" cy="646331"/>
          </a:xfrm>
          <a:prstGeom prst="rect">
            <a:avLst/>
          </a:prstGeom>
          <a:ln w="38100">
            <a:solidFill>
              <a:schemeClr val="accent3">
                <a:lumMod val="50000"/>
              </a:schemeClr>
            </a:solidFill>
          </a:ln>
        </p:spPr>
        <p:txBody>
          <a:bodyPr wrap="square">
            <a:spAutoFit/>
          </a:bodyPr>
          <a:lstStyle/>
          <a:p>
            <a:r>
              <a:rPr lang="en-US" altLang="zh-CN" b="1"/>
              <a:t>LAMOST</a:t>
            </a:r>
            <a:r>
              <a:rPr lang="zh-CN" altLang="en-US" b="1"/>
              <a:t>数据与其它</a:t>
            </a:r>
            <a:r>
              <a:rPr lang="zh-CN" altLang="en-US" b="1">
                <a:solidFill>
                  <a:srgbClr val="FF0000"/>
                </a:solidFill>
              </a:rPr>
              <a:t>光谱</a:t>
            </a:r>
            <a:r>
              <a:rPr lang="zh-CN" altLang="en-US" b="1"/>
              <a:t>、</a:t>
            </a:r>
            <a:r>
              <a:rPr lang="zh-CN" altLang="en-US" b="1">
                <a:solidFill>
                  <a:srgbClr val="FF0000"/>
                </a:solidFill>
              </a:rPr>
              <a:t>测光星表</a:t>
            </a:r>
            <a:r>
              <a:rPr lang="zh-CN" altLang="en-US" b="1"/>
              <a:t>、</a:t>
            </a:r>
            <a:r>
              <a:rPr lang="zh-CN" altLang="en-US" b="1">
                <a:solidFill>
                  <a:srgbClr val="FF0000"/>
                </a:solidFill>
              </a:rPr>
              <a:t>多波段图像</a:t>
            </a:r>
            <a:r>
              <a:rPr lang="zh-CN" altLang="en-US" b="1"/>
              <a:t>、</a:t>
            </a:r>
            <a:r>
              <a:rPr lang="zh-CN" altLang="en-US" b="1">
                <a:solidFill>
                  <a:srgbClr val="FF0000"/>
                </a:solidFill>
              </a:rPr>
              <a:t>光变曲线</a:t>
            </a:r>
            <a:r>
              <a:rPr lang="zh-CN" altLang="en-US" b="1"/>
              <a:t>、</a:t>
            </a:r>
            <a:r>
              <a:rPr lang="zh-CN" altLang="en-US" b="1">
                <a:solidFill>
                  <a:srgbClr val="FF0000"/>
                </a:solidFill>
              </a:rPr>
              <a:t>科学文献</a:t>
            </a:r>
            <a:r>
              <a:rPr lang="zh-CN" altLang="en-US" b="1"/>
              <a:t>等异构科研数据融合</a:t>
            </a:r>
          </a:p>
        </p:txBody>
      </p:sp>
      <p:sp>
        <p:nvSpPr>
          <p:cNvPr id="12" name="箭头: 下 11">
            <a:extLst>
              <a:ext uri="{FF2B5EF4-FFF2-40B4-BE49-F238E27FC236}">
                <a16:creationId xmlns:a16="http://schemas.microsoft.com/office/drawing/2014/main" id="{6C4D5933-2D5E-DFE7-A251-22F5CBC2D7F8}"/>
              </a:ext>
            </a:extLst>
          </p:cNvPr>
          <p:cNvSpPr/>
          <p:nvPr/>
        </p:nvSpPr>
        <p:spPr>
          <a:xfrm>
            <a:off x="2357513" y="4986906"/>
            <a:ext cx="1225822" cy="369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39A8153D-75C3-C555-4B9D-1400FBCBCF71}"/>
              </a:ext>
            </a:extLst>
          </p:cNvPr>
          <p:cNvSpPr txBox="1"/>
          <p:nvPr/>
        </p:nvSpPr>
        <p:spPr>
          <a:xfrm>
            <a:off x="928746" y="4426315"/>
            <a:ext cx="4499112" cy="369332"/>
          </a:xfrm>
          <a:prstGeom prst="rect">
            <a:avLst/>
          </a:prstGeom>
          <a:noFill/>
        </p:spPr>
        <p:txBody>
          <a:bodyPr wrap="square">
            <a:spAutoFit/>
          </a:bodyPr>
          <a:lstStyle/>
          <a:p>
            <a:r>
              <a:rPr lang="zh-CN" altLang="en-US"/>
              <a:t>需要</a:t>
            </a:r>
            <a:r>
              <a:rPr lang="zh-CN" altLang="en-US" b="1">
                <a:solidFill>
                  <a:srgbClr val="084A8F"/>
                </a:solidFill>
              </a:rPr>
              <a:t>人工检索</a:t>
            </a:r>
            <a:r>
              <a:rPr lang="zh-CN" altLang="en-US"/>
              <a:t>和</a:t>
            </a:r>
            <a:r>
              <a:rPr lang="zh-CN" altLang="en-US" b="1">
                <a:solidFill>
                  <a:srgbClr val="084A8F"/>
                </a:solidFill>
              </a:rPr>
              <a:t>关联</a:t>
            </a:r>
            <a:r>
              <a:rPr lang="zh-CN" altLang="en-US"/>
              <a:t>，耗费大量科研时间</a:t>
            </a:r>
          </a:p>
        </p:txBody>
      </p:sp>
      <p:sp>
        <p:nvSpPr>
          <p:cNvPr id="18" name="文本框 17">
            <a:extLst>
              <a:ext uri="{FF2B5EF4-FFF2-40B4-BE49-F238E27FC236}">
                <a16:creationId xmlns:a16="http://schemas.microsoft.com/office/drawing/2014/main" id="{E794F3D5-C28E-1523-E2A1-5D5D18C3A6DD}"/>
              </a:ext>
            </a:extLst>
          </p:cNvPr>
          <p:cNvSpPr txBox="1"/>
          <p:nvPr/>
        </p:nvSpPr>
        <p:spPr>
          <a:xfrm>
            <a:off x="6266652" y="1102894"/>
            <a:ext cx="1807989" cy="369332"/>
          </a:xfrm>
          <a:prstGeom prst="rect">
            <a:avLst/>
          </a:prstGeom>
          <a:noFill/>
        </p:spPr>
        <p:txBody>
          <a:bodyPr wrap="square">
            <a:spAutoFit/>
          </a:bodyPr>
          <a:lstStyle/>
          <a:p>
            <a:r>
              <a:rPr lang="zh-CN" altLang="en-US" b="1">
                <a:solidFill>
                  <a:schemeClr val="accent2">
                    <a:lumMod val="75000"/>
                  </a:schemeClr>
                </a:solidFill>
              </a:rPr>
              <a:t>课题聚焦</a:t>
            </a:r>
          </a:p>
        </p:txBody>
      </p:sp>
      <p:sp>
        <p:nvSpPr>
          <p:cNvPr id="21" name="文本框 20">
            <a:extLst>
              <a:ext uri="{FF2B5EF4-FFF2-40B4-BE49-F238E27FC236}">
                <a16:creationId xmlns:a16="http://schemas.microsoft.com/office/drawing/2014/main" id="{34615A74-DF74-B336-D379-8F0C21B2EABE}"/>
              </a:ext>
            </a:extLst>
          </p:cNvPr>
          <p:cNvSpPr txBox="1"/>
          <p:nvPr/>
        </p:nvSpPr>
        <p:spPr>
          <a:xfrm>
            <a:off x="6353747" y="1472226"/>
            <a:ext cx="4977749" cy="646331"/>
          </a:xfrm>
          <a:prstGeom prst="rect">
            <a:avLst/>
          </a:prstGeom>
          <a:noFill/>
        </p:spPr>
        <p:txBody>
          <a:bodyPr wrap="square">
            <a:spAutoFit/>
          </a:bodyPr>
          <a:lstStyle/>
          <a:p>
            <a:r>
              <a:rPr lang="zh-CN" altLang="en-US"/>
              <a:t>国家自然科学基金（樊东卫）：</a:t>
            </a:r>
            <a:endParaRPr lang="en-US" altLang="zh-CN"/>
          </a:p>
          <a:p>
            <a:r>
              <a:rPr lang="en-US" altLang="zh-CN"/>
              <a:t>《LAMOST</a:t>
            </a:r>
            <a:r>
              <a:rPr lang="zh-CN" altLang="en-US"/>
              <a:t>数据与异构科研数据融合方法研究</a:t>
            </a:r>
            <a:r>
              <a:rPr lang="en-US" altLang="zh-CN"/>
              <a:t>》</a:t>
            </a:r>
            <a:endParaRPr lang="zh-CN" altLang="en-US"/>
          </a:p>
        </p:txBody>
      </p:sp>
      <p:pic>
        <p:nvPicPr>
          <p:cNvPr id="3" name="图片 2">
            <a:extLst>
              <a:ext uri="{FF2B5EF4-FFF2-40B4-BE49-F238E27FC236}">
                <a16:creationId xmlns:a16="http://schemas.microsoft.com/office/drawing/2014/main" id="{01E3E889-CF6B-6FDA-4D7C-6773F05D1142}"/>
              </a:ext>
            </a:extLst>
          </p:cNvPr>
          <p:cNvPicPr>
            <a:picLocks noChangeAspect="1"/>
          </p:cNvPicPr>
          <p:nvPr/>
        </p:nvPicPr>
        <p:blipFill>
          <a:blip r:embed="rId4"/>
          <a:stretch>
            <a:fillRect/>
          </a:stretch>
        </p:blipFill>
        <p:spPr>
          <a:xfrm>
            <a:off x="6379524" y="2118557"/>
            <a:ext cx="5719687" cy="2244108"/>
          </a:xfrm>
          <a:prstGeom prst="rect">
            <a:avLst/>
          </a:prstGeom>
        </p:spPr>
      </p:pic>
    </p:spTree>
    <p:extLst>
      <p:ext uri="{BB962C8B-B14F-4D97-AF65-F5344CB8AC3E}">
        <p14:creationId xmlns:p14="http://schemas.microsoft.com/office/powerpoint/2010/main" val="3993939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D1C24B-A3B0-FF5C-9E8C-94AAB1C2E283}"/>
              </a:ext>
            </a:extLst>
          </p:cNvPr>
          <p:cNvSpPr>
            <a:spLocks noGrp="1"/>
          </p:cNvSpPr>
          <p:nvPr>
            <p:ph type="title"/>
          </p:nvPr>
        </p:nvSpPr>
        <p:spPr>
          <a:xfrm>
            <a:off x="670718" y="-221090"/>
            <a:ext cx="10850563" cy="1028699"/>
          </a:xfrm>
        </p:spPr>
        <p:txBody>
          <a:bodyPr/>
          <a:lstStyle/>
          <a:p>
            <a:r>
              <a:rPr kumimoji="1" lang="zh-CN" altLang="en-US"/>
              <a:t>一、课题研究背景</a:t>
            </a:r>
            <a:r>
              <a:rPr lang="zh-CN" altLang="en-US" sz="2800">
                <a:latin typeface="+mn-lt"/>
                <a:ea typeface="+mn-ea"/>
                <a:sym typeface="+mn-lt"/>
              </a:rPr>
              <a:t>及意义</a:t>
            </a:r>
            <a:endParaRPr kumimoji="1" lang="zh-CN" altLang="en-US" dirty="0"/>
          </a:p>
        </p:txBody>
      </p:sp>
      <p:sp>
        <p:nvSpPr>
          <p:cNvPr id="15" name="文本框 14">
            <a:extLst>
              <a:ext uri="{FF2B5EF4-FFF2-40B4-BE49-F238E27FC236}">
                <a16:creationId xmlns:a16="http://schemas.microsoft.com/office/drawing/2014/main" id="{3472E753-D4BC-462C-B729-DD08651ECE02}"/>
              </a:ext>
            </a:extLst>
          </p:cNvPr>
          <p:cNvSpPr txBox="1"/>
          <p:nvPr/>
        </p:nvSpPr>
        <p:spPr>
          <a:xfrm>
            <a:off x="670718" y="1140164"/>
            <a:ext cx="3981348" cy="369332"/>
          </a:xfrm>
          <a:prstGeom prst="rect">
            <a:avLst/>
          </a:prstGeom>
          <a:noFill/>
        </p:spPr>
        <p:txBody>
          <a:bodyPr wrap="square">
            <a:spAutoFit/>
          </a:bodyPr>
          <a:lstStyle/>
          <a:p>
            <a:r>
              <a:rPr lang="en-US" altLang="zh-CN" b="1">
                <a:solidFill>
                  <a:schemeClr val="accent2">
                    <a:lumMod val="75000"/>
                  </a:schemeClr>
                </a:solidFill>
              </a:rPr>
              <a:t>ADS</a:t>
            </a:r>
            <a:r>
              <a:rPr lang="zh-CN" altLang="en-US" b="1">
                <a:solidFill>
                  <a:schemeClr val="accent2">
                    <a:lumMod val="75000"/>
                  </a:schemeClr>
                </a:solidFill>
              </a:rPr>
              <a:t>（</a:t>
            </a:r>
            <a:r>
              <a:rPr lang="en-US" altLang="zh-CN" b="1">
                <a:solidFill>
                  <a:schemeClr val="accent2">
                    <a:lumMod val="75000"/>
                  </a:schemeClr>
                </a:solidFill>
              </a:rPr>
              <a:t> Astrophysics Data System </a:t>
            </a:r>
            <a:r>
              <a:rPr lang="zh-CN" altLang="en-US" b="1">
                <a:solidFill>
                  <a:schemeClr val="accent2">
                    <a:lumMod val="75000"/>
                  </a:schemeClr>
                </a:solidFill>
              </a:rPr>
              <a:t>）</a:t>
            </a:r>
          </a:p>
        </p:txBody>
      </p:sp>
      <p:pic>
        <p:nvPicPr>
          <p:cNvPr id="9" name="图片 8">
            <a:extLst>
              <a:ext uri="{FF2B5EF4-FFF2-40B4-BE49-F238E27FC236}">
                <a16:creationId xmlns:a16="http://schemas.microsoft.com/office/drawing/2014/main" id="{93D0781E-E7C6-0A72-E5E6-C3212E643330}"/>
              </a:ext>
            </a:extLst>
          </p:cNvPr>
          <p:cNvPicPr>
            <a:picLocks noChangeAspect="1"/>
          </p:cNvPicPr>
          <p:nvPr/>
        </p:nvPicPr>
        <p:blipFill>
          <a:blip r:embed="rId3"/>
          <a:stretch>
            <a:fillRect/>
          </a:stretch>
        </p:blipFill>
        <p:spPr>
          <a:xfrm>
            <a:off x="345763" y="1509496"/>
            <a:ext cx="6689846" cy="4878643"/>
          </a:xfrm>
          <a:prstGeom prst="rect">
            <a:avLst/>
          </a:prstGeom>
        </p:spPr>
      </p:pic>
      <p:sp>
        <p:nvSpPr>
          <p:cNvPr id="11" name="文本框 10">
            <a:extLst>
              <a:ext uri="{FF2B5EF4-FFF2-40B4-BE49-F238E27FC236}">
                <a16:creationId xmlns:a16="http://schemas.microsoft.com/office/drawing/2014/main" id="{E7111849-D4CC-3A1B-5445-8206C52A106B}"/>
              </a:ext>
            </a:extLst>
          </p:cNvPr>
          <p:cNvSpPr txBox="1"/>
          <p:nvPr/>
        </p:nvSpPr>
        <p:spPr>
          <a:xfrm>
            <a:off x="7035609" y="2102844"/>
            <a:ext cx="5010341" cy="3332772"/>
          </a:xfrm>
          <a:prstGeom prst="rect">
            <a:avLst/>
          </a:prstGeom>
          <a:noFill/>
        </p:spPr>
        <p:txBody>
          <a:bodyPr wrap="square">
            <a:spAutoFit/>
          </a:bodyPr>
          <a:lstStyle/>
          <a:p>
            <a:pPr>
              <a:lnSpc>
                <a:spcPct val="200000"/>
              </a:lnSpc>
            </a:pPr>
            <a:r>
              <a:rPr lang="en-US" altLang="zh-CN">
                <a:latin typeface="+mn-ea"/>
              </a:rPr>
              <a:t>ADS </a:t>
            </a:r>
            <a:r>
              <a:rPr lang="zh-CN" altLang="en-US">
                <a:latin typeface="+mn-ea"/>
              </a:rPr>
              <a:t>广泛收集各类科学文献：</a:t>
            </a:r>
            <a:endParaRPr lang="en-US" altLang="zh-CN">
              <a:latin typeface="+mn-ea"/>
            </a:endParaRPr>
          </a:p>
          <a:p>
            <a:pPr marL="285750" indent="-285750">
              <a:lnSpc>
                <a:spcPct val="200000"/>
              </a:lnSpc>
              <a:buFont typeface="Wingdings" panose="05000000000000000000" pitchFamily="2" charset="2"/>
              <a:buChar char="n"/>
            </a:pPr>
            <a:r>
              <a:rPr lang="zh-CN" altLang="en-US">
                <a:latin typeface="+mn-ea"/>
              </a:rPr>
              <a:t>包括同行评审的</a:t>
            </a:r>
            <a:r>
              <a:rPr lang="zh-CN" altLang="en-US" b="1">
                <a:solidFill>
                  <a:schemeClr val="accent2"/>
                </a:solidFill>
                <a:latin typeface="+mn-ea"/>
              </a:rPr>
              <a:t>期刊文章</a:t>
            </a:r>
            <a:r>
              <a:rPr lang="zh-CN" altLang="en-US">
                <a:latin typeface="+mn-ea"/>
              </a:rPr>
              <a:t>、</a:t>
            </a:r>
            <a:r>
              <a:rPr lang="zh-CN" altLang="en-US" b="1">
                <a:solidFill>
                  <a:schemeClr val="accent2"/>
                </a:solidFill>
                <a:latin typeface="+mn-ea"/>
              </a:rPr>
              <a:t>会议论文</a:t>
            </a:r>
            <a:r>
              <a:rPr lang="zh-CN" altLang="en-US">
                <a:latin typeface="+mn-ea"/>
              </a:rPr>
              <a:t>、</a:t>
            </a:r>
            <a:r>
              <a:rPr lang="zh-CN" altLang="en-US" b="1">
                <a:solidFill>
                  <a:schemeClr val="accent2"/>
                </a:solidFill>
                <a:latin typeface="+mn-ea"/>
              </a:rPr>
              <a:t>观测数据报告</a:t>
            </a:r>
            <a:r>
              <a:rPr lang="zh-CN" altLang="en-US">
                <a:latin typeface="+mn-ea"/>
              </a:rPr>
              <a:t>以及</a:t>
            </a:r>
            <a:r>
              <a:rPr lang="zh-CN" altLang="en-US" b="1">
                <a:solidFill>
                  <a:schemeClr val="accent2"/>
                </a:solidFill>
                <a:latin typeface="+mn-ea"/>
              </a:rPr>
              <a:t>预印本</a:t>
            </a:r>
            <a:r>
              <a:rPr lang="zh-CN" altLang="en-US">
                <a:latin typeface="+mn-ea"/>
              </a:rPr>
              <a:t>等；</a:t>
            </a:r>
            <a:endParaRPr lang="en-US" altLang="zh-CN">
              <a:latin typeface="+mn-ea"/>
            </a:endParaRPr>
          </a:p>
          <a:p>
            <a:pPr marL="285750" indent="-285750">
              <a:lnSpc>
                <a:spcPct val="200000"/>
              </a:lnSpc>
              <a:buFont typeface="Wingdings" panose="05000000000000000000" pitchFamily="2" charset="2"/>
              <a:buChar char="n"/>
            </a:pPr>
            <a:r>
              <a:rPr lang="zh-CN" altLang="en-US">
                <a:latin typeface="+mn-ea"/>
              </a:rPr>
              <a:t>覆盖了包括</a:t>
            </a:r>
            <a:r>
              <a:rPr lang="zh-CN" altLang="en-US" b="1">
                <a:solidFill>
                  <a:schemeClr val="accent2"/>
                </a:solidFill>
                <a:latin typeface="+mn-ea"/>
              </a:rPr>
              <a:t>天文学</a:t>
            </a:r>
            <a:r>
              <a:rPr lang="zh-CN" altLang="en-US">
                <a:latin typeface="+mn-ea"/>
              </a:rPr>
              <a:t>、</a:t>
            </a:r>
            <a:r>
              <a:rPr lang="zh-CN" altLang="en-US" b="1">
                <a:solidFill>
                  <a:schemeClr val="accent2"/>
                </a:solidFill>
                <a:latin typeface="+mn-ea"/>
              </a:rPr>
              <a:t>物理学</a:t>
            </a:r>
            <a:r>
              <a:rPr lang="zh-CN" altLang="en-US">
                <a:latin typeface="+mn-ea"/>
              </a:rPr>
              <a:t>、</a:t>
            </a:r>
            <a:r>
              <a:rPr lang="zh-CN" altLang="en-US" b="1">
                <a:solidFill>
                  <a:schemeClr val="accent2"/>
                </a:solidFill>
                <a:latin typeface="+mn-ea"/>
              </a:rPr>
              <a:t>天体物理学</a:t>
            </a:r>
            <a:r>
              <a:rPr lang="zh-CN" altLang="en-US">
                <a:latin typeface="+mn-ea"/>
              </a:rPr>
              <a:t>等众多学科领域；</a:t>
            </a:r>
            <a:endParaRPr lang="en-US" altLang="zh-CN">
              <a:latin typeface="+mn-ea"/>
            </a:endParaRPr>
          </a:p>
          <a:p>
            <a:pPr marL="285750" indent="-285750">
              <a:lnSpc>
                <a:spcPct val="200000"/>
              </a:lnSpc>
              <a:buFont typeface="Wingdings" panose="05000000000000000000" pitchFamily="2" charset="2"/>
              <a:buChar char="n"/>
            </a:pPr>
            <a:r>
              <a:rPr lang="zh-CN" altLang="en-US">
                <a:latin typeface="+mn-ea"/>
              </a:rPr>
              <a:t>截至</a:t>
            </a:r>
            <a:r>
              <a:rPr lang="en-US" altLang="zh-CN">
                <a:latin typeface="+mn-ea"/>
              </a:rPr>
              <a:t>2023</a:t>
            </a:r>
            <a:r>
              <a:rPr lang="zh-CN" altLang="en-US">
                <a:latin typeface="+mn-ea"/>
              </a:rPr>
              <a:t>年底共收录了超过</a:t>
            </a:r>
            <a:r>
              <a:rPr lang="en-US" altLang="zh-CN" b="1">
                <a:solidFill>
                  <a:srgbClr val="FF0000"/>
                </a:solidFill>
                <a:latin typeface="+mn-ea"/>
              </a:rPr>
              <a:t>1500</a:t>
            </a:r>
            <a:r>
              <a:rPr lang="zh-CN" altLang="en-US" b="1">
                <a:solidFill>
                  <a:srgbClr val="FF0000"/>
                </a:solidFill>
                <a:latin typeface="+mn-ea"/>
              </a:rPr>
              <a:t>万</a:t>
            </a:r>
            <a:r>
              <a:rPr lang="zh-CN" altLang="en-US">
                <a:latin typeface="+mn-ea"/>
              </a:rPr>
              <a:t>篇文献；</a:t>
            </a:r>
          </a:p>
        </p:txBody>
      </p:sp>
    </p:spTree>
    <p:extLst>
      <p:ext uri="{BB962C8B-B14F-4D97-AF65-F5344CB8AC3E}">
        <p14:creationId xmlns:p14="http://schemas.microsoft.com/office/powerpoint/2010/main" val="835024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D1C24B-A3B0-FF5C-9E8C-94AAB1C2E283}"/>
              </a:ext>
            </a:extLst>
          </p:cNvPr>
          <p:cNvSpPr>
            <a:spLocks noGrp="1"/>
          </p:cNvSpPr>
          <p:nvPr>
            <p:ph type="title"/>
          </p:nvPr>
        </p:nvSpPr>
        <p:spPr>
          <a:xfrm>
            <a:off x="670718" y="-221090"/>
            <a:ext cx="10850563" cy="1028699"/>
          </a:xfrm>
        </p:spPr>
        <p:txBody>
          <a:bodyPr/>
          <a:lstStyle/>
          <a:p>
            <a:r>
              <a:rPr kumimoji="1" lang="zh-CN" altLang="en-US"/>
              <a:t>一、课题研究背景</a:t>
            </a:r>
            <a:r>
              <a:rPr lang="zh-CN" altLang="en-US" sz="2800">
                <a:latin typeface="+mn-lt"/>
                <a:ea typeface="+mn-ea"/>
                <a:sym typeface="+mn-lt"/>
              </a:rPr>
              <a:t>及意义</a:t>
            </a:r>
            <a:endParaRPr kumimoji="1" lang="zh-CN" altLang="en-US" dirty="0"/>
          </a:p>
        </p:txBody>
      </p:sp>
      <p:sp>
        <p:nvSpPr>
          <p:cNvPr id="15" name="文本框 14">
            <a:extLst>
              <a:ext uri="{FF2B5EF4-FFF2-40B4-BE49-F238E27FC236}">
                <a16:creationId xmlns:a16="http://schemas.microsoft.com/office/drawing/2014/main" id="{3472E753-D4BC-462C-B729-DD08651ECE02}"/>
              </a:ext>
            </a:extLst>
          </p:cNvPr>
          <p:cNvSpPr txBox="1"/>
          <p:nvPr/>
        </p:nvSpPr>
        <p:spPr>
          <a:xfrm>
            <a:off x="670717" y="1140164"/>
            <a:ext cx="10348465" cy="369332"/>
          </a:xfrm>
          <a:prstGeom prst="rect">
            <a:avLst/>
          </a:prstGeom>
          <a:noFill/>
        </p:spPr>
        <p:txBody>
          <a:bodyPr wrap="square">
            <a:spAutoFit/>
          </a:bodyPr>
          <a:lstStyle/>
          <a:p>
            <a:r>
              <a:rPr lang="en-US" altLang="zh-CN" b="1">
                <a:solidFill>
                  <a:schemeClr val="accent2">
                    <a:lumMod val="75000"/>
                  </a:schemeClr>
                </a:solidFill>
              </a:rPr>
              <a:t>SIMBAD</a:t>
            </a:r>
            <a:r>
              <a:rPr lang="zh-CN" altLang="en-US" b="1">
                <a:solidFill>
                  <a:schemeClr val="accent2">
                    <a:lumMod val="75000"/>
                  </a:schemeClr>
                </a:solidFill>
              </a:rPr>
              <a:t>（</a:t>
            </a:r>
            <a:r>
              <a:rPr lang="en-US" altLang="zh-CN" b="1">
                <a:solidFill>
                  <a:schemeClr val="accent2">
                    <a:lumMod val="75000"/>
                  </a:schemeClr>
                </a:solidFill>
              </a:rPr>
              <a:t> Set of Identifications, Measurements, and Bibliography for Astronomical Data</a:t>
            </a:r>
            <a:r>
              <a:rPr lang="zh-CN" altLang="en-US" b="1">
                <a:solidFill>
                  <a:schemeClr val="accent2">
                    <a:lumMod val="75000"/>
                  </a:schemeClr>
                </a:solidFill>
              </a:rPr>
              <a:t>）</a:t>
            </a:r>
          </a:p>
        </p:txBody>
      </p:sp>
      <p:grpSp>
        <p:nvGrpSpPr>
          <p:cNvPr id="7" name="组合 6">
            <a:extLst>
              <a:ext uri="{FF2B5EF4-FFF2-40B4-BE49-F238E27FC236}">
                <a16:creationId xmlns:a16="http://schemas.microsoft.com/office/drawing/2014/main" id="{B64AF7E3-658D-391E-B5D2-7E8A0C7925E0}"/>
              </a:ext>
            </a:extLst>
          </p:cNvPr>
          <p:cNvGrpSpPr/>
          <p:nvPr/>
        </p:nvGrpSpPr>
        <p:grpSpPr>
          <a:xfrm>
            <a:off x="218155" y="2407073"/>
            <a:ext cx="7695424" cy="3456813"/>
            <a:chOff x="273826" y="2035937"/>
            <a:chExt cx="8511145" cy="3751811"/>
          </a:xfrm>
        </p:grpSpPr>
        <p:pic>
          <p:nvPicPr>
            <p:cNvPr id="4" name="图片 3">
              <a:extLst>
                <a:ext uri="{FF2B5EF4-FFF2-40B4-BE49-F238E27FC236}">
                  <a16:creationId xmlns:a16="http://schemas.microsoft.com/office/drawing/2014/main" id="{00A009D4-2C75-7BF9-82F6-219D27EC8D71}"/>
                </a:ext>
              </a:extLst>
            </p:cNvPr>
            <p:cNvPicPr>
              <a:picLocks noChangeAspect="1"/>
            </p:cNvPicPr>
            <p:nvPr/>
          </p:nvPicPr>
          <p:blipFill rotWithShape="1">
            <a:blip r:embed="rId3"/>
            <a:srcRect r="295"/>
            <a:stretch/>
          </p:blipFill>
          <p:spPr>
            <a:xfrm>
              <a:off x="273826" y="2035937"/>
              <a:ext cx="8485999" cy="2436672"/>
            </a:xfrm>
            <a:prstGeom prst="rect">
              <a:avLst/>
            </a:prstGeom>
          </p:spPr>
        </p:pic>
        <p:pic>
          <p:nvPicPr>
            <p:cNvPr id="6" name="图片 5">
              <a:extLst>
                <a:ext uri="{FF2B5EF4-FFF2-40B4-BE49-F238E27FC236}">
                  <a16:creationId xmlns:a16="http://schemas.microsoft.com/office/drawing/2014/main" id="{AFFBE3EE-D0FE-744A-5ED6-FD362A0D8A3D}"/>
                </a:ext>
              </a:extLst>
            </p:cNvPr>
            <p:cNvPicPr>
              <a:picLocks noChangeAspect="1"/>
            </p:cNvPicPr>
            <p:nvPr/>
          </p:nvPicPr>
          <p:blipFill>
            <a:blip r:embed="rId4"/>
            <a:stretch>
              <a:fillRect/>
            </a:stretch>
          </p:blipFill>
          <p:spPr>
            <a:xfrm>
              <a:off x="273826" y="4410540"/>
              <a:ext cx="8511145" cy="1377208"/>
            </a:xfrm>
            <a:prstGeom prst="rect">
              <a:avLst/>
            </a:prstGeom>
          </p:spPr>
        </p:pic>
      </p:grpSp>
      <p:sp>
        <p:nvSpPr>
          <p:cNvPr id="8" name="矩形 7">
            <a:extLst>
              <a:ext uri="{FF2B5EF4-FFF2-40B4-BE49-F238E27FC236}">
                <a16:creationId xmlns:a16="http://schemas.microsoft.com/office/drawing/2014/main" id="{1EBCB851-2D3A-EE0C-7E64-0D03E084F0AB}"/>
              </a:ext>
            </a:extLst>
          </p:cNvPr>
          <p:cNvSpPr/>
          <p:nvPr/>
        </p:nvSpPr>
        <p:spPr>
          <a:xfrm>
            <a:off x="4467735" y="4694224"/>
            <a:ext cx="3369643" cy="981441"/>
          </a:xfrm>
          <a:prstGeom prst="rect">
            <a:avLst/>
          </a:prstGeom>
          <a:ln w="38100">
            <a:solidFill>
              <a:srgbClr val="FF0000"/>
            </a:solidFill>
          </a:ln>
        </p:spPr>
        <p:txBody>
          <a:bodyPr wrap="square">
            <a:spAutoFit/>
          </a:bodyPr>
          <a:lstStyle/>
          <a:p>
            <a:pPr>
              <a:lnSpc>
                <a:spcPct val="150000"/>
              </a:lnSpc>
            </a:pPr>
            <a:endParaRPr lang="zh-CN" altLang="en-US" b="1"/>
          </a:p>
        </p:txBody>
      </p:sp>
      <p:sp>
        <p:nvSpPr>
          <p:cNvPr id="12" name="文本框 11">
            <a:extLst>
              <a:ext uri="{FF2B5EF4-FFF2-40B4-BE49-F238E27FC236}">
                <a16:creationId xmlns:a16="http://schemas.microsoft.com/office/drawing/2014/main" id="{EC8ED5B9-30C2-999B-0135-0577A501C60D}"/>
              </a:ext>
            </a:extLst>
          </p:cNvPr>
          <p:cNvSpPr txBox="1"/>
          <p:nvPr/>
        </p:nvSpPr>
        <p:spPr>
          <a:xfrm>
            <a:off x="7979696" y="2135012"/>
            <a:ext cx="4083049" cy="3780522"/>
          </a:xfrm>
          <a:prstGeom prst="rect">
            <a:avLst/>
          </a:prstGeom>
          <a:noFill/>
        </p:spPr>
        <p:txBody>
          <a:bodyPr wrap="square">
            <a:spAutoFit/>
          </a:bodyPr>
          <a:lstStyle/>
          <a:p>
            <a:pPr>
              <a:lnSpc>
                <a:spcPct val="150000"/>
              </a:lnSpc>
            </a:pPr>
            <a:r>
              <a:rPr lang="en-US" altLang="zh-CN"/>
              <a:t>SIMBAD</a:t>
            </a:r>
            <a:r>
              <a:rPr lang="zh-CN" altLang="en-US"/>
              <a:t>是专注于太阳系外天体的天文数据库，截至</a:t>
            </a:r>
            <a:r>
              <a:rPr lang="en-US" altLang="zh-CN"/>
              <a:t>2024 </a:t>
            </a:r>
            <a:r>
              <a:rPr lang="zh-CN" altLang="en-US"/>
              <a:t>年</a:t>
            </a:r>
            <a:r>
              <a:rPr lang="en-US" altLang="zh-CN"/>
              <a:t>5 </a:t>
            </a:r>
            <a:r>
              <a:rPr lang="zh-CN" altLang="en-US"/>
              <a:t>月，该数据库已累积：</a:t>
            </a:r>
            <a:endParaRPr lang="en-US" altLang="zh-CN"/>
          </a:p>
          <a:p>
            <a:pPr marL="285750" indent="-285750">
              <a:lnSpc>
                <a:spcPct val="150000"/>
              </a:lnSpc>
              <a:buFont typeface="Wingdings" panose="05000000000000000000" pitchFamily="2" charset="2"/>
              <a:buChar char="n"/>
            </a:pPr>
            <a:r>
              <a:rPr lang="zh-CN" altLang="en-US"/>
              <a:t>包含了超过</a:t>
            </a:r>
            <a:r>
              <a:rPr lang="en-US" altLang="zh-CN" b="1">
                <a:solidFill>
                  <a:srgbClr val="FF0000"/>
                </a:solidFill>
              </a:rPr>
              <a:t>1700 </a:t>
            </a:r>
            <a:r>
              <a:rPr lang="zh-CN" altLang="en-US" b="1">
                <a:solidFill>
                  <a:srgbClr val="FF0000"/>
                </a:solidFill>
              </a:rPr>
              <a:t>万</a:t>
            </a:r>
            <a:r>
              <a:rPr lang="zh-CN" altLang="en-US"/>
              <a:t>颗天体，涵盖了恒星、星系、星团、行星、超新星等众多类型；</a:t>
            </a:r>
            <a:endParaRPr lang="en-US" altLang="zh-CN"/>
          </a:p>
          <a:p>
            <a:pPr marL="285750" indent="-285750">
              <a:lnSpc>
                <a:spcPct val="150000"/>
              </a:lnSpc>
              <a:buFont typeface="Wingdings" panose="05000000000000000000" pitchFamily="2" charset="2"/>
              <a:buChar char="n"/>
            </a:pPr>
            <a:r>
              <a:rPr lang="zh-CN" altLang="en-US"/>
              <a:t>包含了</a:t>
            </a:r>
            <a:r>
              <a:rPr lang="en-US" altLang="zh-CN" b="1">
                <a:solidFill>
                  <a:srgbClr val="FF0000"/>
                </a:solidFill>
              </a:rPr>
              <a:t>6300 </a:t>
            </a:r>
            <a:r>
              <a:rPr lang="zh-CN" altLang="en-US" b="1">
                <a:solidFill>
                  <a:srgbClr val="FF0000"/>
                </a:solidFill>
              </a:rPr>
              <a:t>余万</a:t>
            </a:r>
            <a:r>
              <a:rPr lang="zh-CN" altLang="en-US"/>
              <a:t>个天体标识符和</a:t>
            </a:r>
            <a:r>
              <a:rPr lang="en-US" altLang="zh-CN" b="1">
                <a:solidFill>
                  <a:srgbClr val="FF0000"/>
                </a:solidFill>
              </a:rPr>
              <a:t>43 </a:t>
            </a:r>
            <a:r>
              <a:rPr lang="zh-CN" altLang="en-US" b="1">
                <a:solidFill>
                  <a:srgbClr val="FF0000"/>
                </a:solidFill>
              </a:rPr>
              <a:t>余万</a:t>
            </a:r>
            <a:r>
              <a:rPr lang="zh-CN" altLang="en-US"/>
              <a:t>条参考文献的信息；其中有</a:t>
            </a:r>
            <a:r>
              <a:rPr lang="en-US" altLang="zh-CN" b="1">
                <a:solidFill>
                  <a:srgbClr val="FF0000"/>
                </a:solidFill>
              </a:rPr>
              <a:t>4000</a:t>
            </a:r>
            <a:r>
              <a:rPr lang="zh-CN" altLang="en-US" b="1">
                <a:solidFill>
                  <a:srgbClr val="FF0000"/>
                </a:solidFill>
              </a:rPr>
              <a:t>余万</a:t>
            </a:r>
            <a:r>
              <a:rPr lang="zh-CN" altLang="en-US"/>
              <a:t>个天体已被文献引用；</a:t>
            </a:r>
            <a:endParaRPr lang="en-US" altLang="zh-CN"/>
          </a:p>
        </p:txBody>
      </p:sp>
    </p:spTree>
    <p:extLst>
      <p:ext uri="{BB962C8B-B14F-4D97-AF65-F5344CB8AC3E}">
        <p14:creationId xmlns:p14="http://schemas.microsoft.com/office/powerpoint/2010/main" val="263019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D1C24B-A3B0-FF5C-9E8C-94AAB1C2E283}"/>
              </a:ext>
            </a:extLst>
          </p:cNvPr>
          <p:cNvSpPr>
            <a:spLocks noGrp="1"/>
          </p:cNvSpPr>
          <p:nvPr>
            <p:ph type="title"/>
          </p:nvPr>
        </p:nvSpPr>
        <p:spPr>
          <a:xfrm>
            <a:off x="670718" y="-221090"/>
            <a:ext cx="10850563" cy="1028699"/>
          </a:xfrm>
        </p:spPr>
        <p:txBody>
          <a:bodyPr/>
          <a:lstStyle/>
          <a:p>
            <a:r>
              <a:rPr kumimoji="1" lang="zh-CN" altLang="en-US"/>
              <a:t>一、课题研究背景</a:t>
            </a:r>
            <a:r>
              <a:rPr lang="zh-CN" altLang="en-US" sz="2800">
                <a:latin typeface="+mn-lt"/>
                <a:ea typeface="+mn-ea"/>
                <a:sym typeface="+mn-lt"/>
              </a:rPr>
              <a:t>及意义</a:t>
            </a:r>
            <a:endParaRPr kumimoji="1" lang="zh-CN" altLang="en-US" dirty="0"/>
          </a:p>
        </p:txBody>
      </p:sp>
      <p:sp>
        <p:nvSpPr>
          <p:cNvPr id="15" name="文本框 14">
            <a:extLst>
              <a:ext uri="{FF2B5EF4-FFF2-40B4-BE49-F238E27FC236}">
                <a16:creationId xmlns:a16="http://schemas.microsoft.com/office/drawing/2014/main" id="{3472E753-D4BC-462C-B729-DD08651ECE02}"/>
              </a:ext>
            </a:extLst>
          </p:cNvPr>
          <p:cNvSpPr txBox="1"/>
          <p:nvPr/>
        </p:nvSpPr>
        <p:spPr>
          <a:xfrm>
            <a:off x="497887" y="1085052"/>
            <a:ext cx="3716304" cy="369332"/>
          </a:xfrm>
          <a:prstGeom prst="rect">
            <a:avLst/>
          </a:prstGeom>
          <a:noFill/>
        </p:spPr>
        <p:txBody>
          <a:bodyPr wrap="square">
            <a:spAutoFit/>
          </a:bodyPr>
          <a:lstStyle/>
          <a:p>
            <a:r>
              <a:rPr lang="zh-CN" altLang="en-US" b="1">
                <a:solidFill>
                  <a:schemeClr val="accent2">
                    <a:lumMod val="75000"/>
                  </a:schemeClr>
                </a:solidFill>
              </a:rPr>
              <a:t>研究现状：</a:t>
            </a:r>
            <a:r>
              <a:rPr lang="en-US" altLang="zh-CN" b="1">
                <a:solidFill>
                  <a:schemeClr val="accent2">
                    <a:lumMod val="75000"/>
                  </a:schemeClr>
                </a:solidFill>
              </a:rPr>
              <a:t>ADS</a:t>
            </a:r>
            <a:r>
              <a:rPr lang="zh-CN" altLang="en-US" b="1">
                <a:solidFill>
                  <a:schemeClr val="accent2">
                    <a:lumMod val="75000"/>
                  </a:schemeClr>
                </a:solidFill>
              </a:rPr>
              <a:t>与</a:t>
            </a:r>
            <a:r>
              <a:rPr lang="en-US" altLang="zh-CN" b="1">
                <a:solidFill>
                  <a:schemeClr val="accent2">
                    <a:lumMod val="75000"/>
                  </a:schemeClr>
                </a:solidFill>
              </a:rPr>
              <a:t>SIMBAD</a:t>
            </a:r>
            <a:endParaRPr lang="zh-CN" altLang="en-US" b="1">
              <a:solidFill>
                <a:schemeClr val="accent2">
                  <a:lumMod val="75000"/>
                </a:schemeClr>
              </a:solidFill>
            </a:endParaRPr>
          </a:p>
        </p:txBody>
      </p:sp>
      <p:sp>
        <p:nvSpPr>
          <p:cNvPr id="7" name="矩形 6">
            <a:extLst>
              <a:ext uri="{FF2B5EF4-FFF2-40B4-BE49-F238E27FC236}">
                <a16:creationId xmlns:a16="http://schemas.microsoft.com/office/drawing/2014/main" id="{4B56BD9F-8CAF-0911-B494-7656869068DF}"/>
              </a:ext>
            </a:extLst>
          </p:cNvPr>
          <p:cNvSpPr/>
          <p:nvPr/>
        </p:nvSpPr>
        <p:spPr>
          <a:xfrm>
            <a:off x="3700117" y="5851321"/>
            <a:ext cx="5322439" cy="873957"/>
          </a:xfrm>
          <a:prstGeom prst="rect">
            <a:avLst/>
          </a:prstGeom>
          <a:ln w="38100">
            <a:solidFill>
              <a:srgbClr val="FF0000"/>
            </a:solidFill>
          </a:ln>
        </p:spPr>
        <p:txBody>
          <a:bodyPr wrap="square">
            <a:spAutoFit/>
          </a:bodyPr>
          <a:lstStyle/>
          <a:p>
            <a:pPr marL="285750" indent="-285750">
              <a:lnSpc>
                <a:spcPct val="150000"/>
              </a:lnSpc>
              <a:buFont typeface="Wingdings" panose="05000000000000000000" pitchFamily="2" charset="2"/>
              <a:buChar char="p"/>
            </a:pPr>
            <a:r>
              <a:rPr lang="zh-CN" altLang="en-US" b="1">
                <a:solidFill>
                  <a:schemeClr val="accent2"/>
                </a:solidFill>
              </a:rPr>
              <a:t>天文知识实体</a:t>
            </a:r>
            <a:r>
              <a:rPr lang="zh-CN" altLang="en-US" b="1"/>
              <a:t>是天文数据与文献关联融合的纽带；</a:t>
            </a:r>
            <a:endParaRPr lang="en-US" altLang="zh-CN" b="1"/>
          </a:p>
          <a:p>
            <a:pPr marL="285750" indent="-285750">
              <a:lnSpc>
                <a:spcPct val="150000"/>
              </a:lnSpc>
              <a:buFont typeface="Wingdings" panose="05000000000000000000" pitchFamily="2" charset="2"/>
              <a:buChar char="p"/>
            </a:pPr>
            <a:r>
              <a:rPr lang="zh-CN" altLang="en-US" b="1"/>
              <a:t>在文献中完成</a:t>
            </a:r>
            <a:r>
              <a:rPr lang="zh-CN" altLang="en-US" b="1">
                <a:solidFill>
                  <a:schemeClr val="accent2"/>
                </a:solidFill>
              </a:rPr>
              <a:t>天文知识实体抽取</a:t>
            </a:r>
            <a:r>
              <a:rPr lang="zh-CN" altLang="en-US" b="1"/>
              <a:t>是任务关键</a:t>
            </a:r>
            <a:r>
              <a:rPr lang="zh-CN" altLang="en-US" b="1" dirty="0">
                <a:latin typeface="Times New Roman" panose="02020603050405020304" pitchFamily="18" charset="0"/>
                <a:cs typeface="Times New Roman" panose="02020603050405020304" pitchFamily="18" charset="0"/>
              </a:rPr>
              <a:t>；</a:t>
            </a:r>
            <a:endParaRPr lang="zh-CN" altLang="en-US" b="1"/>
          </a:p>
        </p:txBody>
      </p:sp>
      <p:pic>
        <p:nvPicPr>
          <p:cNvPr id="19" name="图片 18">
            <a:extLst>
              <a:ext uri="{FF2B5EF4-FFF2-40B4-BE49-F238E27FC236}">
                <a16:creationId xmlns:a16="http://schemas.microsoft.com/office/drawing/2014/main" id="{476EB9DB-B411-289B-6455-D05DB34FC00D}"/>
              </a:ext>
            </a:extLst>
          </p:cNvPr>
          <p:cNvPicPr>
            <a:picLocks noChangeAspect="1"/>
          </p:cNvPicPr>
          <p:nvPr/>
        </p:nvPicPr>
        <p:blipFill>
          <a:blip r:embed="rId3"/>
          <a:stretch>
            <a:fillRect/>
          </a:stretch>
        </p:blipFill>
        <p:spPr>
          <a:xfrm>
            <a:off x="1022650" y="1532770"/>
            <a:ext cx="5174226" cy="1238421"/>
          </a:xfrm>
          <a:prstGeom prst="rect">
            <a:avLst/>
          </a:prstGeom>
          <a:ln w="25400">
            <a:solidFill>
              <a:schemeClr val="accent1"/>
            </a:solidFill>
          </a:ln>
        </p:spPr>
      </p:pic>
      <p:pic>
        <p:nvPicPr>
          <p:cNvPr id="21" name="图片 20">
            <a:extLst>
              <a:ext uri="{FF2B5EF4-FFF2-40B4-BE49-F238E27FC236}">
                <a16:creationId xmlns:a16="http://schemas.microsoft.com/office/drawing/2014/main" id="{94A0E8AA-FD1A-9419-0B4A-7C80A4CF71B1}"/>
              </a:ext>
            </a:extLst>
          </p:cNvPr>
          <p:cNvPicPr>
            <a:picLocks noChangeAspect="1"/>
          </p:cNvPicPr>
          <p:nvPr/>
        </p:nvPicPr>
        <p:blipFill rotWithShape="1">
          <a:blip r:embed="rId4"/>
          <a:srcRect b="14178"/>
          <a:stretch/>
        </p:blipFill>
        <p:spPr>
          <a:xfrm>
            <a:off x="1022650" y="3297295"/>
            <a:ext cx="5174226" cy="2414660"/>
          </a:xfrm>
          <a:prstGeom prst="rect">
            <a:avLst/>
          </a:prstGeom>
          <a:ln w="25400">
            <a:solidFill>
              <a:schemeClr val="accent1"/>
            </a:solidFill>
          </a:ln>
        </p:spPr>
      </p:pic>
      <p:pic>
        <p:nvPicPr>
          <p:cNvPr id="23" name="图片 22">
            <a:extLst>
              <a:ext uri="{FF2B5EF4-FFF2-40B4-BE49-F238E27FC236}">
                <a16:creationId xmlns:a16="http://schemas.microsoft.com/office/drawing/2014/main" id="{5FBA4E9B-66F1-0BE3-E501-6890237E0FB6}"/>
              </a:ext>
            </a:extLst>
          </p:cNvPr>
          <p:cNvPicPr>
            <a:picLocks noChangeAspect="1"/>
          </p:cNvPicPr>
          <p:nvPr/>
        </p:nvPicPr>
        <p:blipFill>
          <a:blip r:embed="rId5"/>
          <a:stretch>
            <a:fillRect/>
          </a:stretch>
        </p:blipFill>
        <p:spPr>
          <a:xfrm>
            <a:off x="6413831" y="4493458"/>
            <a:ext cx="4678366" cy="1218497"/>
          </a:xfrm>
          <a:prstGeom prst="rect">
            <a:avLst/>
          </a:prstGeom>
          <a:ln w="25400">
            <a:solidFill>
              <a:schemeClr val="accent1"/>
            </a:solidFill>
          </a:ln>
        </p:spPr>
      </p:pic>
      <p:pic>
        <p:nvPicPr>
          <p:cNvPr id="27" name="图片 26">
            <a:extLst>
              <a:ext uri="{FF2B5EF4-FFF2-40B4-BE49-F238E27FC236}">
                <a16:creationId xmlns:a16="http://schemas.microsoft.com/office/drawing/2014/main" id="{EEC5A1EE-5506-11C7-2F74-CAF5025A6E23}"/>
              </a:ext>
            </a:extLst>
          </p:cNvPr>
          <p:cNvPicPr>
            <a:picLocks noChangeAspect="1"/>
          </p:cNvPicPr>
          <p:nvPr/>
        </p:nvPicPr>
        <p:blipFill rotWithShape="1">
          <a:blip r:embed="rId6"/>
          <a:srcRect r="25208"/>
          <a:stretch/>
        </p:blipFill>
        <p:spPr>
          <a:xfrm>
            <a:off x="6413831" y="1331321"/>
            <a:ext cx="4678367" cy="2907260"/>
          </a:xfrm>
          <a:prstGeom prst="rect">
            <a:avLst/>
          </a:prstGeom>
          <a:ln w="25400">
            <a:solidFill>
              <a:schemeClr val="accent1"/>
            </a:solidFill>
          </a:ln>
        </p:spPr>
      </p:pic>
      <p:sp>
        <p:nvSpPr>
          <p:cNvPr id="28" name="箭头: 下 27">
            <a:extLst>
              <a:ext uri="{FF2B5EF4-FFF2-40B4-BE49-F238E27FC236}">
                <a16:creationId xmlns:a16="http://schemas.microsoft.com/office/drawing/2014/main" id="{09F97408-ADEE-D501-BCF8-A5C6F73E8702}"/>
              </a:ext>
            </a:extLst>
          </p:cNvPr>
          <p:cNvSpPr/>
          <p:nvPr/>
        </p:nvSpPr>
        <p:spPr>
          <a:xfrm>
            <a:off x="4592975" y="2523334"/>
            <a:ext cx="1002891" cy="80378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箭头: 下 28">
            <a:extLst>
              <a:ext uri="{FF2B5EF4-FFF2-40B4-BE49-F238E27FC236}">
                <a16:creationId xmlns:a16="http://schemas.microsoft.com/office/drawing/2014/main" id="{D592E2AD-56F8-345A-7A34-8E1431899389}"/>
              </a:ext>
            </a:extLst>
          </p:cNvPr>
          <p:cNvSpPr/>
          <p:nvPr/>
        </p:nvSpPr>
        <p:spPr>
          <a:xfrm rot="16200000">
            <a:off x="5859892" y="4424270"/>
            <a:ext cx="1002891" cy="80378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箭头: 下 29">
            <a:extLst>
              <a:ext uri="{FF2B5EF4-FFF2-40B4-BE49-F238E27FC236}">
                <a16:creationId xmlns:a16="http://schemas.microsoft.com/office/drawing/2014/main" id="{5F5AFEB5-418F-0B71-53E2-B6E1AB91F228}"/>
              </a:ext>
            </a:extLst>
          </p:cNvPr>
          <p:cNvSpPr/>
          <p:nvPr/>
        </p:nvSpPr>
        <p:spPr>
          <a:xfrm rot="10800000">
            <a:off x="9389272" y="3756378"/>
            <a:ext cx="1002891" cy="80378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20CE9F53-6781-D290-BD14-B7623CEAE518}"/>
              </a:ext>
            </a:extLst>
          </p:cNvPr>
          <p:cNvSpPr txBox="1"/>
          <p:nvPr/>
        </p:nvSpPr>
        <p:spPr>
          <a:xfrm>
            <a:off x="66700" y="1936495"/>
            <a:ext cx="862374" cy="369332"/>
          </a:xfrm>
          <a:prstGeom prst="rect">
            <a:avLst/>
          </a:prstGeom>
          <a:noFill/>
        </p:spPr>
        <p:txBody>
          <a:bodyPr wrap="square">
            <a:spAutoFit/>
          </a:bodyPr>
          <a:lstStyle/>
          <a:p>
            <a:r>
              <a:rPr lang="en-US" altLang="zh-CN" b="1">
                <a:solidFill>
                  <a:srgbClr val="FF0000"/>
                </a:solidFill>
              </a:rPr>
              <a:t>ADS</a:t>
            </a:r>
            <a:endParaRPr lang="zh-CN" altLang="en-US">
              <a:solidFill>
                <a:srgbClr val="FF0000"/>
              </a:solidFill>
            </a:endParaRPr>
          </a:p>
        </p:txBody>
      </p:sp>
      <p:sp>
        <p:nvSpPr>
          <p:cNvPr id="33" name="文本框 32">
            <a:extLst>
              <a:ext uri="{FF2B5EF4-FFF2-40B4-BE49-F238E27FC236}">
                <a16:creationId xmlns:a16="http://schemas.microsoft.com/office/drawing/2014/main" id="{CCFCE6FC-C8D3-8EEB-ABAF-57D7153A3F07}"/>
              </a:ext>
            </a:extLst>
          </p:cNvPr>
          <p:cNvSpPr txBox="1"/>
          <p:nvPr/>
        </p:nvSpPr>
        <p:spPr>
          <a:xfrm>
            <a:off x="-21511" y="4386951"/>
            <a:ext cx="1172924" cy="369332"/>
          </a:xfrm>
          <a:prstGeom prst="rect">
            <a:avLst/>
          </a:prstGeom>
          <a:noFill/>
        </p:spPr>
        <p:txBody>
          <a:bodyPr wrap="square">
            <a:spAutoFit/>
          </a:bodyPr>
          <a:lstStyle/>
          <a:p>
            <a:r>
              <a:rPr lang="en-US" altLang="zh-CN" b="1">
                <a:solidFill>
                  <a:srgbClr val="FF0000"/>
                </a:solidFill>
              </a:rPr>
              <a:t>SIMBAD</a:t>
            </a:r>
            <a:endParaRPr lang="zh-CN" altLang="en-US">
              <a:solidFill>
                <a:srgbClr val="FF0000"/>
              </a:solidFill>
            </a:endParaRPr>
          </a:p>
        </p:txBody>
      </p:sp>
      <p:sp>
        <p:nvSpPr>
          <p:cNvPr id="34" name="文本框 33">
            <a:extLst>
              <a:ext uri="{FF2B5EF4-FFF2-40B4-BE49-F238E27FC236}">
                <a16:creationId xmlns:a16="http://schemas.microsoft.com/office/drawing/2014/main" id="{26D28997-C06F-E28B-6A8B-64C743917E00}"/>
              </a:ext>
            </a:extLst>
          </p:cNvPr>
          <p:cNvSpPr txBox="1"/>
          <p:nvPr/>
        </p:nvSpPr>
        <p:spPr>
          <a:xfrm>
            <a:off x="11113817" y="2523334"/>
            <a:ext cx="1172924" cy="369332"/>
          </a:xfrm>
          <a:prstGeom prst="rect">
            <a:avLst/>
          </a:prstGeom>
          <a:noFill/>
        </p:spPr>
        <p:txBody>
          <a:bodyPr wrap="square">
            <a:spAutoFit/>
          </a:bodyPr>
          <a:lstStyle/>
          <a:p>
            <a:r>
              <a:rPr lang="en-US" altLang="zh-CN" b="1">
                <a:solidFill>
                  <a:srgbClr val="FF0000"/>
                </a:solidFill>
              </a:rPr>
              <a:t>SIMBAD</a:t>
            </a:r>
            <a:endParaRPr lang="zh-CN" altLang="en-US">
              <a:solidFill>
                <a:srgbClr val="FF0000"/>
              </a:solidFill>
            </a:endParaRPr>
          </a:p>
        </p:txBody>
      </p:sp>
      <p:sp>
        <p:nvSpPr>
          <p:cNvPr id="35" name="文本框 34">
            <a:extLst>
              <a:ext uri="{FF2B5EF4-FFF2-40B4-BE49-F238E27FC236}">
                <a16:creationId xmlns:a16="http://schemas.microsoft.com/office/drawing/2014/main" id="{6BFA5188-16B7-1351-1A7A-BDDDA39B39DE}"/>
              </a:ext>
            </a:extLst>
          </p:cNvPr>
          <p:cNvSpPr txBox="1"/>
          <p:nvPr/>
        </p:nvSpPr>
        <p:spPr>
          <a:xfrm>
            <a:off x="11092198" y="4686970"/>
            <a:ext cx="1172924" cy="369332"/>
          </a:xfrm>
          <a:prstGeom prst="rect">
            <a:avLst/>
          </a:prstGeom>
          <a:noFill/>
        </p:spPr>
        <p:txBody>
          <a:bodyPr wrap="square">
            <a:spAutoFit/>
          </a:bodyPr>
          <a:lstStyle/>
          <a:p>
            <a:r>
              <a:rPr lang="en-US" altLang="zh-CN" b="1">
                <a:solidFill>
                  <a:srgbClr val="FF0000"/>
                </a:solidFill>
              </a:rPr>
              <a:t>SIMBAD</a:t>
            </a:r>
            <a:endParaRPr lang="zh-CN" altLang="en-US">
              <a:solidFill>
                <a:srgbClr val="FF0000"/>
              </a:solidFill>
            </a:endParaRPr>
          </a:p>
        </p:txBody>
      </p:sp>
    </p:spTree>
    <p:extLst>
      <p:ext uri="{BB962C8B-B14F-4D97-AF65-F5344CB8AC3E}">
        <p14:creationId xmlns:p14="http://schemas.microsoft.com/office/powerpoint/2010/main" val="3645630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3472E753-D4BC-462C-B729-DD08651ECE02}"/>
              </a:ext>
            </a:extLst>
          </p:cNvPr>
          <p:cNvSpPr txBox="1"/>
          <p:nvPr/>
        </p:nvSpPr>
        <p:spPr>
          <a:xfrm>
            <a:off x="497887" y="1272247"/>
            <a:ext cx="2636252" cy="369332"/>
          </a:xfrm>
          <a:prstGeom prst="rect">
            <a:avLst/>
          </a:prstGeom>
          <a:noFill/>
        </p:spPr>
        <p:txBody>
          <a:bodyPr wrap="square">
            <a:spAutoFit/>
          </a:bodyPr>
          <a:lstStyle/>
          <a:p>
            <a:r>
              <a:rPr lang="zh-CN" altLang="en-US" b="1">
                <a:solidFill>
                  <a:schemeClr val="accent2">
                    <a:lumMod val="75000"/>
                  </a:schemeClr>
                </a:solidFill>
              </a:rPr>
              <a:t>传统方法的局限性</a:t>
            </a:r>
          </a:p>
        </p:txBody>
      </p:sp>
      <p:pic>
        <p:nvPicPr>
          <p:cNvPr id="5" name="图片 4">
            <a:extLst>
              <a:ext uri="{FF2B5EF4-FFF2-40B4-BE49-F238E27FC236}">
                <a16:creationId xmlns:a16="http://schemas.microsoft.com/office/drawing/2014/main" id="{2414F9D8-44DF-574B-BC8B-3BB148A7717F}"/>
              </a:ext>
            </a:extLst>
          </p:cNvPr>
          <p:cNvPicPr>
            <a:picLocks noChangeAspect="1"/>
          </p:cNvPicPr>
          <p:nvPr/>
        </p:nvPicPr>
        <p:blipFill rotWithShape="1">
          <a:blip r:embed="rId3"/>
          <a:srcRect l="8626" t="23426" r="7285" b="16302"/>
          <a:stretch/>
        </p:blipFill>
        <p:spPr>
          <a:xfrm>
            <a:off x="163981" y="1893288"/>
            <a:ext cx="4576691" cy="3202127"/>
          </a:xfrm>
          <a:prstGeom prst="rect">
            <a:avLst/>
          </a:prstGeom>
        </p:spPr>
      </p:pic>
      <p:sp>
        <p:nvSpPr>
          <p:cNvPr id="9" name="文本框 8">
            <a:extLst>
              <a:ext uri="{FF2B5EF4-FFF2-40B4-BE49-F238E27FC236}">
                <a16:creationId xmlns:a16="http://schemas.microsoft.com/office/drawing/2014/main" id="{D9571A86-F494-13D2-E87E-4C9B258C628B}"/>
              </a:ext>
            </a:extLst>
          </p:cNvPr>
          <p:cNvSpPr txBox="1"/>
          <p:nvPr/>
        </p:nvSpPr>
        <p:spPr>
          <a:xfrm>
            <a:off x="4740672" y="1272247"/>
            <a:ext cx="7345311" cy="2120452"/>
          </a:xfrm>
          <a:prstGeom prst="rect">
            <a:avLst/>
          </a:prstGeom>
          <a:noFill/>
        </p:spPr>
        <p:txBody>
          <a:bodyPr wrap="square">
            <a:spAutoFit/>
          </a:bodyPr>
          <a:lstStyle/>
          <a:p>
            <a:pPr>
              <a:lnSpc>
                <a:spcPct val="150000"/>
              </a:lnSpc>
            </a:pPr>
            <a:r>
              <a:rPr lang="en-US" altLang="zh-CN" b="1"/>
              <a:t>DJIN</a:t>
            </a:r>
            <a:r>
              <a:rPr lang="zh-CN" altLang="en-US" b="1"/>
              <a:t>（</a:t>
            </a:r>
            <a:r>
              <a:rPr lang="en-US" altLang="zh-CN" b="1"/>
              <a:t>Detection in Journals of Identifiers and Names</a:t>
            </a:r>
            <a:r>
              <a:rPr lang="zh-CN" altLang="en-US" b="1"/>
              <a:t>）系统</a:t>
            </a:r>
            <a:endParaRPr lang="en-US" altLang="zh-CN" b="1"/>
          </a:p>
          <a:p>
            <a:pPr marL="285750" indent="-285750">
              <a:lnSpc>
                <a:spcPct val="150000"/>
              </a:lnSpc>
              <a:buFont typeface="Wingdings" panose="05000000000000000000" pitchFamily="2" charset="2"/>
              <a:buChar char="p"/>
            </a:pPr>
            <a:r>
              <a:rPr lang="zh-CN" altLang="en-US"/>
              <a:t>基于</a:t>
            </a:r>
            <a:r>
              <a:rPr lang="en-US" altLang="zh-CN" i="1"/>
              <a:t>Dictionary of Nomenclature of Celestial Objects</a:t>
            </a:r>
            <a:r>
              <a:rPr lang="zh-CN" altLang="en-US" i="1"/>
              <a:t>，</a:t>
            </a:r>
            <a:r>
              <a:rPr lang="zh-CN" altLang="en-US"/>
              <a:t>构建了超过</a:t>
            </a:r>
            <a:r>
              <a:rPr lang="en-US" altLang="zh-CN" b="1">
                <a:solidFill>
                  <a:srgbClr val="084A8F"/>
                </a:solidFill>
              </a:rPr>
              <a:t>50000</a:t>
            </a:r>
            <a:r>
              <a:rPr lang="zh-CN" altLang="en-US" b="1">
                <a:solidFill>
                  <a:srgbClr val="084A8F"/>
                </a:solidFill>
              </a:rPr>
              <a:t>多个正则表达式</a:t>
            </a:r>
            <a:r>
              <a:rPr lang="zh-CN" altLang="en-US"/>
              <a:t>来匹配和抽取天体标识符；</a:t>
            </a:r>
            <a:endParaRPr lang="en-US" altLang="zh-CN"/>
          </a:p>
          <a:p>
            <a:pPr marL="285750" indent="-285750">
              <a:lnSpc>
                <a:spcPct val="150000"/>
              </a:lnSpc>
              <a:buFont typeface="Wingdings" panose="05000000000000000000" pitchFamily="2" charset="2"/>
              <a:buChar char="p"/>
            </a:pPr>
            <a:r>
              <a:rPr lang="zh-CN" altLang="en-US"/>
              <a:t>随着新的标识符加入</a:t>
            </a:r>
            <a:r>
              <a:rPr lang="zh-CN" altLang="en-US" b="1">
                <a:solidFill>
                  <a:srgbClr val="084A8F"/>
                </a:solidFill>
              </a:rPr>
              <a:t>不断更新</a:t>
            </a:r>
            <a:r>
              <a:rPr lang="zh-CN" altLang="en-US"/>
              <a:t>正则表达式；</a:t>
            </a:r>
            <a:endParaRPr lang="en-US" altLang="zh-CN"/>
          </a:p>
          <a:p>
            <a:pPr marL="285750" indent="-285750">
              <a:lnSpc>
                <a:spcPct val="150000"/>
              </a:lnSpc>
              <a:buFont typeface="Wingdings" panose="05000000000000000000" pitchFamily="2" charset="2"/>
              <a:buChar char="p"/>
            </a:pPr>
            <a:r>
              <a:rPr lang="zh-CN" altLang="en-US"/>
              <a:t>需要</a:t>
            </a:r>
            <a:r>
              <a:rPr lang="zh-CN" altLang="en-US" b="1">
                <a:solidFill>
                  <a:srgbClr val="084A8F"/>
                </a:solidFill>
              </a:rPr>
              <a:t>人工</a:t>
            </a:r>
            <a:r>
              <a:rPr lang="zh-CN" altLang="en-US"/>
              <a:t>来检查遗漏和纠正错误；</a:t>
            </a:r>
          </a:p>
        </p:txBody>
      </p:sp>
      <p:sp>
        <p:nvSpPr>
          <p:cNvPr id="10" name="文本框 9">
            <a:extLst>
              <a:ext uri="{FF2B5EF4-FFF2-40B4-BE49-F238E27FC236}">
                <a16:creationId xmlns:a16="http://schemas.microsoft.com/office/drawing/2014/main" id="{18F34D34-C6E0-6627-F71A-11ED8D8546D2}"/>
              </a:ext>
            </a:extLst>
          </p:cNvPr>
          <p:cNvSpPr txBox="1"/>
          <p:nvPr/>
        </p:nvSpPr>
        <p:spPr>
          <a:xfrm>
            <a:off x="4740672" y="3503753"/>
            <a:ext cx="7345311" cy="2534027"/>
          </a:xfrm>
          <a:prstGeom prst="rect">
            <a:avLst/>
          </a:prstGeom>
          <a:noFill/>
        </p:spPr>
        <p:txBody>
          <a:bodyPr wrap="square">
            <a:spAutoFit/>
          </a:bodyPr>
          <a:lstStyle/>
          <a:p>
            <a:pPr>
              <a:lnSpc>
                <a:spcPct val="150000"/>
              </a:lnSpc>
            </a:pPr>
            <a:r>
              <a:rPr lang="zh-CN" altLang="en-US"/>
              <a:t>诸如</a:t>
            </a:r>
            <a:r>
              <a:rPr lang="en-US" altLang="zh-CN"/>
              <a:t>DJIN</a:t>
            </a:r>
            <a:r>
              <a:rPr lang="zh-CN" altLang="en-US"/>
              <a:t>这种基于字典和规则的方法，以及其他基于统计、机器学习、深度学习等方法都回避不了一些问题：</a:t>
            </a:r>
            <a:endParaRPr lang="en-US" altLang="zh-CN"/>
          </a:p>
          <a:p>
            <a:pPr marL="285750" indent="-285750">
              <a:lnSpc>
                <a:spcPct val="150000"/>
              </a:lnSpc>
              <a:buFont typeface="Wingdings" panose="05000000000000000000" pitchFamily="2" charset="2"/>
              <a:buChar char="p"/>
            </a:pPr>
            <a:r>
              <a:rPr lang="zh-CN" altLang="en-US" b="1">
                <a:solidFill>
                  <a:srgbClr val="084A8F"/>
                </a:solidFill>
              </a:rPr>
              <a:t>大量的人工参与</a:t>
            </a:r>
            <a:r>
              <a:rPr lang="zh-CN" altLang="en-US"/>
              <a:t>（数据标注、预处理、后处理等）；</a:t>
            </a:r>
            <a:endParaRPr lang="en-US" altLang="zh-CN"/>
          </a:p>
          <a:p>
            <a:pPr marL="285750" indent="-285750">
              <a:lnSpc>
                <a:spcPct val="150000"/>
              </a:lnSpc>
              <a:buFont typeface="Wingdings" panose="05000000000000000000" pitchFamily="2" charset="2"/>
              <a:buChar char="p"/>
            </a:pPr>
            <a:r>
              <a:rPr lang="zh-CN" altLang="en-US" b="1">
                <a:solidFill>
                  <a:srgbClr val="084A8F"/>
                </a:solidFill>
              </a:rPr>
              <a:t>泛化能力较差</a:t>
            </a:r>
            <a:r>
              <a:rPr lang="zh-CN" altLang="en-US"/>
              <a:t>，很难适应新的天体标识符；</a:t>
            </a:r>
            <a:endParaRPr lang="en-US" altLang="zh-CN"/>
          </a:p>
          <a:p>
            <a:pPr marL="285750" indent="-285750">
              <a:lnSpc>
                <a:spcPct val="150000"/>
              </a:lnSpc>
              <a:buFont typeface="Wingdings" panose="05000000000000000000" pitchFamily="2" charset="2"/>
              <a:buChar char="p"/>
            </a:pPr>
            <a:r>
              <a:rPr lang="zh-CN" altLang="en-US" b="1">
                <a:solidFill>
                  <a:srgbClr val="084A8F"/>
                </a:solidFill>
              </a:rPr>
              <a:t>理解上下文能力有限</a:t>
            </a:r>
            <a:r>
              <a:rPr lang="zh-CN" altLang="en-US"/>
              <a:t>，难以处理处理复杂语句或歧义实体；</a:t>
            </a:r>
            <a:endParaRPr lang="en-US" altLang="zh-CN"/>
          </a:p>
          <a:p>
            <a:pPr marL="285750" indent="-285750">
              <a:lnSpc>
                <a:spcPct val="150000"/>
              </a:lnSpc>
              <a:buFont typeface="Wingdings" panose="05000000000000000000" pitchFamily="2" charset="2"/>
              <a:buChar char="p"/>
            </a:pPr>
            <a:r>
              <a:rPr lang="zh-CN" altLang="en-US" b="1">
                <a:solidFill>
                  <a:srgbClr val="084A8F"/>
                </a:solidFill>
              </a:rPr>
              <a:t>更新和维护成本高</a:t>
            </a:r>
            <a:r>
              <a:rPr lang="zh-CN" altLang="en-US"/>
              <a:t>，需要定期更新规则和模型。</a:t>
            </a:r>
            <a:endParaRPr lang="en-US" altLang="zh-CN"/>
          </a:p>
        </p:txBody>
      </p:sp>
      <p:sp>
        <p:nvSpPr>
          <p:cNvPr id="11" name="箭头: 右 10">
            <a:extLst>
              <a:ext uri="{FF2B5EF4-FFF2-40B4-BE49-F238E27FC236}">
                <a16:creationId xmlns:a16="http://schemas.microsoft.com/office/drawing/2014/main" id="{F33ECEE7-C302-BAD2-B25C-97155EFA8C84}"/>
              </a:ext>
            </a:extLst>
          </p:cNvPr>
          <p:cNvSpPr/>
          <p:nvPr/>
        </p:nvSpPr>
        <p:spPr>
          <a:xfrm rot="5400000">
            <a:off x="7845372" y="5930902"/>
            <a:ext cx="146883" cy="3710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86FB2840-1847-CAF7-1948-35929E381BB5}"/>
              </a:ext>
            </a:extLst>
          </p:cNvPr>
          <p:cNvSpPr/>
          <p:nvPr/>
        </p:nvSpPr>
        <p:spPr>
          <a:xfrm>
            <a:off x="6855327" y="6235904"/>
            <a:ext cx="2126974" cy="369332"/>
          </a:xfrm>
          <a:prstGeom prst="rect">
            <a:avLst/>
          </a:prstGeom>
          <a:ln w="38100">
            <a:solidFill>
              <a:srgbClr val="FF0000"/>
            </a:solidFill>
          </a:ln>
        </p:spPr>
        <p:txBody>
          <a:bodyPr wrap="square">
            <a:spAutoFit/>
          </a:bodyPr>
          <a:lstStyle/>
          <a:p>
            <a:r>
              <a:rPr lang="zh-CN" altLang="en-US" b="1">
                <a:solidFill>
                  <a:schemeClr val="accent2">
                    <a:lumMod val="75000"/>
                  </a:schemeClr>
                </a:solidFill>
                <a:latin typeface="+mn-ea"/>
                <a:cs typeface="Times New Roman" panose="02020603050405020304" pitchFamily="18" charset="0"/>
              </a:rPr>
              <a:t>大语言模型（</a:t>
            </a:r>
            <a:r>
              <a:rPr lang="en-US" altLang="zh-CN" b="1">
                <a:solidFill>
                  <a:schemeClr val="accent2">
                    <a:lumMod val="75000"/>
                  </a:schemeClr>
                </a:solidFill>
                <a:latin typeface="+mn-ea"/>
                <a:cs typeface="Times New Roman" panose="02020603050405020304" pitchFamily="18" charset="0"/>
              </a:rPr>
              <a:t>LLM</a:t>
            </a:r>
            <a:r>
              <a:rPr lang="zh-CN" altLang="en-US" b="1">
                <a:solidFill>
                  <a:schemeClr val="accent2">
                    <a:lumMod val="75000"/>
                  </a:schemeClr>
                </a:solidFill>
                <a:latin typeface="+mn-ea"/>
                <a:cs typeface="Times New Roman" panose="02020603050405020304" pitchFamily="18" charset="0"/>
              </a:rPr>
              <a:t>）</a:t>
            </a:r>
            <a:endParaRPr lang="zh-CN" altLang="en-US" b="1" dirty="0">
              <a:solidFill>
                <a:schemeClr val="accent2">
                  <a:lumMod val="75000"/>
                </a:schemeClr>
              </a:solidFill>
              <a:latin typeface="+mn-ea"/>
              <a:cs typeface="Times New Roman" panose="02020603050405020304" pitchFamily="18" charset="0"/>
            </a:endParaRPr>
          </a:p>
        </p:txBody>
      </p:sp>
      <p:sp>
        <p:nvSpPr>
          <p:cNvPr id="17" name="标题 1">
            <a:extLst>
              <a:ext uri="{FF2B5EF4-FFF2-40B4-BE49-F238E27FC236}">
                <a16:creationId xmlns:a16="http://schemas.microsoft.com/office/drawing/2014/main" id="{D3059AF3-C640-F740-FE13-D173E9B76D11}"/>
              </a:ext>
            </a:extLst>
          </p:cNvPr>
          <p:cNvSpPr>
            <a:spLocks noGrp="1"/>
          </p:cNvSpPr>
          <p:nvPr>
            <p:ph type="title"/>
          </p:nvPr>
        </p:nvSpPr>
        <p:spPr>
          <a:xfrm>
            <a:off x="670718" y="-221090"/>
            <a:ext cx="10850563" cy="1028699"/>
          </a:xfrm>
        </p:spPr>
        <p:txBody>
          <a:bodyPr/>
          <a:lstStyle/>
          <a:p>
            <a:r>
              <a:rPr kumimoji="1" lang="zh-CN" altLang="en-US"/>
              <a:t>一、课题研究背景</a:t>
            </a:r>
            <a:r>
              <a:rPr lang="zh-CN" altLang="en-US" sz="2800">
                <a:latin typeface="+mn-lt"/>
                <a:ea typeface="+mn-ea"/>
                <a:sym typeface="+mn-lt"/>
              </a:rPr>
              <a:t>及意义</a:t>
            </a:r>
            <a:endParaRPr kumimoji="1" lang="zh-CN" altLang="en-US" dirty="0"/>
          </a:p>
        </p:txBody>
      </p:sp>
      <p:sp>
        <p:nvSpPr>
          <p:cNvPr id="3" name="文本框 2">
            <a:extLst>
              <a:ext uri="{FF2B5EF4-FFF2-40B4-BE49-F238E27FC236}">
                <a16:creationId xmlns:a16="http://schemas.microsoft.com/office/drawing/2014/main" id="{2BBED973-8B20-B92F-29FC-C37A0D918DBB}"/>
              </a:ext>
            </a:extLst>
          </p:cNvPr>
          <p:cNvSpPr txBox="1"/>
          <p:nvPr/>
        </p:nvSpPr>
        <p:spPr>
          <a:xfrm>
            <a:off x="686145" y="5125638"/>
            <a:ext cx="3256127" cy="369332"/>
          </a:xfrm>
          <a:prstGeom prst="rect">
            <a:avLst/>
          </a:prstGeom>
          <a:noFill/>
        </p:spPr>
        <p:txBody>
          <a:bodyPr wrap="square">
            <a:spAutoFit/>
          </a:bodyPr>
          <a:lstStyle/>
          <a:p>
            <a:r>
              <a:rPr lang="zh-CN" altLang="en-US"/>
              <a:t>Schema of DIlN </a:t>
            </a:r>
            <a:r>
              <a:rPr lang="en-US" altLang="zh-CN"/>
              <a:t>F</a:t>
            </a:r>
            <a:r>
              <a:rPr lang="zh-CN" altLang="en-US"/>
              <a:t>unctionality</a:t>
            </a:r>
          </a:p>
        </p:txBody>
      </p:sp>
    </p:spTree>
    <p:extLst>
      <p:ext uri="{BB962C8B-B14F-4D97-AF65-F5344CB8AC3E}">
        <p14:creationId xmlns:p14="http://schemas.microsoft.com/office/powerpoint/2010/main" val="2700618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D1C24B-A3B0-FF5C-9E8C-94AAB1C2E283}"/>
              </a:ext>
            </a:extLst>
          </p:cNvPr>
          <p:cNvSpPr>
            <a:spLocks noGrp="1"/>
          </p:cNvSpPr>
          <p:nvPr>
            <p:ph type="title"/>
          </p:nvPr>
        </p:nvSpPr>
        <p:spPr>
          <a:xfrm>
            <a:off x="670718" y="-221090"/>
            <a:ext cx="10850563" cy="1028699"/>
          </a:xfrm>
        </p:spPr>
        <p:txBody>
          <a:bodyPr/>
          <a:lstStyle/>
          <a:p>
            <a:r>
              <a:rPr kumimoji="1" lang="zh-CN" altLang="en-US"/>
              <a:t>二、课题研究</a:t>
            </a:r>
            <a:r>
              <a:rPr lang="zh-CN" altLang="en-US" sz="2800">
                <a:latin typeface="+mn-lt"/>
                <a:ea typeface="+mn-ea"/>
                <a:sym typeface="+mn-lt"/>
              </a:rPr>
              <a:t>内容</a:t>
            </a:r>
            <a:endParaRPr kumimoji="1" lang="zh-CN" altLang="en-US" dirty="0"/>
          </a:p>
        </p:txBody>
      </p:sp>
      <p:sp>
        <p:nvSpPr>
          <p:cNvPr id="8" name="文本框 7">
            <a:extLst>
              <a:ext uri="{FF2B5EF4-FFF2-40B4-BE49-F238E27FC236}">
                <a16:creationId xmlns:a16="http://schemas.microsoft.com/office/drawing/2014/main" id="{BA6A1CBD-B15B-BC26-379A-14EF0EF14ACA}"/>
              </a:ext>
            </a:extLst>
          </p:cNvPr>
          <p:cNvSpPr txBox="1"/>
          <p:nvPr/>
        </p:nvSpPr>
        <p:spPr>
          <a:xfrm>
            <a:off x="6902055" y="2290089"/>
            <a:ext cx="4882497" cy="2951449"/>
          </a:xfrm>
          <a:prstGeom prst="rect">
            <a:avLst/>
          </a:prstGeom>
          <a:noFill/>
        </p:spPr>
        <p:txBody>
          <a:bodyPr wrap="square">
            <a:spAutoFit/>
          </a:bodyPr>
          <a:lstStyle/>
          <a:p>
            <a:pPr algn="just">
              <a:lnSpc>
                <a:spcPct val="150000"/>
              </a:lnSpc>
            </a:pPr>
            <a:r>
              <a:rPr lang="zh-CN" altLang="en-US"/>
              <a:t>为了完成</a:t>
            </a:r>
            <a:r>
              <a:rPr lang="zh-CN" altLang="en-US" b="1">
                <a:solidFill>
                  <a:srgbClr val="FF0000"/>
                </a:solidFill>
              </a:rPr>
              <a:t>天文数据与文献关联融合</a:t>
            </a:r>
            <a:r>
              <a:rPr lang="zh-CN" altLang="en-US"/>
              <a:t>的最终任务，本课题尝试利用</a:t>
            </a:r>
            <a:r>
              <a:rPr lang="zh-CN" altLang="en-US" b="1">
                <a:solidFill>
                  <a:srgbClr val="FF0000"/>
                </a:solidFill>
              </a:rPr>
              <a:t>通用预训练大语言模型</a:t>
            </a:r>
            <a:r>
              <a:rPr lang="zh-CN" altLang="en-US"/>
              <a:t>（</a:t>
            </a:r>
            <a:r>
              <a:rPr lang="en-US" altLang="zh-CN" b="1">
                <a:solidFill>
                  <a:srgbClr val="084A8F"/>
                </a:solidFill>
              </a:rPr>
              <a:t>Llama-2-70B</a:t>
            </a:r>
            <a:r>
              <a:rPr lang="en-US" altLang="zh-CN" b="1"/>
              <a:t>,</a:t>
            </a:r>
            <a:r>
              <a:rPr lang="en-US" altLang="zh-CN" b="1">
                <a:solidFill>
                  <a:srgbClr val="C00000"/>
                </a:solidFill>
              </a:rPr>
              <a:t> </a:t>
            </a:r>
            <a:r>
              <a:rPr lang="en-US" altLang="zh-CN" b="1">
                <a:solidFill>
                  <a:srgbClr val="084A8F"/>
                </a:solidFill>
              </a:rPr>
              <a:t>GPT-3.5</a:t>
            </a:r>
            <a:r>
              <a:rPr lang="en-US" altLang="zh-CN" b="1"/>
              <a:t>,</a:t>
            </a:r>
            <a:r>
              <a:rPr lang="en-US" altLang="zh-CN" b="1">
                <a:solidFill>
                  <a:srgbClr val="C00000"/>
                </a:solidFill>
              </a:rPr>
              <a:t> </a:t>
            </a:r>
            <a:r>
              <a:rPr lang="en-US" altLang="zh-CN" b="1">
                <a:solidFill>
                  <a:srgbClr val="084A8F"/>
                </a:solidFill>
              </a:rPr>
              <a:t>GPT-4</a:t>
            </a:r>
            <a:r>
              <a:rPr lang="zh-CN" altLang="en-US"/>
              <a:t>和</a:t>
            </a:r>
            <a:r>
              <a:rPr lang="en-US" altLang="zh-CN" b="1">
                <a:solidFill>
                  <a:srgbClr val="084A8F"/>
                </a:solidFill>
              </a:rPr>
              <a:t>Claude 2</a:t>
            </a:r>
            <a:r>
              <a:rPr lang="zh-CN" altLang="en-US"/>
              <a:t>）在天文文献中提取</a:t>
            </a:r>
            <a:r>
              <a:rPr lang="zh-CN" altLang="en-US" b="1">
                <a:solidFill>
                  <a:srgbClr val="FF0000"/>
                </a:solidFill>
              </a:rPr>
              <a:t>天文知识实体</a:t>
            </a:r>
            <a:r>
              <a:rPr lang="zh-CN" altLang="en-US"/>
              <a:t>（</a:t>
            </a:r>
            <a:r>
              <a:rPr lang="zh-CN" altLang="en-US" b="1">
                <a:solidFill>
                  <a:srgbClr val="FF0000"/>
                </a:solidFill>
              </a:rPr>
              <a:t>天体标识符</a:t>
            </a:r>
            <a:r>
              <a:rPr lang="zh-CN" altLang="en-US" b="1"/>
              <a:t>、</a:t>
            </a:r>
            <a:r>
              <a:rPr lang="zh-CN" altLang="en-US" b="1">
                <a:solidFill>
                  <a:srgbClr val="FF0000"/>
                </a:solidFill>
              </a:rPr>
              <a:t>望远镜名称</a:t>
            </a:r>
            <a:r>
              <a:rPr lang="zh-CN" altLang="en-US"/>
              <a:t>），来探索</a:t>
            </a:r>
            <a:r>
              <a:rPr lang="en-US" altLang="zh-CN"/>
              <a:t>LLMs</a:t>
            </a:r>
            <a:r>
              <a:rPr lang="zh-CN" altLang="en-US"/>
              <a:t>在天文知识实体抽取（</a:t>
            </a:r>
            <a:r>
              <a:rPr lang="en-US" altLang="zh-CN"/>
              <a:t>Knowledge Entity Extraction</a:t>
            </a:r>
            <a:r>
              <a:rPr lang="zh-CN" altLang="en-US"/>
              <a:t>，</a:t>
            </a:r>
            <a:r>
              <a:rPr lang="en-US" altLang="zh-CN" b="1">
                <a:solidFill>
                  <a:srgbClr val="FF0000"/>
                </a:solidFill>
              </a:rPr>
              <a:t>KEE</a:t>
            </a:r>
            <a:r>
              <a:rPr lang="zh-CN" altLang="en-US"/>
              <a:t>）任务上的潜力。</a:t>
            </a:r>
          </a:p>
        </p:txBody>
      </p:sp>
      <p:pic>
        <p:nvPicPr>
          <p:cNvPr id="5" name="图片 4">
            <a:extLst>
              <a:ext uri="{FF2B5EF4-FFF2-40B4-BE49-F238E27FC236}">
                <a16:creationId xmlns:a16="http://schemas.microsoft.com/office/drawing/2014/main" id="{AD8B0F76-2C50-5BD0-67B0-58947E642134}"/>
              </a:ext>
            </a:extLst>
          </p:cNvPr>
          <p:cNvPicPr>
            <a:picLocks noChangeAspect="1"/>
          </p:cNvPicPr>
          <p:nvPr/>
        </p:nvPicPr>
        <p:blipFill>
          <a:blip r:embed="rId3"/>
          <a:stretch>
            <a:fillRect/>
          </a:stretch>
        </p:blipFill>
        <p:spPr>
          <a:xfrm>
            <a:off x="223964" y="1329081"/>
            <a:ext cx="6615763" cy="4873467"/>
          </a:xfrm>
          <a:prstGeom prst="rect">
            <a:avLst/>
          </a:prstGeom>
        </p:spPr>
      </p:pic>
    </p:spTree>
    <p:extLst>
      <p:ext uri="{BB962C8B-B14F-4D97-AF65-F5344CB8AC3E}">
        <p14:creationId xmlns:p14="http://schemas.microsoft.com/office/powerpoint/2010/main" val="38157116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DIAGRAM" val="2b751056-6b97-492c-b763-340acee7e99d"/>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50.5102362204725,&quot;width&quot;:5865.231496062992}"/>
</p:tagLst>
</file>

<file path=ppt/theme/theme1.xml><?xml version="1.0" encoding="utf-8"?>
<a:theme xmlns:a="http://schemas.openxmlformats.org/drawingml/2006/main" name="主题5">
  <a:themeElements>
    <a:clrScheme name="房利美">
      <a:dk1>
        <a:srgbClr val="000000"/>
      </a:dk1>
      <a:lt1>
        <a:srgbClr val="FFFFFF"/>
      </a:lt1>
      <a:dk2>
        <a:srgbClr val="768395"/>
      </a:dk2>
      <a:lt2>
        <a:srgbClr val="F0F0F0"/>
      </a:lt2>
      <a:accent1>
        <a:srgbClr val="18489B"/>
      </a:accent1>
      <a:accent2>
        <a:srgbClr val="0C62BF"/>
      </a:accent2>
      <a:accent3>
        <a:srgbClr val="1C86FC"/>
      </a:accent3>
      <a:accent4>
        <a:srgbClr val="4598F7"/>
      </a:accent4>
      <a:accent5>
        <a:srgbClr val="73B3F9"/>
      </a:accent5>
      <a:accent6>
        <a:srgbClr val="7F7F7F"/>
      </a:accent6>
      <a:hlink>
        <a:srgbClr val="4472C4"/>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房利美">
    <a:dk1>
      <a:srgbClr val="000000"/>
    </a:dk1>
    <a:lt1>
      <a:srgbClr val="FFFFFF"/>
    </a:lt1>
    <a:dk2>
      <a:srgbClr val="768395"/>
    </a:dk2>
    <a:lt2>
      <a:srgbClr val="F0F0F0"/>
    </a:lt2>
    <a:accent1>
      <a:srgbClr val="18489B"/>
    </a:accent1>
    <a:accent2>
      <a:srgbClr val="0C62BF"/>
    </a:accent2>
    <a:accent3>
      <a:srgbClr val="1C86FC"/>
    </a:accent3>
    <a:accent4>
      <a:srgbClr val="4598F7"/>
    </a:accent4>
    <a:accent5>
      <a:srgbClr val="73B3F9"/>
    </a:accent5>
    <a:accent6>
      <a:srgbClr val="7F7F7F"/>
    </a:accent6>
    <a:hlink>
      <a:srgbClr val="4472C4"/>
    </a:hlink>
    <a:folHlink>
      <a:srgbClr val="BFBFBF"/>
    </a:folHlink>
  </a:clrScheme>
</a:themeOverride>
</file>

<file path=ppt/theme/themeOverride2.xml><?xml version="1.0" encoding="utf-8"?>
<a:themeOverride xmlns:a="http://schemas.openxmlformats.org/drawingml/2006/main">
  <a:clrScheme name="房利美">
    <a:dk1>
      <a:srgbClr val="000000"/>
    </a:dk1>
    <a:lt1>
      <a:srgbClr val="FFFFFF"/>
    </a:lt1>
    <a:dk2>
      <a:srgbClr val="768395"/>
    </a:dk2>
    <a:lt2>
      <a:srgbClr val="F0F0F0"/>
    </a:lt2>
    <a:accent1>
      <a:srgbClr val="18489B"/>
    </a:accent1>
    <a:accent2>
      <a:srgbClr val="0C62BF"/>
    </a:accent2>
    <a:accent3>
      <a:srgbClr val="1C86FC"/>
    </a:accent3>
    <a:accent4>
      <a:srgbClr val="4598F7"/>
    </a:accent4>
    <a:accent5>
      <a:srgbClr val="73B3F9"/>
    </a:accent5>
    <a:accent6>
      <a:srgbClr val="7F7F7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
  <TotalTime>0</TotalTime>
  <Words>2592</Words>
  <Application>Microsoft Office PowerPoint</Application>
  <PresentationFormat>宽屏</PresentationFormat>
  <Paragraphs>225</Paragraphs>
  <Slides>26</Slides>
  <Notes>9</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26</vt:i4>
      </vt:variant>
    </vt:vector>
  </HeadingPairs>
  <TitlesOfParts>
    <vt:vector size="36" baseType="lpstr">
      <vt:lpstr>Arial Unicode MS</vt:lpstr>
      <vt:lpstr>FandolSong-Regular-Identity-H</vt:lpstr>
      <vt:lpstr>等线</vt:lpstr>
      <vt:lpstr>微软雅黑</vt:lpstr>
      <vt:lpstr>Arial</vt:lpstr>
      <vt:lpstr>Calibri</vt:lpstr>
      <vt:lpstr>Times New Roman</vt:lpstr>
      <vt:lpstr>Wingdings</vt:lpstr>
      <vt:lpstr>主题5</vt:lpstr>
      <vt:lpstr>Office 主题</vt:lpstr>
      <vt:lpstr>硕士研究生毕业答辩汇报  基于大语言模型的天文文献知识实体抽取方法研究</vt:lpstr>
      <vt:lpstr>PowerPoint 演示文稿</vt:lpstr>
      <vt:lpstr>一、课题研究背景及意义</vt:lpstr>
      <vt:lpstr>一、课题研究背景及意义</vt:lpstr>
      <vt:lpstr>一、课题研究背景及意义</vt:lpstr>
      <vt:lpstr>一、课题研究背景及意义</vt:lpstr>
      <vt:lpstr>一、课题研究背景及意义</vt:lpstr>
      <vt:lpstr>一、课题研究背景及意义</vt:lpstr>
      <vt:lpstr>二、课题研究内容</vt:lpstr>
      <vt:lpstr>二、课题研究内容</vt:lpstr>
      <vt:lpstr>二、课题研究内容</vt:lpstr>
      <vt:lpstr>二、课题研究内容</vt:lpstr>
      <vt:lpstr>二、课题研究内容</vt:lpstr>
      <vt:lpstr>二、课题研究内容</vt:lpstr>
      <vt:lpstr>二、课题研究内容</vt:lpstr>
      <vt:lpstr>二、课题研究内容</vt:lpstr>
      <vt:lpstr>二、课题研究内容</vt:lpstr>
      <vt:lpstr>二、课题研究内容</vt:lpstr>
      <vt:lpstr>二、课题研究内容</vt:lpstr>
      <vt:lpstr>二、课题研究内容</vt:lpstr>
      <vt:lpstr>二、课题研究内容</vt:lpstr>
      <vt:lpstr>二、课题研究内容</vt:lpstr>
      <vt:lpstr>三、目前成果与参与项目情况</vt:lpstr>
      <vt:lpstr>四、下一步研究工作设想</vt:lpstr>
      <vt:lpstr>四、下一步研究工作设想</vt:lpstr>
      <vt:lpstr>谢 谢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2019-06-10T02:11:04Z</dcterms:created>
  <dcterms:modified xsi:type="dcterms:W3CDTF">2024-05-28T23:36:11Z</dcterms:modified>
</cp:coreProperties>
</file>